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7" r:id="rId6"/>
    <p:sldId id="266" r:id="rId7"/>
    <p:sldId id="268" r:id="rId8"/>
    <p:sldId id="269" r:id="rId9"/>
    <p:sldId id="265" r:id="rId10"/>
    <p:sldId id="260" r:id="rId11"/>
    <p:sldId id="257" r:id="rId12"/>
    <p:sldId id="264" r:id="rId13"/>
    <p:sldId id="270" r:id="rId14"/>
    <p:sldId id="258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03D70B-978D-4214-90F9-6A739BB80018}" v="249" dt="2026-03-16T16:17:15.409"/>
    <p1510:client id="{7E75E55A-4094-4C5C-8989-96304CD19A92}" v="831" dt="2026-03-16T16:26:17.4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102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2C4DDD-37F3-3555-FF09-4CBE75B9FD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13C7D00-C656-5748-6EEA-46783FB8DA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C4E2294-5D4E-60A6-6D72-F1EAE8901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31EB8-1998-4CD0-BBD9-F5325DC8C964}" type="datetimeFigureOut">
              <a:rPr lang="fr-CA" smtClean="0"/>
              <a:t>2026-03-16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11BCBC2-F75C-0139-C79B-66B6BF055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56679F0-B04A-A3B6-58B4-10DD8701C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1CBA3-D861-4E09-B020-DB9B8AB5555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95928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543F26-69C4-CF4D-01E6-A8A128BA0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7E154EC-F1A3-4608-B2B7-AD45A574D6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7BDD0AA-EC13-EBA8-AB42-BB1932553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31EB8-1998-4CD0-BBD9-F5325DC8C964}" type="datetimeFigureOut">
              <a:rPr lang="fr-CA" smtClean="0"/>
              <a:t>2026-03-16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84FA747-D169-6641-3996-72DB6D44F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70A63A-4442-A670-F757-D9E1DD68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1CBA3-D861-4E09-B020-DB9B8AB5555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73143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E935B91-31B4-1088-9066-617D5D80B2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8F9888A-F0D5-D60F-8FC7-9BA40E356E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E795154-BED6-F9B0-E513-4EDA2F29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31EB8-1998-4CD0-BBD9-F5325DC8C964}" type="datetimeFigureOut">
              <a:rPr lang="fr-CA" smtClean="0"/>
              <a:t>2026-03-16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33BF317-244F-A66E-EB60-90810A05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12E9D70-CF83-7F9C-DF22-734F61AC1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1CBA3-D861-4E09-B020-DB9B8AB5555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82978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ABD9C8-119F-FE96-BECE-81515639D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9A17156-7A32-E947-2B0B-0971EA1873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FB8F621-6026-C2D0-09A8-E057DCBDD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31EB8-1998-4CD0-BBD9-F5325DC8C964}" type="datetimeFigureOut">
              <a:rPr lang="fr-CA" smtClean="0"/>
              <a:t>2026-03-16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C0DE84-5EB6-B419-524F-97FE600E6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2067E02-E86D-69F5-9A64-AA3C460A7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1CBA3-D861-4E09-B020-DB9B8AB5555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81720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954F2D-F5C5-AB7F-1798-9E5E765CF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0D46631-D415-7A45-A318-CD3FC25468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99F1171-4EDF-E322-4442-45F8C0D46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31EB8-1998-4CD0-BBD9-F5325DC8C964}" type="datetimeFigureOut">
              <a:rPr lang="fr-CA" smtClean="0"/>
              <a:t>2026-03-16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08889C-8E8B-0321-D813-33900755B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D21428A-D59A-B1F8-D051-DFD5C18C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1CBA3-D861-4E09-B020-DB9B8AB5555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02328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A87131-C0E5-A7A4-B8F5-D859D6A12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83EBF1-6E06-2684-DA4C-1B5AAA9295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00D1344-4D8D-F0EE-93EA-B469BCD37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4FB77C6-F050-094A-481D-7C0F31559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31EB8-1998-4CD0-BBD9-F5325DC8C964}" type="datetimeFigureOut">
              <a:rPr lang="fr-CA" smtClean="0"/>
              <a:t>2026-03-16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2DE4BFC-0AE1-8869-A442-0A45DBE69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A33EEAA-8D17-1301-0EBE-2153F1220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1CBA3-D861-4E09-B020-DB9B8AB5555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77671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FF2436-14E6-A608-C22F-31DEAB21A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D8BAA4C-16DA-0318-2ABB-E66369C468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E370D66-FDCB-0D6B-E15F-6A5102828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B723002-1A69-28D1-6819-226D937EC9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C2DE846-7FB1-187A-4AC2-ACAD0BD288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4FED101-8847-3EF0-3A9F-5B7FAD528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31EB8-1998-4CD0-BBD9-F5325DC8C964}" type="datetimeFigureOut">
              <a:rPr lang="fr-CA" smtClean="0"/>
              <a:t>2026-03-16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920D383-4CA1-7C8C-70EB-BB2E0A906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C13B419-C219-D3C2-B381-C9A06996C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1CBA3-D861-4E09-B020-DB9B8AB5555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76056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B15D47-0D28-0C6E-8C2C-A8B2BCB64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E4F2C42-5920-17E9-2DDB-2C2AEFF14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31EB8-1998-4CD0-BBD9-F5325DC8C964}" type="datetimeFigureOut">
              <a:rPr lang="fr-CA" smtClean="0"/>
              <a:t>2026-03-16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3C7B7A8-FEA3-08AA-CBD8-BDC3CB9B9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9627196-0511-F948-DE65-B5A8AADFB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1CBA3-D861-4E09-B020-DB9B8AB5555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92488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CB2170F-921E-188F-CBE9-F108B1054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31EB8-1998-4CD0-BBD9-F5325DC8C964}" type="datetimeFigureOut">
              <a:rPr lang="fr-CA" smtClean="0"/>
              <a:t>2026-03-16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3E7A146-7F91-034B-3CA7-23F69DD70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2B7504D-B1AF-FD71-B8A1-0F6749F30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1CBA3-D861-4E09-B020-DB9B8AB5555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51697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ED78EA-D7FF-AAE3-659B-801EC78F5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7047FB3-8718-C8EA-D748-7A5CB3E51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30C96C5-4D98-F61F-7356-661BE90FA7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A1EC9A2-FCCF-EE6B-26B7-6B9C3DD00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31EB8-1998-4CD0-BBD9-F5325DC8C964}" type="datetimeFigureOut">
              <a:rPr lang="fr-CA" smtClean="0"/>
              <a:t>2026-03-16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41FF64F-D6E1-235E-9A10-C62748A3C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A47AE9C-78DE-E393-12D3-EB11E4303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1CBA3-D861-4E09-B020-DB9B8AB5555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26375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364DC0-60D8-7E46-0D90-69067E127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82802C5-3661-965B-8733-808103E5CA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3C4F3DA-976B-F319-C5CF-557BD3B292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AB90E82-60F4-10AB-F679-54DE8AA0F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31EB8-1998-4CD0-BBD9-F5325DC8C964}" type="datetimeFigureOut">
              <a:rPr lang="fr-CA" smtClean="0"/>
              <a:t>2026-03-16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8D00F60-1774-92AA-0761-796C38018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A063FB7-1292-6654-197F-16B216F85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1CBA3-D861-4E09-B020-DB9B8AB5555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08273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27242A3-F82E-FB11-8D48-CB834069A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D10F41D-83EC-089B-DF15-475EBE0AA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917A900-C420-956D-4CD9-A8E3FACCC6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D31EB8-1998-4CD0-BBD9-F5325DC8C964}" type="datetimeFigureOut">
              <a:rPr lang="fr-CA" smtClean="0"/>
              <a:t>2026-03-16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3E53684-3AA4-A9AD-1966-6C995033BF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5C2995-38F1-CFD9-07B6-E5ECCB1B21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D71CBA3-D861-4E09-B020-DB9B8AB5555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62567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1C4FDBE2-32F7-4AC4-A40C-C51C65B1D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A233738-5F4E-8119-D274-91D0F2C27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816" y="1126404"/>
            <a:ext cx="5422259" cy="2822057"/>
          </a:xfrm>
        </p:spPr>
        <p:txBody>
          <a:bodyPr>
            <a:normAutofit/>
          </a:bodyPr>
          <a:lstStyle/>
          <a:p>
            <a:pPr algn="l"/>
            <a:r>
              <a:rPr lang="fr-CA" sz="3600" b="1">
                <a:solidFill>
                  <a:srgbClr val="FFFFFF"/>
                </a:solidFill>
              </a:rPr>
              <a:t>La pratique artistique accessible :</a:t>
            </a:r>
            <a:br>
              <a:rPr lang="fr-CA" sz="3600" b="1">
                <a:solidFill>
                  <a:srgbClr val="FFFFFF"/>
                </a:solidFill>
              </a:rPr>
            </a:br>
            <a:r>
              <a:rPr lang="fr-CA" sz="3600" b="1" i="1">
                <a:solidFill>
                  <a:srgbClr val="FFFFFF"/>
                </a:solidFill>
              </a:rPr>
              <a:t>moteur d’inclusion sociale et d’émancipation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DF4A1D9-4063-1E12-5D88-3C79533886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2816" y="4237117"/>
            <a:ext cx="5841358" cy="594778"/>
          </a:xfrm>
        </p:spPr>
        <p:txBody>
          <a:bodyPr>
            <a:normAutofit/>
          </a:bodyPr>
          <a:lstStyle/>
          <a:p>
            <a:pPr algn="l"/>
            <a:r>
              <a:rPr lang="fr-CA">
                <a:solidFill>
                  <a:srgbClr val="FFFFFF"/>
                </a:solidFill>
              </a:rPr>
              <a:t>Centre communautaire Radisson (CCR)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5976" y="2130090"/>
            <a:ext cx="457824" cy="4454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11156773-3FB3-46D9-9F87-821287404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3872" y="3116072"/>
            <a:ext cx="4378128" cy="3741928"/>
          </a:xfrm>
          <a:custGeom>
            <a:avLst/>
            <a:gdLst>
              <a:gd name="connsiteX0" fmla="*/ 2605183 w 4378128"/>
              <a:gd name="connsiteY0" fmla="*/ 0 h 3741928"/>
              <a:gd name="connsiteX1" fmla="*/ 4262321 w 4378128"/>
              <a:gd name="connsiteY1" fmla="*/ 594897 h 3741928"/>
              <a:gd name="connsiteX2" fmla="*/ 4378128 w 4378128"/>
              <a:gd name="connsiteY2" fmla="*/ 700149 h 3741928"/>
              <a:gd name="connsiteX3" fmla="*/ 4378128 w 4378128"/>
              <a:gd name="connsiteY3" fmla="*/ 3741928 h 3741928"/>
              <a:gd name="connsiteX4" fmla="*/ 263831 w 4378128"/>
              <a:gd name="connsiteY4" fmla="*/ 3741928 h 3741928"/>
              <a:gd name="connsiteX5" fmla="*/ 204729 w 4378128"/>
              <a:gd name="connsiteY5" fmla="*/ 3619238 h 3741928"/>
              <a:gd name="connsiteX6" fmla="*/ 0 w 4378128"/>
              <a:gd name="connsiteY6" fmla="*/ 2605183 h 3741928"/>
              <a:gd name="connsiteX7" fmla="*/ 2605183 w 4378128"/>
              <a:gd name="connsiteY7" fmla="*/ 0 h 3741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8128" h="3741928">
                <a:moveTo>
                  <a:pt x="2605183" y="0"/>
                </a:moveTo>
                <a:cubicBezTo>
                  <a:pt x="3234659" y="0"/>
                  <a:pt x="3811992" y="223253"/>
                  <a:pt x="4262321" y="594897"/>
                </a:cubicBezTo>
                <a:lnTo>
                  <a:pt x="4378128" y="700149"/>
                </a:lnTo>
                <a:lnTo>
                  <a:pt x="4378128" y="3741928"/>
                </a:lnTo>
                <a:lnTo>
                  <a:pt x="263831" y="3741928"/>
                </a:lnTo>
                <a:lnTo>
                  <a:pt x="204729" y="3619238"/>
                </a:lnTo>
                <a:cubicBezTo>
                  <a:pt x="72899" y="3307558"/>
                  <a:pt x="0" y="2964884"/>
                  <a:pt x="0" y="2605183"/>
                </a:cubicBezTo>
                <a:cubicBezTo>
                  <a:pt x="0" y="1166380"/>
                  <a:pt x="1166380" y="0"/>
                  <a:pt x="260518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8EA24D0-C854-4AA8-B8FD-D252660D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99731" y="1"/>
            <a:ext cx="4208478" cy="3678281"/>
          </a:xfrm>
          <a:custGeom>
            <a:avLst/>
            <a:gdLst>
              <a:gd name="connsiteX0" fmla="*/ 711074 w 4208478"/>
              <a:gd name="connsiteY0" fmla="*/ 0 h 3678281"/>
              <a:gd name="connsiteX1" fmla="*/ 3497404 w 4208478"/>
              <a:gd name="connsiteY1" fmla="*/ 0 h 3678281"/>
              <a:gd name="connsiteX2" fmla="*/ 3592161 w 4208478"/>
              <a:gd name="connsiteY2" fmla="*/ 86120 h 3678281"/>
              <a:gd name="connsiteX3" fmla="*/ 4208478 w 4208478"/>
              <a:gd name="connsiteY3" fmla="*/ 1574042 h 3678281"/>
              <a:gd name="connsiteX4" fmla="*/ 2104239 w 4208478"/>
              <a:gd name="connsiteY4" fmla="*/ 3678281 h 3678281"/>
              <a:gd name="connsiteX5" fmla="*/ 0 w 4208478"/>
              <a:gd name="connsiteY5" fmla="*/ 1574042 h 3678281"/>
              <a:gd name="connsiteX6" fmla="*/ 616318 w 4208478"/>
              <a:gd name="connsiteY6" fmla="*/ 86120 h 3678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08478" h="3678281">
                <a:moveTo>
                  <a:pt x="711074" y="0"/>
                </a:moveTo>
                <a:lnTo>
                  <a:pt x="3497404" y="0"/>
                </a:lnTo>
                <a:lnTo>
                  <a:pt x="3592161" y="86120"/>
                </a:lnTo>
                <a:cubicBezTo>
                  <a:pt x="3972953" y="466913"/>
                  <a:pt x="4208478" y="992973"/>
                  <a:pt x="4208478" y="1574042"/>
                </a:cubicBezTo>
                <a:cubicBezTo>
                  <a:pt x="4208478" y="2736181"/>
                  <a:pt x="3266378" y="3678281"/>
                  <a:pt x="2104239" y="3678281"/>
                </a:cubicBezTo>
                <a:cubicBezTo>
                  <a:pt x="942100" y="3678281"/>
                  <a:pt x="0" y="2736181"/>
                  <a:pt x="0" y="1574042"/>
                </a:cubicBezTo>
                <a:cubicBezTo>
                  <a:pt x="0" y="992973"/>
                  <a:pt x="235525" y="466913"/>
                  <a:pt x="616318" y="861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00F1084-123C-4C78-1514-2C8832481C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156" y="270180"/>
            <a:ext cx="2829626" cy="2709367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FA102BC-3287-B6F6-FD5A-BE728CD018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748" y="3467734"/>
            <a:ext cx="3598689" cy="32838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349784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0EB86D-6C5E-15FF-4926-00DB36FFC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88C6AD17-A998-B088-A7D9-B4357A9EE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98EE270-B1AE-77F5-72B2-F203797FC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b="1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Approches</a:t>
            </a:r>
            <a:r>
              <a:rPr lang="en-US" sz="4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b="1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d’intervention</a:t>
            </a:r>
            <a:r>
              <a:rPr lang="en-US" sz="4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du CCR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4001C27-6DB5-2EED-394C-519183BE5285}"/>
              </a:ext>
            </a:extLst>
          </p:cNvPr>
          <p:cNvSpPr txBox="1"/>
          <p:nvPr/>
        </p:nvSpPr>
        <p:spPr>
          <a:xfrm>
            <a:off x="687253" y="2398700"/>
            <a:ext cx="5422456" cy="24413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5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/>
              <a:t>Éducation Populaire : par, pour et avec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5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 err="1"/>
              <a:t>Espaces</a:t>
            </a:r>
            <a:r>
              <a:rPr lang="en-US" sz="2500" dirty="0"/>
              <a:t> </a:t>
            </a:r>
            <a:r>
              <a:rPr lang="en-US" sz="2500" dirty="0" err="1"/>
              <a:t>accessibles</a:t>
            </a:r>
            <a:r>
              <a:rPr lang="en-US" sz="2500" dirty="0"/>
              <a:t> et </a:t>
            </a:r>
            <a:r>
              <a:rPr lang="en-US" sz="2500" dirty="0" err="1"/>
              <a:t>sécurisants</a:t>
            </a:r>
            <a:endParaRPr lang="en-US" sz="25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5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 err="1"/>
              <a:t>Accompagnement</a:t>
            </a:r>
            <a:r>
              <a:rPr lang="en-US" sz="2500" dirty="0"/>
              <a:t> et adaptation continue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8B220FC-C23D-C3E3-91F5-AC702C8480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03BB8CE-9789-0B91-58D7-117B4AFCD6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"/>
          <a:stretch>
            <a:fillRect/>
          </a:stretch>
        </p:blipFill>
        <p:spPr>
          <a:xfrm>
            <a:off x="9717669" y="4631807"/>
            <a:ext cx="2066925" cy="1989624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31" name="Arc 30">
            <a:extLst>
              <a:ext uri="{FF2B5EF4-FFF2-40B4-BE49-F238E27FC236}">
                <a16:creationId xmlns:a16="http://schemas.microsoft.com/office/drawing/2014/main" id="{6E33046C-90A8-C14A-4CAB-43537E3D2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CBF4E9F-BD24-A6A9-9565-8DF1733BBB1A}"/>
              </a:ext>
            </a:extLst>
          </p:cNvPr>
          <p:cNvSpPr txBox="1"/>
          <p:nvPr/>
        </p:nvSpPr>
        <p:spPr>
          <a:xfrm>
            <a:off x="687253" y="5612493"/>
            <a:ext cx="874564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500" b="1" dirty="0"/>
              <a:t>L’accomplissement n’est plus une question d’accessibilité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5159841-F035-2D4B-A520-B3C1F0A59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36" y="715691"/>
            <a:ext cx="3958833" cy="182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69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85E5C30-9736-3CBF-CCB0-D35D94177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Témoignage</a:t>
            </a:r>
            <a:br>
              <a:rPr lang="en-US" sz="5400" b="1"/>
            </a:br>
            <a:br>
              <a:rPr lang="en-US" sz="5400" b="1"/>
            </a:br>
            <a:r>
              <a:rPr lang="en-US" sz="5400" b="1"/>
              <a:t>Danse en corps</a:t>
            </a: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8B301E6-7B21-3FEA-2CA5-50E3FB190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"/>
          <a:stretch>
            <a:fillRect/>
          </a:stretch>
        </p:blipFill>
        <p:spPr>
          <a:xfrm>
            <a:off x="9946269" y="4708007"/>
            <a:ext cx="2066925" cy="1989624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AEC91D3-F049-9D6B-1D29-8E88AB73018E}"/>
              </a:ext>
            </a:extLst>
          </p:cNvPr>
          <p:cNvSpPr txBox="1"/>
          <p:nvPr/>
        </p:nvSpPr>
        <p:spPr>
          <a:xfrm>
            <a:off x="890338" y="4708007"/>
            <a:ext cx="37340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/>
              <a:t>Témoignage des membres du CCR – Pratique artistique autour de la danse et du corps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DD20C95-F58C-6F39-E021-281C437959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591" r="15310"/>
          <a:stretch>
            <a:fillRect/>
          </a:stretch>
        </p:blipFill>
        <p:spPr>
          <a:xfrm>
            <a:off x="4176789" y="0"/>
            <a:ext cx="8373690" cy="6916666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E3860AD-0EA8-A4B1-0367-090D84CB98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"/>
          <a:stretch>
            <a:fillRect/>
          </a:stretch>
        </p:blipFill>
        <p:spPr>
          <a:xfrm>
            <a:off x="10098669" y="4860407"/>
            <a:ext cx="2066925" cy="1989624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9479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B45E97-777F-BFC0-F4A2-3BB2D0E31B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B08BEB7-4AEE-DF33-4F67-E61D7D986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Retombées humaines et sociales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34D8EF8-B17A-5F00-FB00-FEAE9BAF1490}"/>
              </a:ext>
            </a:extLst>
          </p:cNvPr>
          <p:cNvSpPr txBox="1"/>
          <p:nvPr/>
        </p:nvSpPr>
        <p:spPr>
          <a:xfrm>
            <a:off x="838201" y="1825625"/>
            <a:ext cx="509219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 err="1"/>
              <a:t>Fierté</a:t>
            </a:r>
            <a:r>
              <a:rPr lang="en-US" sz="2500" dirty="0"/>
              <a:t> et reconnaissance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5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 err="1"/>
              <a:t>Création</a:t>
            </a:r>
            <a:r>
              <a:rPr lang="en-US" sz="2500" dirty="0"/>
              <a:t> de liens </a:t>
            </a:r>
            <a:r>
              <a:rPr lang="en-US" sz="2500" dirty="0" err="1"/>
              <a:t>sociaux</a:t>
            </a:r>
            <a:endParaRPr lang="en-US" sz="25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5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 err="1"/>
              <a:t>Visibilisation</a:t>
            </a:r>
            <a:r>
              <a:rPr lang="en-US" sz="2500" dirty="0"/>
              <a:t> des </a:t>
            </a:r>
            <a:r>
              <a:rPr lang="en-US" sz="2500" dirty="0" err="1"/>
              <a:t>réalités</a:t>
            </a:r>
            <a:r>
              <a:rPr lang="en-US" sz="2500" dirty="0"/>
              <a:t> </a:t>
            </a:r>
            <a:r>
              <a:rPr lang="en-US" sz="2500" dirty="0" err="1"/>
              <a:t>vécues</a:t>
            </a:r>
            <a:endParaRPr lang="en-US" sz="25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5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/>
              <a:t>Inclusion durable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DE6EE03-F46F-463E-A229-2E3E48A404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"/>
          <a:stretch>
            <a:fillRect/>
          </a:stretch>
        </p:blipFill>
        <p:spPr>
          <a:xfrm>
            <a:off x="9618994" y="4537091"/>
            <a:ext cx="2411081" cy="2320909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40" name="Arc 39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C512AB7-A64F-5559-B08A-9D3CC0BAA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0" r="8535" b="-4"/>
          <a:stretch>
            <a:fillRect/>
          </a:stretch>
        </p:blipFill>
        <p:spPr>
          <a:xfrm>
            <a:off x="6498879" y="-59965"/>
            <a:ext cx="4158962" cy="35546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7107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C08138-1FF3-9E07-9D83-C03A4278D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208377C-54DC-F858-EE37-D42728609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Obstacles à la participation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5D467C1-1E2D-795F-FA54-4E918D65E8CF}"/>
              </a:ext>
            </a:extLst>
          </p:cNvPr>
          <p:cNvSpPr txBox="1"/>
          <p:nvPr/>
        </p:nvSpPr>
        <p:spPr>
          <a:xfrm>
            <a:off x="838201" y="1825625"/>
            <a:ext cx="509219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5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 err="1"/>
              <a:t>Accessibilité</a:t>
            </a:r>
            <a:r>
              <a:rPr lang="en-US" sz="2500" dirty="0"/>
              <a:t> physique et </a:t>
            </a:r>
            <a:r>
              <a:rPr lang="en-US" sz="2500" dirty="0" err="1"/>
              <a:t>informationnelle</a:t>
            </a:r>
            <a:endParaRPr lang="en-US" sz="25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5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 err="1"/>
              <a:t>Contraintes</a:t>
            </a:r>
            <a:r>
              <a:rPr lang="en-US" sz="2500" dirty="0"/>
              <a:t> </a:t>
            </a:r>
            <a:r>
              <a:rPr lang="en-US" sz="2500" dirty="0" err="1"/>
              <a:t>financières</a:t>
            </a:r>
            <a:endParaRPr lang="en-US" sz="25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5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 err="1"/>
              <a:t>Représentation</a:t>
            </a:r>
            <a:r>
              <a:rPr lang="en-US" sz="2500" dirty="0"/>
              <a:t> et </a:t>
            </a:r>
            <a:r>
              <a:rPr lang="en-US" sz="2500" dirty="0" err="1"/>
              <a:t>préjugés</a:t>
            </a:r>
            <a:endParaRPr lang="en-US" sz="25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145E6B68-2119-5FDC-8FCF-30787FD56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"/>
          <a:stretch>
            <a:fillRect/>
          </a:stretch>
        </p:blipFill>
        <p:spPr>
          <a:xfrm>
            <a:off x="9708338" y="4467225"/>
            <a:ext cx="2483662" cy="2390775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49" name="Arc 48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009D5C9-AC8C-1727-060D-80FFC955E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2" r="12022" b="-4"/>
          <a:stretch>
            <a:fillRect/>
          </a:stretch>
        </p:blipFill>
        <p:spPr>
          <a:xfrm>
            <a:off x="6509476" y="154244"/>
            <a:ext cx="3911093" cy="334275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2009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FC1F0E-A260-DE90-7FEB-7569DDCE7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4EDB953-9CA8-2428-E6AF-6EC676DFB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Facteurs de réussite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333645F-FD00-4895-E1C9-321E91ADFFD1}"/>
              </a:ext>
            </a:extLst>
          </p:cNvPr>
          <p:cNvSpPr txBox="1"/>
          <p:nvPr/>
        </p:nvSpPr>
        <p:spPr>
          <a:xfrm>
            <a:off x="838201" y="1825625"/>
            <a:ext cx="509219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 err="1"/>
              <a:t>Partenariats</a:t>
            </a:r>
            <a:r>
              <a:rPr lang="en-US" sz="2500" dirty="0"/>
              <a:t> </a:t>
            </a:r>
            <a:r>
              <a:rPr lang="en-US" sz="2500" dirty="0" err="1"/>
              <a:t>culturels</a:t>
            </a:r>
            <a:endParaRPr lang="en-US" sz="25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5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/>
              <a:t>Innovation et adaptation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5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/>
              <a:t>Bonne </a:t>
            </a:r>
            <a:r>
              <a:rPr lang="en-US" sz="2500" dirty="0" err="1"/>
              <a:t>gouvernance</a:t>
            </a:r>
            <a:r>
              <a:rPr lang="en-US" sz="2500" dirty="0"/>
              <a:t> et </a:t>
            </a:r>
            <a:r>
              <a:rPr lang="en-US" sz="2500" dirty="0" err="1"/>
              <a:t>pérennité</a:t>
            </a:r>
            <a:endParaRPr lang="en-US" sz="25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F354EA3-55AB-FE84-55A1-10957FC9C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"/>
          <a:stretch>
            <a:fillRect/>
          </a:stretch>
        </p:blipFill>
        <p:spPr>
          <a:xfrm>
            <a:off x="9780919" y="4656577"/>
            <a:ext cx="2096756" cy="2018339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40" name="Arc 39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39B9415-4B74-2EC4-E01C-6F9D75737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04" b="4"/>
          <a:stretch>
            <a:fillRect/>
          </a:stretch>
        </p:blipFill>
        <p:spPr>
          <a:xfrm>
            <a:off x="6408574" y="10042"/>
            <a:ext cx="4011995" cy="342899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1338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E1A03C-CF26-2803-9A97-D6E415BA4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9EA5858F-0060-319D-7EBA-186CC4BBE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A43EDBE-9CC4-7F98-A8F5-2ED3853D5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Conclusion – Appel à </a:t>
            </a:r>
            <a:r>
              <a:rPr lang="en-US" sz="4100" b="1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l’action</a:t>
            </a:r>
            <a:r>
              <a:rPr lang="en-US" sz="4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BC16D5B-14E1-F366-8F7A-0B57C0145E60}"/>
              </a:ext>
            </a:extLst>
          </p:cNvPr>
          <p:cNvSpPr txBox="1"/>
          <p:nvPr/>
        </p:nvSpPr>
        <p:spPr>
          <a:xfrm>
            <a:off x="852384" y="2190471"/>
            <a:ext cx="5422456" cy="233626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b="1" dirty="0" err="1"/>
              <a:t>Reconnaître</a:t>
            </a:r>
            <a:r>
              <a:rPr lang="en-US" sz="2500" b="1" dirty="0"/>
              <a:t> le </a:t>
            </a:r>
            <a:r>
              <a:rPr lang="en-US" sz="2500" b="1" dirty="0" err="1"/>
              <a:t>rôle</a:t>
            </a:r>
            <a:r>
              <a:rPr lang="en-US" sz="2500" b="1" dirty="0"/>
              <a:t> du </a:t>
            </a:r>
            <a:r>
              <a:rPr lang="en-US" sz="2500" b="1" dirty="0" err="1"/>
              <a:t>communautaire</a:t>
            </a:r>
            <a:endParaRPr lang="en-US" sz="25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5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b="1" dirty="0" err="1"/>
              <a:t>Soutenir</a:t>
            </a:r>
            <a:r>
              <a:rPr lang="en-US" sz="2500" b="1" dirty="0"/>
              <a:t> </a:t>
            </a:r>
            <a:r>
              <a:rPr lang="en-US" sz="2500" b="1" dirty="0" err="1"/>
              <a:t>l’art</a:t>
            </a:r>
            <a:r>
              <a:rPr lang="en-US" sz="2500" b="1" dirty="0"/>
              <a:t> accessible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5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b="1" dirty="0" err="1"/>
              <a:t>L’art</a:t>
            </a:r>
            <a:r>
              <a:rPr lang="en-US" sz="2500" b="1" dirty="0"/>
              <a:t> est un moyen </a:t>
            </a:r>
            <a:r>
              <a:rPr lang="en-US" sz="2500" b="1" dirty="0" err="1"/>
              <a:t>d’émancipation</a:t>
            </a:r>
            <a:r>
              <a:rPr lang="en-US" sz="2500" b="1" dirty="0"/>
              <a:t> </a:t>
            </a:r>
            <a:r>
              <a:rPr lang="en-US" sz="2500" b="1" dirty="0" err="1"/>
              <a:t>comme</a:t>
            </a:r>
            <a:r>
              <a:rPr lang="en-US" sz="2500" b="1" dirty="0"/>
              <a:t> </a:t>
            </a:r>
            <a:r>
              <a:rPr lang="en-US" sz="2500" b="1" dirty="0" err="1"/>
              <a:t>moteur</a:t>
            </a:r>
            <a:r>
              <a:rPr lang="en-US" sz="2500" b="1" dirty="0"/>
              <a:t> de transformation collective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14FEC75-CDB7-FB7A-AF1C-12A0489FD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F20545C-604E-5E37-3E59-D6386721C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"/>
          <a:stretch>
            <a:fillRect/>
          </a:stretch>
        </p:blipFill>
        <p:spPr>
          <a:xfrm>
            <a:off x="9717669" y="4631807"/>
            <a:ext cx="2066925" cy="1989624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31" name="Arc 30">
            <a:extLst>
              <a:ext uri="{FF2B5EF4-FFF2-40B4-BE49-F238E27FC236}">
                <a16:creationId xmlns:a16="http://schemas.microsoft.com/office/drawing/2014/main" id="{03D50983-0BA8-EEDD-66F1-8458BC670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579A1E1-FDDF-1EB2-9E56-84C04DA07C9E}"/>
              </a:ext>
            </a:extLst>
          </p:cNvPr>
          <p:cNvSpPr txBox="1"/>
          <p:nvPr/>
        </p:nvSpPr>
        <p:spPr>
          <a:xfrm>
            <a:off x="1231271" y="5309714"/>
            <a:ext cx="66452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500" b="1" dirty="0"/>
              <a:t>Des pratiques artistiques accessibles qui transforment les personnes… et la société.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A0CA935-8EBA-251A-B9E0-DEF7AD954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963" y="503242"/>
            <a:ext cx="4155209" cy="233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7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752718-95CF-C3D4-A309-0AFFCAF4F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037E62FA-D368-2E13-D70E-94C467C2B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3DAA111-DC03-0F9E-F162-60467AF9E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177" y="345810"/>
            <a:ext cx="564832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Mission et role du CCR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370C1DE-1A6B-56A0-DADF-DCC170FC076A}"/>
              </a:ext>
            </a:extLst>
          </p:cNvPr>
          <p:cNvSpPr txBox="1"/>
          <p:nvPr/>
        </p:nvSpPr>
        <p:spPr>
          <a:xfrm>
            <a:off x="557109" y="1825624"/>
            <a:ext cx="7243866" cy="452846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Le Centre Communautaire Radisson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30 </a:t>
            </a:r>
            <a:r>
              <a:rPr lang="en-US" sz="2400" dirty="0" err="1"/>
              <a:t>ans</a:t>
            </a:r>
            <a:r>
              <a:rPr lang="en-US" sz="2400" dirty="0"/>
              <a:t> (1995)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Développe</a:t>
            </a:r>
            <a:r>
              <a:rPr lang="en-US" sz="2400" dirty="0"/>
              <a:t> la participation </a:t>
            </a:r>
            <a:r>
              <a:rPr lang="en-US" sz="2400" dirty="0" err="1"/>
              <a:t>citoyenne</a:t>
            </a:r>
            <a:endParaRPr lang="en-US" sz="2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Jeunes adultes et adultes en situation de handicap physique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Milieu de vie </a:t>
            </a:r>
            <a:r>
              <a:rPr lang="en-US" sz="2400" dirty="0" err="1"/>
              <a:t>axé</a:t>
            </a:r>
            <a:r>
              <a:rPr lang="en-US" sz="2400" dirty="0"/>
              <a:t> sur la participation </a:t>
            </a:r>
            <a:r>
              <a:rPr lang="en-US" sz="2400" dirty="0" err="1"/>
              <a:t>sociale</a:t>
            </a:r>
            <a:endParaRPr lang="en-US" sz="2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Par le </a:t>
            </a:r>
            <a:r>
              <a:rPr lang="en-US" sz="2400" dirty="0" err="1"/>
              <a:t>biais</a:t>
            </a:r>
            <a:r>
              <a:rPr lang="en-US" sz="2400" dirty="0"/>
              <a:t> </a:t>
            </a:r>
            <a:r>
              <a:rPr lang="en-US" sz="2400" dirty="0" err="1"/>
              <a:t>d’activités</a:t>
            </a:r>
            <a:r>
              <a:rPr lang="en-US" sz="2400" dirty="0"/>
              <a:t> éducatives, </a:t>
            </a:r>
            <a:r>
              <a:rPr lang="en-US" sz="2400" dirty="0" err="1"/>
              <a:t>culturelles</a:t>
            </a:r>
            <a:r>
              <a:rPr lang="en-US" sz="2400" dirty="0"/>
              <a:t>, </a:t>
            </a:r>
            <a:r>
              <a:rPr lang="en-US" sz="2400" dirty="0" err="1"/>
              <a:t>sociales</a:t>
            </a:r>
            <a:r>
              <a:rPr lang="en-US" sz="2400" dirty="0"/>
              <a:t> et de loisir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57722AB-DC32-8998-7A51-2A60CD459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417C0FCB-E569-9EF2-692E-D7755954E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"/>
          <a:stretch>
            <a:fillRect/>
          </a:stretch>
        </p:blipFill>
        <p:spPr>
          <a:xfrm>
            <a:off x="9717669" y="4631807"/>
            <a:ext cx="2066925" cy="1989624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31" name="Arc 30">
            <a:extLst>
              <a:ext uri="{FF2B5EF4-FFF2-40B4-BE49-F238E27FC236}">
                <a16:creationId xmlns:a16="http://schemas.microsoft.com/office/drawing/2014/main" id="{D76DD761-A1E2-5D98-55F5-D1A9F1F9D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450EBC64-1E7F-575C-B134-6526195E97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7" r="1017" b="4"/>
          <a:stretch>
            <a:fillRect/>
          </a:stretch>
        </p:blipFill>
        <p:spPr>
          <a:xfrm>
            <a:off x="6274840" y="-276224"/>
            <a:ext cx="4145729" cy="354329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8002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34C726-7E31-C3EE-3A30-EA7D1A097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55ADF22-5D63-64A5-1562-0FCCADF9E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6957" y="714376"/>
            <a:ext cx="5195539" cy="117676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5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Pourquoi</a:t>
            </a:r>
            <a:r>
              <a:rPr lang="en-US" sz="3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5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parler</a:t>
            </a:r>
            <a:r>
              <a:rPr lang="en-US" sz="3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 loisir </a:t>
            </a:r>
            <a:r>
              <a:rPr lang="en-US" sz="35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artistique</a:t>
            </a:r>
            <a:r>
              <a:rPr lang="en-US" sz="3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et </a:t>
            </a:r>
            <a:r>
              <a:rPr lang="en-US" sz="35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culturel</a:t>
            </a:r>
            <a:r>
              <a:rPr lang="en-US" sz="3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accessible?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0A47C56-B37E-6ADB-E132-15124313E387}"/>
              </a:ext>
            </a:extLst>
          </p:cNvPr>
          <p:cNvSpPr txBox="1"/>
          <p:nvPr/>
        </p:nvSpPr>
        <p:spPr>
          <a:xfrm>
            <a:off x="6090851" y="2359983"/>
            <a:ext cx="5278456" cy="31528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>
                <a:solidFill>
                  <a:schemeClr val="tx1">
                    <a:alpha val="80000"/>
                  </a:schemeClr>
                </a:solidFill>
              </a:rPr>
              <a:t>Le CCR </a:t>
            </a:r>
            <a:r>
              <a:rPr lang="en-US" sz="2200" err="1">
                <a:solidFill>
                  <a:schemeClr val="tx1">
                    <a:alpha val="80000"/>
                  </a:schemeClr>
                </a:solidFill>
              </a:rPr>
              <a:t>en</a:t>
            </a:r>
            <a:r>
              <a:rPr lang="en-US" sz="2200">
                <a:solidFill>
                  <a:schemeClr val="tx1">
                    <a:alpha val="80000"/>
                  </a:schemeClr>
                </a:solidFill>
              </a:rPr>
              <a:t> 2025 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>
              <a:solidFill>
                <a:schemeClr val="tx1">
                  <a:alpha val="80000"/>
                </a:schemeClr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err="1">
                <a:solidFill>
                  <a:schemeClr val="tx1">
                    <a:alpha val="80000"/>
                  </a:schemeClr>
                </a:solidFill>
              </a:rPr>
              <a:t>Récipendiaire</a:t>
            </a:r>
            <a:r>
              <a:rPr lang="en-US" sz="2200">
                <a:solidFill>
                  <a:schemeClr val="tx1">
                    <a:alpha val="80000"/>
                  </a:schemeClr>
                </a:solidFill>
              </a:rPr>
              <a:t> du Prix reconnaissance </a:t>
            </a:r>
            <a:r>
              <a:rPr lang="en-US" sz="2200" err="1">
                <a:solidFill>
                  <a:schemeClr val="tx1">
                    <a:alpha val="80000"/>
                  </a:schemeClr>
                </a:solidFill>
              </a:rPr>
              <a:t>en</a:t>
            </a:r>
            <a:r>
              <a:rPr lang="en-US" sz="220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en-US" sz="2200" err="1">
                <a:solidFill>
                  <a:schemeClr val="tx1">
                    <a:alpha val="80000"/>
                  </a:schemeClr>
                </a:solidFill>
              </a:rPr>
              <a:t>loisir</a:t>
            </a:r>
            <a:r>
              <a:rPr lang="en-US" sz="2200">
                <a:solidFill>
                  <a:schemeClr val="tx1">
                    <a:alpha val="80000"/>
                  </a:schemeClr>
                </a:solidFill>
              </a:rPr>
              <a:t> du Conseil </a:t>
            </a:r>
            <a:r>
              <a:rPr lang="en-US" sz="2200" err="1">
                <a:solidFill>
                  <a:schemeClr val="tx1">
                    <a:alpha val="80000"/>
                  </a:schemeClr>
                </a:solidFill>
              </a:rPr>
              <a:t>québécois</a:t>
            </a:r>
            <a:r>
              <a:rPr lang="en-US" sz="2200">
                <a:solidFill>
                  <a:schemeClr val="tx1">
                    <a:alpha val="80000"/>
                  </a:schemeClr>
                </a:solidFill>
              </a:rPr>
              <a:t> du </a:t>
            </a:r>
            <a:r>
              <a:rPr lang="en-US" sz="2200" err="1">
                <a:solidFill>
                  <a:schemeClr val="tx1">
                    <a:alpha val="80000"/>
                  </a:schemeClr>
                </a:solidFill>
              </a:rPr>
              <a:t>loisir</a:t>
            </a:r>
            <a:endParaRPr lang="en-US" sz="2200">
              <a:solidFill>
                <a:schemeClr val="tx1">
                  <a:alpha val="80000"/>
                </a:schemeClr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>
              <a:solidFill>
                <a:schemeClr val="tx1">
                  <a:alpha val="80000"/>
                </a:schemeClr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err="1">
                <a:solidFill>
                  <a:schemeClr val="tx1">
                    <a:alpha val="80000"/>
                  </a:schemeClr>
                </a:solidFill>
              </a:rPr>
              <a:t>Récipendiaire</a:t>
            </a:r>
            <a:r>
              <a:rPr lang="en-US" sz="2200">
                <a:solidFill>
                  <a:schemeClr val="tx1">
                    <a:alpha val="80000"/>
                  </a:schemeClr>
                </a:solidFill>
              </a:rPr>
              <a:t> du Prix du </a:t>
            </a:r>
            <a:r>
              <a:rPr lang="en-US" sz="2200" err="1">
                <a:solidFill>
                  <a:schemeClr val="tx1">
                    <a:alpha val="80000"/>
                  </a:schemeClr>
                </a:solidFill>
              </a:rPr>
              <a:t>meilleur</a:t>
            </a:r>
            <a:r>
              <a:rPr lang="en-US" sz="2200">
                <a:solidFill>
                  <a:schemeClr val="tx1">
                    <a:alpha val="80000"/>
                  </a:schemeClr>
                </a:solidFill>
              </a:rPr>
              <a:t> film Art et handicap au Festival international de cinéma </a:t>
            </a:r>
            <a:r>
              <a:rPr lang="en-US" sz="2200" err="1">
                <a:solidFill>
                  <a:schemeClr val="tx1">
                    <a:alpha val="80000"/>
                  </a:schemeClr>
                </a:solidFill>
              </a:rPr>
              <a:t>adapté</a:t>
            </a:r>
            <a:r>
              <a:rPr lang="en-US" sz="2200">
                <a:solidFill>
                  <a:schemeClr val="tx1">
                    <a:alpha val="80000"/>
                  </a:schemeClr>
                </a:solidFill>
              </a:rPr>
              <a:t> de Montréal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0F14822-B1F1-4730-A131-C3416A790B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50930" y="3942512"/>
            <a:ext cx="3238728" cy="2915488"/>
          </a:xfrm>
          <a:custGeom>
            <a:avLst/>
            <a:gdLst>
              <a:gd name="connsiteX0" fmla="*/ 1619364 w 3238728"/>
              <a:gd name="connsiteY0" fmla="*/ 0 h 2915488"/>
              <a:gd name="connsiteX1" fmla="*/ 3238728 w 3238728"/>
              <a:gd name="connsiteY1" fmla="*/ 1619364 h 2915488"/>
              <a:gd name="connsiteX2" fmla="*/ 2649430 w 3238728"/>
              <a:gd name="connsiteY2" fmla="*/ 2868944 h 2915488"/>
              <a:gd name="connsiteX3" fmla="*/ 2587188 w 3238728"/>
              <a:gd name="connsiteY3" fmla="*/ 2915488 h 2915488"/>
              <a:gd name="connsiteX4" fmla="*/ 651541 w 3238728"/>
              <a:gd name="connsiteY4" fmla="*/ 2915488 h 2915488"/>
              <a:gd name="connsiteX5" fmla="*/ 589298 w 3238728"/>
              <a:gd name="connsiteY5" fmla="*/ 2868944 h 2915488"/>
              <a:gd name="connsiteX6" fmla="*/ 0 w 3238728"/>
              <a:gd name="connsiteY6" fmla="*/ 1619364 h 2915488"/>
              <a:gd name="connsiteX7" fmla="*/ 1619364 w 3238728"/>
              <a:gd name="connsiteY7" fmla="*/ 0 h 2915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38728" h="2915488">
                <a:moveTo>
                  <a:pt x="1619364" y="0"/>
                </a:moveTo>
                <a:cubicBezTo>
                  <a:pt x="2513714" y="0"/>
                  <a:pt x="3238728" y="725014"/>
                  <a:pt x="3238728" y="1619364"/>
                </a:cubicBezTo>
                <a:cubicBezTo>
                  <a:pt x="3238728" y="2122436"/>
                  <a:pt x="3009329" y="2571929"/>
                  <a:pt x="2649430" y="2868944"/>
                </a:cubicBezTo>
                <a:lnTo>
                  <a:pt x="2587188" y="2915488"/>
                </a:lnTo>
                <a:lnTo>
                  <a:pt x="651541" y="2915488"/>
                </a:lnTo>
                <a:lnTo>
                  <a:pt x="589298" y="2868944"/>
                </a:lnTo>
                <a:cubicBezTo>
                  <a:pt x="229399" y="2571929"/>
                  <a:pt x="0" y="2122436"/>
                  <a:pt x="0" y="1619364"/>
                </a:cubicBezTo>
                <a:cubicBezTo>
                  <a:pt x="0" y="725014"/>
                  <a:pt x="725014" y="0"/>
                  <a:pt x="1619364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063F1D6B-3845-4F68-9803-39000080E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54502" cy="4167582"/>
          </a:xfrm>
          <a:custGeom>
            <a:avLst/>
            <a:gdLst>
              <a:gd name="connsiteX0" fmla="*/ 1209514 w 4154502"/>
              <a:gd name="connsiteY0" fmla="*/ 0 h 4167582"/>
              <a:gd name="connsiteX1" fmla="*/ 2782034 w 4154502"/>
              <a:gd name="connsiteY1" fmla="*/ 0 h 4167582"/>
              <a:gd name="connsiteX2" fmla="*/ 2836049 w 4154502"/>
              <a:gd name="connsiteY2" fmla="*/ 19770 h 4167582"/>
              <a:gd name="connsiteX3" fmla="*/ 4154502 w 4154502"/>
              <a:gd name="connsiteY3" fmla="*/ 2008854 h 4167582"/>
              <a:gd name="connsiteX4" fmla="*/ 1995774 w 4154502"/>
              <a:gd name="connsiteY4" fmla="*/ 4167582 h 4167582"/>
              <a:gd name="connsiteX5" fmla="*/ 6690 w 4154502"/>
              <a:gd name="connsiteY5" fmla="*/ 2849129 h 4167582"/>
              <a:gd name="connsiteX6" fmla="*/ 0 w 4154502"/>
              <a:gd name="connsiteY6" fmla="*/ 2830852 h 4167582"/>
              <a:gd name="connsiteX7" fmla="*/ 0 w 4154502"/>
              <a:gd name="connsiteY7" fmla="*/ 1186857 h 4167582"/>
              <a:gd name="connsiteX8" fmla="*/ 6690 w 4154502"/>
              <a:gd name="connsiteY8" fmla="*/ 1168580 h 4167582"/>
              <a:gd name="connsiteX9" fmla="*/ 1155500 w 4154502"/>
              <a:gd name="connsiteY9" fmla="*/ 19770 h 4167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54502" h="4167582">
                <a:moveTo>
                  <a:pt x="1209514" y="0"/>
                </a:moveTo>
                <a:lnTo>
                  <a:pt x="2782034" y="0"/>
                </a:lnTo>
                <a:lnTo>
                  <a:pt x="2836049" y="19770"/>
                </a:lnTo>
                <a:cubicBezTo>
                  <a:pt x="3610849" y="347482"/>
                  <a:pt x="4154502" y="1114679"/>
                  <a:pt x="4154502" y="2008854"/>
                </a:cubicBezTo>
                <a:cubicBezTo>
                  <a:pt x="4154502" y="3201087"/>
                  <a:pt x="3188007" y="4167582"/>
                  <a:pt x="1995774" y="4167582"/>
                </a:cubicBezTo>
                <a:cubicBezTo>
                  <a:pt x="1101599" y="4167582"/>
                  <a:pt x="334402" y="3623929"/>
                  <a:pt x="6690" y="2849129"/>
                </a:cubicBezTo>
                <a:lnTo>
                  <a:pt x="0" y="2830852"/>
                </a:lnTo>
                <a:lnTo>
                  <a:pt x="0" y="1186857"/>
                </a:lnTo>
                <a:lnTo>
                  <a:pt x="6690" y="1168580"/>
                </a:lnTo>
                <a:cubicBezTo>
                  <a:pt x="225165" y="652046"/>
                  <a:pt x="638966" y="238245"/>
                  <a:pt x="1155500" y="1977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F5DD0BB-5851-6363-F29E-CA20547085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678" r="9432" b="3"/>
          <a:stretch>
            <a:fillRect/>
          </a:stretch>
        </p:blipFill>
        <p:spPr>
          <a:xfrm>
            <a:off x="-3" y="10"/>
            <a:ext cx="4317456" cy="4167571"/>
          </a:xfrm>
          <a:custGeom>
            <a:avLst/>
            <a:gdLst/>
            <a:ahLst/>
            <a:cxnLst/>
            <a:rect l="l" t="t" r="r" b="b"/>
            <a:pathLst>
              <a:path w="4317456" h="4167581">
                <a:moveTo>
                  <a:pt x="1372466" y="0"/>
                </a:moveTo>
                <a:lnTo>
                  <a:pt x="2944990" y="0"/>
                </a:lnTo>
                <a:lnTo>
                  <a:pt x="2999002" y="19769"/>
                </a:lnTo>
                <a:cubicBezTo>
                  <a:pt x="3773802" y="347482"/>
                  <a:pt x="4317456" y="1114680"/>
                  <a:pt x="4317456" y="2008853"/>
                </a:cubicBezTo>
                <a:cubicBezTo>
                  <a:pt x="4317456" y="3201085"/>
                  <a:pt x="3350960" y="4167581"/>
                  <a:pt x="2158728" y="4167581"/>
                </a:cubicBezTo>
                <a:cubicBezTo>
                  <a:pt x="966497" y="4167581"/>
                  <a:pt x="0" y="3201085"/>
                  <a:pt x="0" y="2008853"/>
                </a:cubicBezTo>
                <a:cubicBezTo>
                  <a:pt x="0" y="1114680"/>
                  <a:pt x="543654" y="347482"/>
                  <a:pt x="1318454" y="19769"/>
                </a:cubicBezTo>
                <a:close/>
              </a:path>
            </a:pathLst>
          </a:cu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53118D2-BD5F-FDE7-81B7-9EEA3EBAA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5" r="2" b="2"/>
          <a:stretch>
            <a:fillRect/>
          </a:stretch>
        </p:blipFill>
        <p:spPr>
          <a:xfrm>
            <a:off x="2934964" y="4167581"/>
            <a:ext cx="2988705" cy="2690419"/>
          </a:xfrm>
          <a:custGeom>
            <a:avLst/>
            <a:gdLst/>
            <a:ahLst/>
            <a:cxnLst/>
            <a:rect l="l" t="t" r="r" b="b"/>
            <a:pathLst>
              <a:path w="3238727" h="2915488">
                <a:moveTo>
                  <a:pt x="1619364" y="0"/>
                </a:moveTo>
                <a:cubicBezTo>
                  <a:pt x="2513714" y="0"/>
                  <a:pt x="3238727" y="725014"/>
                  <a:pt x="3238727" y="1619364"/>
                </a:cubicBezTo>
                <a:cubicBezTo>
                  <a:pt x="3238727" y="2122436"/>
                  <a:pt x="3009328" y="2571928"/>
                  <a:pt x="2649429" y="2868943"/>
                </a:cubicBezTo>
                <a:lnTo>
                  <a:pt x="2587186" y="2915488"/>
                </a:lnTo>
                <a:lnTo>
                  <a:pt x="651541" y="2915488"/>
                </a:lnTo>
                <a:lnTo>
                  <a:pt x="589298" y="2868943"/>
                </a:lnTo>
                <a:cubicBezTo>
                  <a:pt x="229399" y="2571928"/>
                  <a:pt x="0" y="2122436"/>
                  <a:pt x="0" y="1619364"/>
                </a:cubicBezTo>
                <a:cubicBezTo>
                  <a:pt x="0" y="725014"/>
                  <a:pt x="725014" y="0"/>
                  <a:pt x="1619364" y="0"/>
                </a:cubicBezTo>
                <a:close/>
              </a:path>
            </a:pathLst>
          </a:cu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C6C6FA52-B664-419A-A212-125E50579D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825" y="1771652"/>
            <a:ext cx="3486643" cy="2754874"/>
            <a:chOff x="1303825" y="1771652"/>
            <a:chExt cx="3486643" cy="2754874"/>
          </a:xfrm>
        </p:grpSpPr>
        <p:sp>
          <p:nvSpPr>
            <p:cNvPr id="29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618953" y="1771652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solidFill>
              <a:schemeClr val="accent1"/>
            </a:solidFill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04045" y="3208746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solidFill>
              <a:schemeClr val="accent1"/>
            </a:solidFill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825" y="4368981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solidFill>
              <a:schemeClr val="accent1"/>
            </a:solidFill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3893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46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11BFC5-7C79-2E87-D8A5-73349AA9D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EF3F1C2-BB9A-0617-53F4-7A91454CA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833" y="960954"/>
            <a:ext cx="5120561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Pourquoi</a:t>
            </a:r>
            <a:r>
              <a:rPr lang="en-US" sz="3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parler</a:t>
            </a:r>
            <a:r>
              <a:rPr lang="en-US" sz="3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 loisir </a:t>
            </a:r>
            <a:r>
              <a:rPr lang="en-US" sz="3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artistique</a:t>
            </a:r>
            <a:r>
              <a:rPr lang="en-US" sz="3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et </a:t>
            </a:r>
            <a:r>
              <a:rPr lang="en-US" sz="3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culturel</a:t>
            </a:r>
            <a:r>
              <a:rPr lang="en-US" sz="3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accessible?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A59E246-8D63-409B-C07A-A431AFDB89DD}"/>
              </a:ext>
            </a:extLst>
          </p:cNvPr>
          <p:cNvSpPr txBox="1"/>
          <p:nvPr/>
        </p:nvSpPr>
        <p:spPr>
          <a:xfrm>
            <a:off x="867363" y="2724811"/>
            <a:ext cx="5092194" cy="30797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dirty="0"/>
              <a:t>Droit à la culture et à </a:t>
            </a:r>
            <a:r>
              <a:rPr lang="en-US" sz="2700" dirty="0" err="1"/>
              <a:t>l’expression</a:t>
            </a:r>
            <a:endParaRPr lang="en-US" sz="2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dirty="0" err="1"/>
              <a:t>Loisirs</a:t>
            </a:r>
            <a:r>
              <a:rPr lang="en-US" sz="2700" dirty="0"/>
              <a:t> </a:t>
            </a:r>
            <a:r>
              <a:rPr lang="en-US" sz="2700" dirty="0" err="1"/>
              <a:t>culturels</a:t>
            </a:r>
            <a:r>
              <a:rPr lang="en-US" sz="2700" dirty="0"/>
              <a:t> </a:t>
            </a:r>
            <a:r>
              <a:rPr lang="en-US" sz="2700" dirty="0" err="1"/>
              <a:t>comme</a:t>
            </a:r>
            <a:r>
              <a:rPr lang="en-US" sz="2700" dirty="0"/>
              <a:t> saine habitude de vie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dirty="0"/>
              <a:t>Le </a:t>
            </a:r>
            <a:r>
              <a:rPr lang="en-US" sz="2700" dirty="0" err="1"/>
              <a:t>communautaire</a:t>
            </a:r>
            <a:r>
              <a:rPr lang="en-US" sz="2700" dirty="0"/>
              <a:t>: </a:t>
            </a:r>
            <a:r>
              <a:rPr lang="en-US" sz="2700" dirty="0" err="1"/>
              <a:t>une</a:t>
            </a:r>
            <a:r>
              <a:rPr lang="en-US" sz="2700" dirty="0"/>
              <a:t> </a:t>
            </a:r>
            <a:r>
              <a:rPr lang="en-US" sz="2700" dirty="0" err="1"/>
              <a:t>porte</a:t>
            </a:r>
            <a:r>
              <a:rPr lang="en-US" sz="2700" dirty="0"/>
              <a:t> </a:t>
            </a:r>
            <a:r>
              <a:rPr lang="en-US" sz="2700" dirty="0" err="1"/>
              <a:t>d’accès</a:t>
            </a:r>
            <a:r>
              <a:rPr lang="en-US" sz="2700" dirty="0"/>
              <a:t> à la culture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Arc 48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59B2A27-29E6-A797-D329-01CDDB286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3" r="11881" b="4"/>
          <a:stretch>
            <a:fillRect/>
          </a:stretch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0C86A4A-823C-0185-60F9-30B325A8A1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"/>
          <a:stretch>
            <a:fillRect/>
          </a:stretch>
        </p:blipFill>
        <p:spPr>
          <a:xfrm>
            <a:off x="9717669" y="4631807"/>
            <a:ext cx="2066925" cy="1989624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2973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4AD0BD-240F-9654-33B1-4FC85036D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FCCF0FE-7A7F-814F-C2A0-ACB137D88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967" y="1162842"/>
            <a:ext cx="512056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 </a:t>
            </a:r>
            <a:r>
              <a:rPr lang="en-US" sz="3400" b="1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loisir</a:t>
            </a:r>
            <a:r>
              <a:rPr lang="en-US"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b="1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culturel</a:t>
            </a:r>
            <a:r>
              <a:rPr lang="en-US"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: </a:t>
            </a:r>
            <a:br>
              <a:rPr lang="en-US"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un levier puissant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0EBC7A5-CC0E-E465-A1E0-0EE6BD041945}"/>
              </a:ext>
            </a:extLst>
          </p:cNvPr>
          <p:cNvSpPr txBox="1"/>
          <p:nvPr/>
        </p:nvSpPr>
        <p:spPr>
          <a:xfrm>
            <a:off x="838201" y="2851669"/>
            <a:ext cx="5092194" cy="280618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/>
              <a:t>Expression </a:t>
            </a:r>
            <a:r>
              <a:rPr lang="en-US" sz="2500" dirty="0" err="1"/>
              <a:t>personnelle</a:t>
            </a:r>
            <a:r>
              <a:rPr lang="en-US" sz="2500" dirty="0"/>
              <a:t> et </a:t>
            </a:r>
            <a:r>
              <a:rPr lang="en-US" sz="2500" dirty="0" err="1"/>
              <a:t>pouvoir</a:t>
            </a:r>
            <a:r>
              <a:rPr lang="en-US" sz="2500" dirty="0"/>
              <a:t> </a:t>
            </a:r>
            <a:r>
              <a:rPr lang="en-US" sz="2500" dirty="0" err="1"/>
              <a:t>d’agir</a:t>
            </a:r>
            <a:endParaRPr lang="en-US" sz="25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5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/>
              <a:t>Estime de soi et plaisir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5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dirty="0"/>
              <a:t>Participation </a:t>
            </a:r>
            <a:r>
              <a:rPr lang="en-US" sz="2500" dirty="0" err="1"/>
              <a:t>sociale</a:t>
            </a:r>
            <a:r>
              <a:rPr lang="en-US" sz="2500" dirty="0"/>
              <a:t> et </a:t>
            </a:r>
            <a:r>
              <a:rPr lang="en-US" sz="2500" dirty="0" err="1"/>
              <a:t>citoyenne</a:t>
            </a:r>
            <a:endParaRPr lang="en-US" sz="25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Arc 39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8C4A67D-936C-2C3E-3284-ADAC664480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387" r="2517" b="4"/>
          <a:stretch>
            <a:fillRect/>
          </a:stretch>
        </p:blipFill>
        <p:spPr>
          <a:xfrm>
            <a:off x="6478890" y="0"/>
            <a:ext cx="4014076" cy="3430777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61B2F52-FEC8-D63C-0B74-4CDA5C76A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"/>
          <a:stretch>
            <a:fillRect/>
          </a:stretch>
        </p:blipFill>
        <p:spPr>
          <a:xfrm>
            <a:off x="9717669" y="4631807"/>
            <a:ext cx="2066925" cy="1989624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1300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D5485C-B8E9-1DDA-A3C2-9BD081C2F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B129A44-DD92-C85E-AEB2-4CA1C2025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558" y="1075719"/>
            <a:ext cx="564832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Effets</a:t>
            </a:r>
            <a:r>
              <a:rPr lang="en-US"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individuels</a:t>
            </a:r>
            <a:r>
              <a:rPr lang="en-US"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et </a:t>
            </a:r>
            <a:r>
              <a:rPr lang="en-US" sz="3200" b="1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collectifs</a:t>
            </a:r>
            <a:endParaRPr lang="en-US" sz="32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5733C22-ACFA-A502-4CE1-2F489C8AE97D}"/>
              </a:ext>
            </a:extLst>
          </p:cNvPr>
          <p:cNvSpPr txBox="1"/>
          <p:nvPr/>
        </p:nvSpPr>
        <p:spPr>
          <a:xfrm>
            <a:off x="866568" y="3159125"/>
            <a:ext cx="5092194" cy="23939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Confiance, </a:t>
            </a:r>
            <a:r>
              <a:rPr lang="en-US" sz="2200" err="1"/>
              <a:t>autonomie</a:t>
            </a:r>
            <a:r>
              <a:rPr lang="en-US" sz="2200"/>
              <a:t> et development des </a:t>
            </a:r>
            <a:r>
              <a:rPr lang="en-US" sz="2200" err="1"/>
              <a:t>compétences</a:t>
            </a:r>
            <a:endParaRPr lang="en-US" sz="22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err="1"/>
              <a:t>Briser</a:t>
            </a:r>
            <a:r>
              <a:rPr lang="en-US" sz="2200"/>
              <a:t> </a:t>
            </a:r>
            <a:r>
              <a:rPr lang="en-US" sz="2200" err="1"/>
              <a:t>l’isolement</a:t>
            </a:r>
            <a:endParaRPr lang="en-US" sz="22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Transformation des regards et </a:t>
            </a:r>
            <a:r>
              <a:rPr lang="en-US" sz="2200" err="1"/>
              <a:t>sensibilisation</a:t>
            </a:r>
            <a:r>
              <a:rPr lang="en-US" sz="2200"/>
              <a:t> du public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Arc 39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4829C89-5AE1-7A91-9DB4-C02B34B1C4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0" r="7686" b="-4"/>
          <a:stretch>
            <a:fillRect/>
          </a:stretch>
        </p:blipFill>
        <p:spPr>
          <a:xfrm>
            <a:off x="6289001" y="-190123"/>
            <a:ext cx="4131568" cy="3531196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25DD2B6-B8E4-3CE3-A6CA-A6ADD0CC92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"/>
          <a:stretch>
            <a:fillRect/>
          </a:stretch>
        </p:blipFill>
        <p:spPr>
          <a:xfrm>
            <a:off x="9717669" y="4631807"/>
            <a:ext cx="2066925" cy="1989624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6524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1C4FDBE2-32F7-4AC4-A40C-C51C65B1D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AC893DA-F962-44E5-E971-E58CECDE6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602" y="2130090"/>
            <a:ext cx="5236237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b="1">
                <a:solidFill>
                  <a:srgbClr val="FFFFFF"/>
                </a:solidFill>
              </a:rPr>
              <a:t>Les initiatives </a:t>
            </a:r>
            <a:r>
              <a:rPr lang="en-US" sz="4200" b="1" err="1">
                <a:solidFill>
                  <a:srgbClr val="FFFFFF"/>
                </a:solidFill>
              </a:rPr>
              <a:t>artistiques</a:t>
            </a:r>
            <a:r>
              <a:rPr lang="en-US" sz="4200" b="1">
                <a:solidFill>
                  <a:srgbClr val="FFFFFF"/>
                </a:solidFill>
              </a:rPr>
              <a:t> </a:t>
            </a:r>
            <a:r>
              <a:rPr lang="en-US" sz="4200" b="1" err="1">
                <a:solidFill>
                  <a:srgbClr val="FFFFFF"/>
                </a:solidFill>
              </a:rPr>
              <a:t>inclusives</a:t>
            </a:r>
            <a:r>
              <a:rPr lang="en-US" sz="4200" b="1">
                <a:solidFill>
                  <a:srgbClr val="FFFFFF"/>
                </a:solidFill>
              </a:rPr>
              <a:t> au CCR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5976" y="2130090"/>
            <a:ext cx="457824" cy="4454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11156773-3FB3-46D9-9F87-821287404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3872" y="3116072"/>
            <a:ext cx="4378128" cy="3741928"/>
          </a:xfrm>
          <a:custGeom>
            <a:avLst/>
            <a:gdLst>
              <a:gd name="connsiteX0" fmla="*/ 2605183 w 4378128"/>
              <a:gd name="connsiteY0" fmla="*/ 0 h 3741928"/>
              <a:gd name="connsiteX1" fmla="*/ 4262321 w 4378128"/>
              <a:gd name="connsiteY1" fmla="*/ 594897 h 3741928"/>
              <a:gd name="connsiteX2" fmla="*/ 4378128 w 4378128"/>
              <a:gd name="connsiteY2" fmla="*/ 700149 h 3741928"/>
              <a:gd name="connsiteX3" fmla="*/ 4378128 w 4378128"/>
              <a:gd name="connsiteY3" fmla="*/ 3741928 h 3741928"/>
              <a:gd name="connsiteX4" fmla="*/ 263831 w 4378128"/>
              <a:gd name="connsiteY4" fmla="*/ 3741928 h 3741928"/>
              <a:gd name="connsiteX5" fmla="*/ 204729 w 4378128"/>
              <a:gd name="connsiteY5" fmla="*/ 3619238 h 3741928"/>
              <a:gd name="connsiteX6" fmla="*/ 0 w 4378128"/>
              <a:gd name="connsiteY6" fmla="*/ 2605183 h 3741928"/>
              <a:gd name="connsiteX7" fmla="*/ 2605183 w 4378128"/>
              <a:gd name="connsiteY7" fmla="*/ 0 h 3741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8128" h="3741928">
                <a:moveTo>
                  <a:pt x="2605183" y="0"/>
                </a:moveTo>
                <a:cubicBezTo>
                  <a:pt x="3234659" y="0"/>
                  <a:pt x="3811992" y="223253"/>
                  <a:pt x="4262321" y="594897"/>
                </a:cubicBezTo>
                <a:lnTo>
                  <a:pt x="4378128" y="700149"/>
                </a:lnTo>
                <a:lnTo>
                  <a:pt x="4378128" y="3741928"/>
                </a:lnTo>
                <a:lnTo>
                  <a:pt x="263831" y="3741928"/>
                </a:lnTo>
                <a:lnTo>
                  <a:pt x="204729" y="3619238"/>
                </a:lnTo>
                <a:cubicBezTo>
                  <a:pt x="72899" y="3307558"/>
                  <a:pt x="0" y="2964884"/>
                  <a:pt x="0" y="2605183"/>
                </a:cubicBezTo>
                <a:cubicBezTo>
                  <a:pt x="0" y="1166380"/>
                  <a:pt x="1166380" y="0"/>
                  <a:pt x="260518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E8EA24D0-C854-4AA8-B8FD-D252660D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99731" y="1"/>
            <a:ext cx="4208478" cy="3678281"/>
          </a:xfrm>
          <a:custGeom>
            <a:avLst/>
            <a:gdLst>
              <a:gd name="connsiteX0" fmla="*/ 711074 w 4208478"/>
              <a:gd name="connsiteY0" fmla="*/ 0 h 3678281"/>
              <a:gd name="connsiteX1" fmla="*/ 3497404 w 4208478"/>
              <a:gd name="connsiteY1" fmla="*/ 0 h 3678281"/>
              <a:gd name="connsiteX2" fmla="*/ 3592161 w 4208478"/>
              <a:gd name="connsiteY2" fmla="*/ 86120 h 3678281"/>
              <a:gd name="connsiteX3" fmla="*/ 4208478 w 4208478"/>
              <a:gd name="connsiteY3" fmla="*/ 1574042 h 3678281"/>
              <a:gd name="connsiteX4" fmla="*/ 2104239 w 4208478"/>
              <a:gd name="connsiteY4" fmla="*/ 3678281 h 3678281"/>
              <a:gd name="connsiteX5" fmla="*/ 0 w 4208478"/>
              <a:gd name="connsiteY5" fmla="*/ 1574042 h 3678281"/>
              <a:gd name="connsiteX6" fmla="*/ 616318 w 4208478"/>
              <a:gd name="connsiteY6" fmla="*/ 86120 h 3678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08478" h="3678281">
                <a:moveTo>
                  <a:pt x="711074" y="0"/>
                </a:moveTo>
                <a:lnTo>
                  <a:pt x="3497404" y="0"/>
                </a:lnTo>
                <a:lnTo>
                  <a:pt x="3592161" y="86120"/>
                </a:lnTo>
                <a:cubicBezTo>
                  <a:pt x="3972953" y="466913"/>
                  <a:pt x="4208478" y="992973"/>
                  <a:pt x="4208478" y="1574042"/>
                </a:cubicBezTo>
                <a:cubicBezTo>
                  <a:pt x="4208478" y="2736181"/>
                  <a:pt x="3266378" y="3678281"/>
                  <a:pt x="2104239" y="3678281"/>
                </a:cubicBezTo>
                <a:cubicBezTo>
                  <a:pt x="942100" y="3678281"/>
                  <a:pt x="0" y="2736181"/>
                  <a:pt x="0" y="1574042"/>
                </a:cubicBezTo>
                <a:cubicBezTo>
                  <a:pt x="0" y="992973"/>
                  <a:pt x="235525" y="466913"/>
                  <a:pt x="616318" y="861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4D4A482-292A-9CCF-8ABD-466340EF0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"/>
          <a:stretch>
            <a:fillRect/>
          </a:stretch>
        </p:blipFill>
        <p:spPr>
          <a:xfrm>
            <a:off x="6196655" y="270180"/>
            <a:ext cx="2814628" cy="2709367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B46BE36-2A32-0D8B-E5B5-490AF4B695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030" y="3757771"/>
            <a:ext cx="3854392" cy="28907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846174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FB1A9EF-6740-6121-E7B7-2463F456E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1"/>
            <a:ext cx="512056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Initiatives </a:t>
            </a:r>
            <a:r>
              <a:rPr lang="en-US" b="1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concrètes</a:t>
            </a:r>
            <a:r>
              <a:rPr lang="en-US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et </a:t>
            </a:r>
            <a:r>
              <a:rPr lang="en-US" b="1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porteuses</a:t>
            </a:r>
            <a:endParaRPr lang="en-US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551557D-BB6A-FBBC-E5D8-704A05F80726}"/>
              </a:ext>
            </a:extLst>
          </p:cNvPr>
          <p:cNvSpPr txBox="1"/>
          <p:nvPr/>
        </p:nvSpPr>
        <p:spPr>
          <a:xfrm>
            <a:off x="523875" y="1979333"/>
            <a:ext cx="6953250" cy="4413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Art numérique (Société des arts </a:t>
            </a:r>
            <a:r>
              <a:rPr lang="en-US" sz="2000" dirty="0" err="1"/>
              <a:t>technologiques</a:t>
            </a:r>
            <a:r>
              <a:rPr lang="en-US" sz="2000" dirty="0"/>
              <a:t>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Humour</a:t>
            </a:r>
            <a:r>
              <a:rPr lang="en-US" sz="2000" dirty="0"/>
              <a:t> (École </a:t>
            </a:r>
            <a:r>
              <a:rPr lang="en-US" sz="2000" dirty="0" err="1"/>
              <a:t>nationale</a:t>
            </a:r>
            <a:r>
              <a:rPr lang="en-US" sz="2000" dirty="0"/>
              <a:t> de </a:t>
            </a:r>
            <a:r>
              <a:rPr lang="en-US" sz="2000" dirty="0" err="1"/>
              <a:t>l’humour</a:t>
            </a:r>
            <a:r>
              <a:rPr lang="en-US" sz="2000" dirty="0"/>
              <a:t>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Mapping (MAPP_MTL)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Photographie</a:t>
            </a:r>
            <a:r>
              <a:rPr lang="en-US" sz="2000" dirty="0"/>
              <a:t> (Le 3ème Oeil / Écomusée du </a:t>
            </a:r>
            <a:r>
              <a:rPr lang="en-US" sz="2000" dirty="0" err="1"/>
              <a:t>Fier</a:t>
            </a:r>
            <a:r>
              <a:rPr lang="en-US" sz="2000" dirty="0"/>
              <a:t> monde)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Danse (</a:t>
            </a:r>
            <a:r>
              <a:rPr lang="en-US" sz="2000" dirty="0" err="1"/>
              <a:t>Prima’danse</a:t>
            </a:r>
            <a:r>
              <a:rPr lang="en-US" sz="2000" dirty="0"/>
              <a:t>, Espace libre)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Slam, clip video (</a:t>
            </a:r>
            <a:r>
              <a:rPr lang="en-US" sz="2000" dirty="0" err="1"/>
              <a:t>Approsh</a:t>
            </a:r>
            <a:r>
              <a:rPr lang="en-US" sz="2000" dirty="0"/>
              <a:t>, Koffi, studio pro, FICAM) 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Arc 48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A3836D7-06BE-ED7A-955D-A854A3267E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822" r="12433" b="2"/>
          <a:stretch>
            <a:fillRect/>
          </a:stretch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2BDD792-D172-D510-054D-A55878C60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"/>
          <a:stretch>
            <a:fillRect/>
          </a:stretch>
        </p:blipFill>
        <p:spPr>
          <a:xfrm>
            <a:off x="9717669" y="4631807"/>
            <a:ext cx="2066925" cy="1989624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6224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A4A103-AE22-EE48-B33E-93EA2688D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E1B9263-377B-AB9B-AA0A-2C6A550CE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716" y="739978"/>
            <a:ext cx="5334930" cy="30041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/>
              <a:t>Approche d’intervention du CCR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31C8FF3-F676-A270-EAA9-FAFEF2C5CF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8" b="-2"/>
          <a:stretch>
            <a:fillRect/>
          </a:stretch>
        </p:blipFill>
        <p:spPr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27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hème Office">
  <a:themeElements>
    <a:clrScheme name="Bleu vert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0e756ec-636a-45bd-aab8-332d2126495e">
      <Terms xmlns="http://schemas.microsoft.com/office/infopath/2007/PartnerControls"/>
    </lcf76f155ced4ddcb4097134ff3c332f>
    <TaxCatchAll xmlns="30df69c6-0b60-4f9e-8d82-19be6ffdd7f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E0869749ADED41AB555E72D374128F" ma:contentTypeVersion="18" ma:contentTypeDescription="Crée un document." ma:contentTypeScope="" ma:versionID="074355f9eb1eaaed2f0fa76aa839dcde">
  <xsd:schema xmlns:xsd="http://www.w3.org/2001/XMLSchema" xmlns:xs="http://www.w3.org/2001/XMLSchema" xmlns:p="http://schemas.microsoft.com/office/2006/metadata/properties" xmlns:ns2="70e756ec-636a-45bd-aab8-332d2126495e" xmlns:ns3="30df69c6-0b60-4f9e-8d82-19be6ffdd7f3" targetNamespace="http://schemas.microsoft.com/office/2006/metadata/properties" ma:root="true" ma:fieldsID="b9fa5441b31a9ddac1c8832a0bd1597f" ns2:_="" ns3:_="">
    <xsd:import namespace="70e756ec-636a-45bd-aab8-332d2126495e"/>
    <xsd:import namespace="30df69c6-0b60-4f9e-8d82-19be6ffdd7f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e756ec-636a-45bd-aab8-332d212649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Balises d’images" ma:readOnly="false" ma:fieldId="{5cf76f15-5ced-4ddc-b409-7134ff3c332f}" ma:taxonomyMulti="true" ma:sspId="20d7e39a-4664-4595-aafb-ac5777aec13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df69c6-0b60-4f9e-8d82-19be6ffdd7f3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b68e227a-6cc9-497d-8844-5d0742fa1f83}" ma:internalName="TaxCatchAll" ma:showField="CatchAllData" ma:web="30df69c6-0b60-4f9e-8d82-19be6ffdd7f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CE5443C-6EF8-42AB-A2CD-F6C6E535AC1A}">
  <ds:schemaRefs>
    <ds:schemaRef ds:uri="30df69c6-0b60-4f9e-8d82-19be6ffdd7f3"/>
    <ds:schemaRef ds:uri="70e756ec-636a-45bd-aab8-332d2126495e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AC506BF-F225-454D-A2D6-C92102FC231D}">
  <ds:schemaRefs>
    <ds:schemaRef ds:uri="30df69c6-0b60-4f9e-8d82-19be6ffdd7f3"/>
    <ds:schemaRef ds:uri="70e756ec-636a-45bd-aab8-332d2126495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F18E8C4-F5BD-43AB-A4C4-1C477EAC9B8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372</Words>
  <Application>Microsoft Office PowerPoint</Application>
  <PresentationFormat>Grand écran</PresentationFormat>
  <Paragraphs>96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0" baseType="lpstr">
      <vt:lpstr>Aptos</vt:lpstr>
      <vt:lpstr>Aptos Display</vt:lpstr>
      <vt:lpstr>Arial</vt:lpstr>
      <vt:lpstr>Calibri</vt:lpstr>
      <vt:lpstr>Thème Office</vt:lpstr>
      <vt:lpstr>La pratique artistique accessible : moteur d’inclusion sociale et d’émancipation</vt:lpstr>
      <vt:lpstr>Mission et role du CCR</vt:lpstr>
      <vt:lpstr>Pourquoi parler de loisir artistique et culturel accessible?</vt:lpstr>
      <vt:lpstr>Pourquoi parler de loisir artistique et culturel accessible?</vt:lpstr>
      <vt:lpstr>Le loisir culturel :  un levier puissant</vt:lpstr>
      <vt:lpstr>Effets individuels et collectifs</vt:lpstr>
      <vt:lpstr>Les initiatives artistiques inclusives au CCR</vt:lpstr>
      <vt:lpstr>Initiatives concrètes et porteuses</vt:lpstr>
      <vt:lpstr>Approche d’intervention du CCR</vt:lpstr>
      <vt:lpstr>Approches d’intervention du CCR</vt:lpstr>
      <vt:lpstr>Témoignage  Danse en corps</vt:lpstr>
      <vt:lpstr>Retombées humaines et sociales</vt:lpstr>
      <vt:lpstr>Obstacles à la participation</vt:lpstr>
      <vt:lpstr>Facteurs de réussite</vt:lpstr>
      <vt:lpstr>Conclusion – Appel à l’action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Alexia Fauvre</dc:creator>
  <cp:lastModifiedBy>Emmanuel Barbot</cp:lastModifiedBy>
  <cp:revision>2</cp:revision>
  <dcterms:created xsi:type="dcterms:W3CDTF">2026-03-13T18:33:01Z</dcterms:created>
  <dcterms:modified xsi:type="dcterms:W3CDTF">2026-03-16T16:33:27Z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0x010100A2E0869749ADED41AB555E72D374128F</vt:lpwstr>
  </property>
  <property fmtid="{D5CDD505-2E9C-101B-9397-08002B2CF9AE}" pid="3" name="MediaServiceImageTags">
    <vt:lpwstr/>
  </property>
</Properties>
</file>