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9" r:id="rId5"/>
    <p:sldId id="263" r:id="rId6"/>
    <p:sldId id="260" r:id="rId7"/>
    <p:sldId id="270" r:id="rId8"/>
    <p:sldId id="257" r:id="rId9"/>
    <p:sldId id="271" r:id="rId10"/>
    <p:sldId id="262" r:id="rId11"/>
  </p:sldIdLst>
  <p:sldSz cx="18288000" cy="10287000"/>
  <p:notesSz cx="6858000" cy="9144000"/>
  <p:embeddedFontLst>
    <p:embeddedFont>
      <p:font typeface="Aileron"/>
      <p:regular r:id="rId12"/>
    </p:embeddedFont>
    <p:embeddedFont>
      <p:font typeface="Aileron Bold"/>
      <p:regular r:id="rId13"/>
      <p:bold r:id="rId14"/>
    </p:embeddedFont>
    <p:embeddedFont>
      <p:font typeface="Heading Now 31-38" pitchFamily="2" charset="0"/>
      <p:regular r:id="rId15"/>
    </p:embeddedFont>
    <p:embeddedFont>
      <p:font typeface="Heading Now 31-38 Bold" pitchFamily="2" charset="0"/>
      <p:regular r:id="rId16"/>
      <p:bold r:id="rId17"/>
    </p:embeddedFont>
    <p:embeddedFont>
      <p:font typeface="Heading Now 61-68" pitchFamily="2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92" autoAdjust="0"/>
    <p:restoredTop sz="94589" autoAdjust="0"/>
  </p:normalViewPr>
  <p:slideViewPr>
    <p:cSldViewPr>
      <p:cViewPr varScale="1">
        <p:scale>
          <a:sx n="66" d="100"/>
          <a:sy n="66" d="100"/>
        </p:scale>
        <p:origin x="736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hyperlink" Target="mailto:info@centreaction.org" TargetMode="Externa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r>
              <a:rPr lang="en-CA" dirty="0" err="1"/>
              <a:t>Autonomie</a:t>
            </a:r>
            <a:r>
              <a:rPr lang="en-CA" dirty="0"/>
              <a:t> • Inclusion • </a:t>
            </a:r>
            <a:r>
              <a:rPr lang="en-CA" dirty="0" err="1"/>
              <a:t>Communauté</a:t>
            </a:r>
            <a:br>
              <a:rPr lang="en-CA" dirty="0"/>
            </a:br>
            <a:r>
              <a:rPr lang="en-CA" dirty="0" err="1"/>
              <a:t>Adultes</a:t>
            </a:r>
            <a:r>
              <a:rPr lang="en-CA" dirty="0"/>
              <a:t> vivant avec des limitations physiques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" y="0"/>
            <a:ext cx="7391400" cy="10287000"/>
            <a:chOff x="0" y="0"/>
            <a:chExt cx="10164212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596" r="596"/>
            <a:stretch>
              <a:fillRect/>
            </a:stretch>
          </p:blipFill>
          <p:spPr>
            <a:xfrm>
              <a:off x="0" y="0"/>
              <a:ext cx="10164212" cy="1371600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9525000" y="266700"/>
            <a:ext cx="6477000" cy="2819400"/>
          </a:xfrm>
          <a:custGeom>
            <a:avLst/>
            <a:gdLst/>
            <a:ahLst/>
            <a:cxnLst/>
            <a:rect l="l" t="t" r="r" b="b"/>
            <a:pathLst>
              <a:path w="3772003" h="1854215">
                <a:moveTo>
                  <a:pt x="0" y="0"/>
                </a:moveTo>
                <a:lnTo>
                  <a:pt x="3772003" y="0"/>
                </a:lnTo>
                <a:lnTo>
                  <a:pt x="3772003" y="1854215"/>
                </a:lnTo>
                <a:lnTo>
                  <a:pt x="0" y="18542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229600" y="2519184"/>
            <a:ext cx="9067800" cy="511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30" b="1" dirty="0">
                <a:solidFill>
                  <a:srgbClr val="46C244"/>
                </a:solidFill>
                <a:latin typeface="Arial" panose="020B0604020202020204" pitchFamily="34" charset="0"/>
                <a:ea typeface="Heading Now 61-68 Bold"/>
                <a:cs typeface="Arial" panose="020B0604020202020204" pitchFamily="34" charset="0"/>
                <a:sym typeface="Heading Now 61-68 Bold"/>
              </a:rPr>
              <a:t>Centre</a:t>
            </a:r>
          </a:p>
          <a:p>
            <a:pPr algn="ctr"/>
            <a:r>
              <a:rPr lang="en-US" sz="16630" b="1" dirty="0">
                <a:solidFill>
                  <a:srgbClr val="46C244"/>
                </a:solidFill>
                <a:latin typeface="Arial" panose="020B0604020202020204" pitchFamily="34" charset="0"/>
                <a:ea typeface="Heading Now 61-68 Bold"/>
                <a:cs typeface="Arial" panose="020B0604020202020204" pitchFamily="34" charset="0"/>
                <a:sym typeface="Heading Now 61-68 Bold"/>
              </a:rPr>
              <a:t>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368732-7843-9BC6-E383-F3CF095B0F8D}"/>
              </a:ext>
            </a:extLst>
          </p:cNvPr>
          <p:cNvSpPr txBox="1"/>
          <p:nvPr/>
        </p:nvSpPr>
        <p:spPr>
          <a:xfrm>
            <a:off x="8839199" y="8837593"/>
            <a:ext cx="8153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 err="1">
                <a:latin typeface="Arial" panose="020B0604020202020204" pitchFamily="34" charset="0"/>
                <a:cs typeface="Arial" panose="020B0604020202020204" pitchFamily="34" charset="0"/>
              </a:rPr>
              <a:t>Autonomie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 • Inclusion • </a:t>
            </a:r>
            <a:r>
              <a:rPr lang="en-CA" sz="3200" dirty="0" err="1">
                <a:latin typeface="Arial" panose="020B0604020202020204" pitchFamily="34" charset="0"/>
                <a:cs typeface="Arial" panose="020B0604020202020204" pitchFamily="34" charset="0"/>
              </a:rPr>
              <a:t>Communauté</a:t>
            </a:r>
            <a:b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10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-317822" y="31012"/>
            <a:ext cx="6011344" cy="10287000"/>
            <a:chOff x="0" y="0"/>
            <a:chExt cx="8762837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4108"/>
            <a:stretch>
              <a:fillRect/>
            </a:stretch>
          </p:blipFill>
          <p:spPr>
            <a:xfrm>
              <a:off x="0" y="0"/>
              <a:ext cx="8762837" cy="13716000"/>
            </a:xfrm>
            <a:prstGeom prst="rect">
              <a:avLst/>
            </a:prstGeom>
          </p:spPr>
        </p:pic>
      </p:grpSp>
      <p:sp>
        <p:nvSpPr>
          <p:cNvPr id="19" name="TextBox 7">
            <a:extLst>
              <a:ext uri="{FF2B5EF4-FFF2-40B4-BE49-F238E27FC236}">
                <a16:creationId xmlns:a16="http://schemas.microsoft.com/office/drawing/2014/main" id="{8553C8BE-1793-363D-DBC1-498F57555FC2}"/>
              </a:ext>
            </a:extLst>
          </p:cNvPr>
          <p:cNvSpPr txBox="1"/>
          <p:nvPr/>
        </p:nvSpPr>
        <p:spPr>
          <a:xfrm>
            <a:off x="6572128" y="323845"/>
            <a:ext cx="10837266" cy="8900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en-US" sz="9600" b="1" dirty="0">
              <a:solidFill>
                <a:srgbClr val="46C244"/>
              </a:solidFill>
              <a:latin typeface="Arial" panose="020B0604020202020204" pitchFamily="34" charset="0"/>
              <a:ea typeface="Heading Now 61-68 Bold"/>
              <a:cs typeface="Arial" panose="020B0604020202020204" pitchFamily="34" charset="0"/>
              <a:sym typeface="Heading Now 61-68 Bold"/>
            </a:endParaRPr>
          </a:p>
          <a:p>
            <a:pPr algn="ctr"/>
            <a:r>
              <a:rPr lang="en-US" sz="9600" b="1" dirty="0">
                <a:solidFill>
                  <a:srgbClr val="46C244"/>
                </a:solidFill>
                <a:latin typeface="Arial" panose="020B0604020202020204" pitchFamily="34" charset="0"/>
                <a:ea typeface="Heading Now 61-68 Bold"/>
                <a:cs typeface="Arial" panose="020B0604020202020204" pitchFamily="34" charset="0"/>
                <a:sym typeface="Heading Now 61-68 Bold"/>
              </a:rPr>
              <a:t>Centre Action</a:t>
            </a:r>
          </a:p>
          <a:p>
            <a:pPr algn="ctr"/>
            <a:endParaRPr lang="en-US" sz="9600" b="1" dirty="0">
              <a:solidFill>
                <a:srgbClr val="46C244"/>
              </a:solidFill>
              <a:latin typeface="Arial" panose="020B0604020202020204" pitchFamily="34" charset="0"/>
              <a:ea typeface="Heading Now 61-68 Bold"/>
              <a:cs typeface="Arial" panose="020B0604020202020204" pitchFamily="34" charset="0"/>
              <a:sym typeface="Heading Now 61-68 Bold"/>
            </a:endParaRPr>
          </a:p>
          <a:p>
            <a:pPr algn="ctr">
              <a:lnSpc>
                <a:spcPts val="4199"/>
              </a:lnSpc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Aileron Bold"/>
                <a:cs typeface="Arial" panose="020B0604020202020204" pitchFamily="34" charset="0"/>
                <a:sym typeface="Aileron 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info@centreaction.org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ea typeface="Aileron Bold"/>
              <a:cs typeface="Arial" panose="020B0604020202020204" pitchFamily="34" charset="0"/>
              <a:sym typeface="Aileron Bold"/>
            </a:endParaRPr>
          </a:p>
          <a:p>
            <a:pPr algn="ctr">
              <a:lnSpc>
                <a:spcPts val="4199"/>
              </a:lnSpc>
            </a:pP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ea typeface="Aileron Bold"/>
              <a:cs typeface="Arial" panose="020B0604020202020204" pitchFamily="34" charset="0"/>
              <a:sym typeface="Aileron Bold"/>
            </a:endParaRPr>
          </a:p>
          <a:p>
            <a:pPr algn="ctr">
              <a:lnSpc>
                <a:spcPts val="4199"/>
              </a:lnSpc>
            </a:pPr>
            <a:endParaRPr lang="en-US" sz="4800" b="1" dirty="0">
              <a:solidFill>
                <a:srgbClr val="2952A1"/>
              </a:solidFill>
              <a:latin typeface="Heading Now 31-38 Bold"/>
              <a:ea typeface="Heading Now 31-38 Bold"/>
              <a:cs typeface="Heading Now 31-38 Bold"/>
              <a:sym typeface="Heading Now 31-38 Bold"/>
            </a:endParaRPr>
          </a:p>
          <a:p>
            <a:pPr algn="ctr">
              <a:lnSpc>
                <a:spcPts val="4199"/>
              </a:lnSpc>
            </a:pP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ea typeface="Aileron Bold"/>
              <a:cs typeface="Arial" panose="020B0604020202020204" pitchFamily="34" charset="0"/>
              <a:sym typeface="Aileron Bold"/>
            </a:endParaRPr>
          </a:p>
          <a:p>
            <a:pPr algn="ctr">
              <a:lnSpc>
                <a:spcPts val="4199"/>
              </a:lnSpc>
            </a:pP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ea typeface="Aileron Bold"/>
              <a:cs typeface="Arial" panose="020B0604020202020204" pitchFamily="34" charset="0"/>
              <a:sym typeface="Aileron Bold"/>
            </a:endParaRPr>
          </a:p>
          <a:p>
            <a:pPr algn="ctr">
              <a:lnSpc>
                <a:spcPts val="4199"/>
              </a:lnSpc>
            </a:pP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ea typeface="Aileron Bold"/>
              <a:cs typeface="Arial" panose="020B0604020202020204" pitchFamily="34" charset="0"/>
              <a:sym typeface="Aileron Bold"/>
            </a:endParaRPr>
          </a:p>
          <a:p>
            <a:pPr algn="ctr">
              <a:lnSpc>
                <a:spcPts val="4199"/>
              </a:lnSpc>
            </a:pP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ea typeface="Aileron Bold"/>
              <a:cs typeface="Arial" panose="020B0604020202020204" pitchFamily="34" charset="0"/>
              <a:sym typeface="Aileron Bold"/>
            </a:endParaRPr>
          </a:p>
          <a:p>
            <a:pPr algn="ctr">
              <a:lnSpc>
                <a:spcPts val="4199"/>
              </a:lnSpc>
            </a:pPr>
            <a:r>
              <a:rPr lang="en-US" sz="9600" b="1" dirty="0">
                <a:solidFill>
                  <a:srgbClr val="000000"/>
                </a:solidFill>
                <a:latin typeface="Arial" panose="020B0604020202020204" pitchFamily="34" charset="0"/>
                <a:ea typeface="Aileron Bold"/>
                <a:cs typeface="Arial" panose="020B0604020202020204" pitchFamily="34" charset="0"/>
                <a:sym typeface="Aileron Bold"/>
              </a:rPr>
              <a:t>(514) 366-6868</a:t>
            </a:r>
            <a:endParaRPr lang="en-US" sz="12000" b="1" dirty="0">
              <a:solidFill>
                <a:srgbClr val="2952A1"/>
              </a:solidFill>
              <a:latin typeface="Heading Now 31-38 Bold"/>
              <a:ea typeface="Heading Now 31-38 Bold"/>
              <a:cs typeface="Heading Now 31-38 Bold"/>
              <a:sym typeface="Heading Now 31-38 Bold"/>
            </a:endParaRPr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EEF664E4-3F65-116C-F9A3-D7710E8D43C6}"/>
              </a:ext>
            </a:extLst>
          </p:cNvPr>
          <p:cNvSpPr/>
          <p:nvPr/>
        </p:nvSpPr>
        <p:spPr>
          <a:xfrm>
            <a:off x="11306284" y="3298066"/>
            <a:ext cx="1277633" cy="1218833"/>
          </a:xfrm>
          <a:custGeom>
            <a:avLst/>
            <a:gdLst/>
            <a:ahLst/>
            <a:cxnLst/>
            <a:rect l="l" t="t" r="r" b="b"/>
            <a:pathLst>
              <a:path w="699550" h="699550">
                <a:moveTo>
                  <a:pt x="0" y="0"/>
                </a:moveTo>
                <a:lnTo>
                  <a:pt x="699550" y="0"/>
                </a:lnTo>
                <a:lnTo>
                  <a:pt x="699550" y="699550"/>
                </a:lnTo>
                <a:lnTo>
                  <a:pt x="0" y="6995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24CEBF06-5909-D230-D56C-E531DB0C13AE}"/>
              </a:ext>
            </a:extLst>
          </p:cNvPr>
          <p:cNvSpPr/>
          <p:nvPr/>
        </p:nvSpPr>
        <p:spPr>
          <a:xfrm>
            <a:off x="11566874" y="6110992"/>
            <a:ext cx="756451" cy="756451"/>
          </a:xfrm>
          <a:custGeom>
            <a:avLst/>
            <a:gdLst/>
            <a:ahLst/>
            <a:cxnLst/>
            <a:rect l="l" t="t" r="r" b="b"/>
            <a:pathLst>
              <a:path w="756451" h="756451">
                <a:moveTo>
                  <a:pt x="0" y="0"/>
                </a:moveTo>
                <a:lnTo>
                  <a:pt x="756451" y="0"/>
                </a:lnTo>
                <a:lnTo>
                  <a:pt x="756451" y="756451"/>
                </a:lnTo>
                <a:lnTo>
                  <a:pt x="0" y="7564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5AC790D9-212A-D58D-7E0D-7C514F81F7DE}"/>
              </a:ext>
            </a:extLst>
          </p:cNvPr>
          <p:cNvSpPr/>
          <p:nvPr/>
        </p:nvSpPr>
        <p:spPr>
          <a:xfrm>
            <a:off x="10035188" y="6110992"/>
            <a:ext cx="797643" cy="797643"/>
          </a:xfrm>
          <a:custGeom>
            <a:avLst/>
            <a:gdLst/>
            <a:ahLst/>
            <a:cxnLst/>
            <a:rect l="l" t="t" r="r" b="b"/>
            <a:pathLst>
              <a:path w="797643" h="797643">
                <a:moveTo>
                  <a:pt x="0" y="0"/>
                </a:moveTo>
                <a:lnTo>
                  <a:pt x="797643" y="0"/>
                </a:lnTo>
                <a:lnTo>
                  <a:pt x="797643" y="797643"/>
                </a:lnTo>
                <a:lnTo>
                  <a:pt x="0" y="797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 descr="A blue square with white letters&#10;&#10;AI-generated content may be incorrect.">
            <a:extLst>
              <a:ext uri="{FF2B5EF4-FFF2-40B4-BE49-F238E27FC236}">
                <a16:creationId xmlns:a16="http://schemas.microsoft.com/office/drawing/2014/main" id="{1E3C1DF0-2A70-9F18-25BD-23FEB1B1CB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338" y="6155541"/>
            <a:ext cx="797643" cy="79764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121857A3-A1C7-E4E9-3E57-19423A74FC0E}"/>
              </a:ext>
            </a:extLst>
          </p:cNvPr>
          <p:cNvSpPr/>
          <p:nvPr/>
        </p:nvSpPr>
        <p:spPr>
          <a:xfrm>
            <a:off x="2362200" y="723900"/>
            <a:ext cx="2875795" cy="1240288"/>
          </a:xfrm>
          <a:custGeom>
            <a:avLst/>
            <a:gdLst/>
            <a:ahLst/>
            <a:cxnLst/>
            <a:rect l="l" t="t" r="r" b="b"/>
            <a:pathLst>
              <a:path w="3772003" h="1854215">
                <a:moveTo>
                  <a:pt x="0" y="0"/>
                </a:moveTo>
                <a:lnTo>
                  <a:pt x="3772003" y="0"/>
                </a:lnTo>
                <a:lnTo>
                  <a:pt x="3772003" y="1854215"/>
                </a:lnTo>
                <a:lnTo>
                  <a:pt x="0" y="18542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0" y="10189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6706434" y="4323012"/>
            <a:ext cx="4866831" cy="4046659"/>
            <a:chOff x="0" y="0"/>
            <a:chExt cx="6500172" cy="55118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0198" b="6282"/>
            <a:stretch>
              <a:fillRect/>
            </a:stretch>
          </p:blipFill>
          <p:spPr>
            <a:xfrm>
              <a:off x="0" y="0"/>
              <a:ext cx="6500172" cy="55118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4323013"/>
            <a:ext cx="5344360" cy="922384"/>
            <a:chOff x="0" y="0"/>
            <a:chExt cx="1407568" cy="242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07568" cy="242932"/>
            </a:xfrm>
            <a:custGeom>
              <a:avLst/>
              <a:gdLst/>
              <a:ahLst/>
              <a:cxnLst/>
              <a:rect l="l" t="t" r="r" b="b"/>
              <a:pathLst>
                <a:path w="1407568" h="242932">
                  <a:moveTo>
                    <a:pt x="73879" y="0"/>
                  </a:moveTo>
                  <a:lnTo>
                    <a:pt x="1333689" y="0"/>
                  </a:lnTo>
                  <a:cubicBezTo>
                    <a:pt x="1374491" y="0"/>
                    <a:pt x="1407568" y="33077"/>
                    <a:pt x="1407568" y="73879"/>
                  </a:cubicBezTo>
                  <a:lnTo>
                    <a:pt x="1407568" y="169053"/>
                  </a:lnTo>
                  <a:cubicBezTo>
                    <a:pt x="1407568" y="188647"/>
                    <a:pt x="1399784" y="207439"/>
                    <a:pt x="1385929" y="221294"/>
                  </a:cubicBezTo>
                  <a:cubicBezTo>
                    <a:pt x="1372074" y="235149"/>
                    <a:pt x="1353283" y="242932"/>
                    <a:pt x="1333689" y="242932"/>
                  </a:cubicBezTo>
                  <a:lnTo>
                    <a:pt x="73879" y="242932"/>
                  </a:lnTo>
                  <a:cubicBezTo>
                    <a:pt x="33077" y="242932"/>
                    <a:pt x="0" y="209855"/>
                    <a:pt x="0" y="169053"/>
                  </a:cubicBezTo>
                  <a:lnTo>
                    <a:pt x="0" y="73879"/>
                  </a:lnTo>
                  <a:cubicBezTo>
                    <a:pt x="0" y="33077"/>
                    <a:pt x="33077" y="0"/>
                    <a:pt x="73879" y="0"/>
                  </a:cubicBezTo>
                  <a:close/>
                </a:path>
              </a:pathLst>
            </a:custGeom>
            <a:solidFill>
              <a:srgbClr val="46C24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71450"/>
              <a:ext cx="1407568" cy="414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 lang="en-US" sz="3999" dirty="0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endParaRPr>
            </a:p>
            <a:p>
              <a:pPr algn="ctr">
                <a:lnSpc>
                  <a:spcPts val="5599"/>
                </a:lnSpc>
              </a:pPr>
              <a:r>
                <a:rPr lang="en-US" sz="3999" dirty="0" err="1">
                  <a:solidFill>
                    <a:srgbClr val="FFFFFF"/>
                  </a:solidFill>
                  <a:latin typeface="Heading Now 61-68"/>
                  <a:ea typeface="Heading Now 61-68"/>
                  <a:cs typeface="Heading Now 61-68"/>
                  <a:sym typeface="Heading Now 61-68"/>
                </a:rPr>
                <a:t>Éducation</a:t>
              </a:r>
              <a:endParaRPr lang="en-US" sz="3999" dirty="0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94957" y="5955780"/>
            <a:ext cx="5344360" cy="922384"/>
            <a:chOff x="0" y="0"/>
            <a:chExt cx="1407568" cy="2429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07568" cy="242932"/>
            </a:xfrm>
            <a:custGeom>
              <a:avLst/>
              <a:gdLst/>
              <a:ahLst/>
              <a:cxnLst/>
              <a:rect l="l" t="t" r="r" b="b"/>
              <a:pathLst>
                <a:path w="1407568" h="242932">
                  <a:moveTo>
                    <a:pt x="73879" y="0"/>
                  </a:moveTo>
                  <a:lnTo>
                    <a:pt x="1333689" y="0"/>
                  </a:lnTo>
                  <a:cubicBezTo>
                    <a:pt x="1374491" y="0"/>
                    <a:pt x="1407568" y="33077"/>
                    <a:pt x="1407568" y="73879"/>
                  </a:cubicBezTo>
                  <a:lnTo>
                    <a:pt x="1407568" y="169053"/>
                  </a:lnTo>
                  <a:cubicBezTo>
                    <a:pt x="1407568" y="188647"/>
                    <a:pt x="1399784" y="207439"/>
                    <a:pt x="1385929" y="221294"/>
                  </a:cubicBezTo>
                  <a:cubicBezTo>
                    <a:pt x="1372074" y="235149"/>
                    <a:pt x="1353283" y="242932"/>
                    <a:pt x="1333689" y="242932"/>
                  </a:cubicBezTo>
                  <a:lnTo>
                    <a:pt x="73879" y="242932"/>
                  </a:lnTo>
                  <a:cubicBezTo>
                    <a:pt x="33077" y="242932"/>
                    <a:pt x="0" y="209855"/>
                    <a:pt x="0" y="169053"/>
                  </a:cubicBezTo>
                  <a:lnTo>
                    <a:pt x="0" y="73879"/>
                  </a:lnTo>
                  <a:cubicBezTo>
                    <a:pt x="0" y="33077"/>
                    <a:pt x="33077" y="0"/>
                    <a:pt x="73879" y="0"/>
                  </a:cubicBezTo>
                  <a:close/>
                </a:path>
              </a:pathLst>
            </a:custGeom>
            <a:solidFill>
              <a:srgbClr val="46C24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71450"/>
              <a:ext cx="1407568" cy="414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 lang="en-US" sz="3999" dirty="0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endParaRPr>
            </a:p>
            <a:p>
              <a:pPr algn="ctr">
                <a:lnSpc>
                  <a:spcPts val="5599"/>
                </a:lnSpc>
              </a:pPr>
              <a:r>
                <a:rPr lang="en-US" sz="3999" dirty="0">
                  <a:solidFill>
                    <a:srgbClr val="FFFFFF"/>
                  </a:solidFill>
                  <a:latin typeface="Heading Now 61-68"/>
                  <a:ea typeface="Heading Now 61-68"/>
                  <a:cs typeface="Heading Now 61-68"/>
                  <a:sym typeface="Heading Now 61-68"/>
                </a:rPr>
                <a:t>Bien-</a:t>
              </a:r>
              <a:r>
                <a:rPr lang="en-US" sz="3999" dirty="0" err="1">
                  <a:solidFill>
                    <a:srgbClr val="FFFFFF"/>
                  </a:solidFill>
                  <a:latin typeface="Heading Now 61-68"/>
                  <a:ea typeface="Heading Now 61-68"/>
                  <a:cs typeface="Heading Now 61-68"/>
                  <a:sym typeface="Heading Now 61-68"/>
                </a:rPr>
                <a:t>être</a:t>
              </a:r>
              <a:endParaRPr lang="en-US" sz="3999" dirty="0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910527" y="4323013"/>
            <a:ext cx="5348773" cy="922384"/>
            <a:chOff x="0" y="0"/>
            <a:chExt cx="1408730" cy="24293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08730" cy="242932"/>
            </a:xfrm>
            <a:custGeom>
              <a:avLst/>
              <a:gdLst/>
              <a:ahLst/>
              <a:cxnLst/>
              <a:rect l="l" t="t" r="r" b="b"/>
              <a:pathLst>
                <a:path w="1408730" h="242932">
                  <a:moveTo>
                    <a:pt x="73818" y="0"/>
                  </a:moveTo>
                  <a:lnTo>
                    <a:pt x="1334912" y="0"/>
                  </a:lnTo>
                  <a:cubicBezTo>
                    <a:pt x="1375681" y="0"/>
                    <a:pt x="1408730" y="33050"/>
                    <a:pt x="1408730" y="73818"/>
                  </a:cubicBezTo>
                  <a:lnTo>
                    <a:pt x="1408730" y="169114"/>
                  </a:lnTo>
                  <a:cubicBezTo>
                    <a:pt x="1408730" y="188692"/>
                    <a:pt x="1400953" y="207468"/>
                    <a:pt x="1387109" y="221311"/>
                  </a:cubicBezTo>
                  <a:cubicBezTo>
                    <a:pt x="1373266" y="235155"/>
                    <a:pt x="1354490" y="242932"/>
                    <a:pt x="1334912" y="242932"/>
                  </a:cubicBezTo>
                  <a:lnTo>
                    <a:pt x="73818" y="242932"/>
                  </a:lnTo>
                  <a:cubicBezTo>
                    <a:pt x="33050" y="242932"/>
                    <a:pt x="0" y="209883"/>
                    <a:pt x="0" y="169114"/>
                  </a:cubicBezTo>
                  <a:lnTo>
                    <a:pt x="0" y="73818"/>
                  </a:lnTo>
                  <a:cubicBezTo>
                    <a:pt x="0" y="33050"/>
                    <a:pt x="33050" y="0"/>
                    <a:pt x="73818" y="0"/>
                  </a:cubicBezTo>
                  <a:close/>
                </a:path>
              </a:pathLst>
            </a:custGeom>
            <a:solidFill>
              <a:srgbClr val="46C24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71450"/>
              <a:ext cx="1408730" cy="414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 lang="en-US" sz="3999" dirty="0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endParaRPr>
            </a:p>
            <a:p>
              <a:pPr algn="ctr">
                <a:lnSpc>
                  <a:spcPts val="5599"/>
                </a:lnSpc>
              </a:pPr>
              <a:r>
                <a:rPr lang="en-US" sz="3999" dirty="0">
                  <a:solidFill>
                    <a:srgbClr val="FFFFFF"/>
                  </a:solidFill>
                  <a:latin typeface="Heading Now 61-68"/>
                  <a:ea typeface="Heading Now 61-68"/>
                  <a:cs typeface="Heading Now 61-68"/>
                  <a:sym typeface="Heading Now 61-68"/>
                </a:rPr>
                <a:t>Socialization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145254" y="5896372"/>
            <a:ext cx="5348773" cy="922384"/>
            <a:chOff x="0" y="0"/>
            <a:chExt cx="1408730" cy="24293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08730" cy="242932"/>
            </a:xfrm>
            <a:custGeom>
              <a:avLst/>
              <a:gdLst/>
              <a:ahLst/>
              <a:cxnLst/>
              <a:rect l="l" t="t" r="r" b="b"/>
              <a:pathLst>
                <a:path w="1408730" h="242932">
                  <a:moveTo>
                    <a:pt x="73818" y="0"/>
                  </a:moveTo>
                  <a:lnTo>
                    <a:pt x="1334912" y="0"/>
                  </a:lnTo>
                  <a:cubicBezTo>
                    <a:pt x="1375681" y="0"/>
                    <a:pt x="1408730" y="33050"/>
                    <a:pt x="1408730" y="73818"/>
                  </a:cubicBezTo>
                  <a:lnTo>
                    <a:pt x="1408730" y="169114"/>
                  </a:lnTo>
                  <a:cubicBezTo>
                    <a:pt x="1408730" y="188692"/>
                    <a:pt x="1400953" y="207468"/>
                    <a:pt x="1387109" y="221311"/>
                  </a:cubicBezTo>
                  <a:cubicBezTo>
                    <a:pt x="1373266" y="235155"/>
                    <a:pt x="1354490" y="242932"/>
                    <a:pt x="1334912" y="242932"/>
                  </a:cubicBezTo>
                  <a:lnTo>
                    <a:pt x="73818" y="242932"/>
                  </a:lnTo>
                  <a:cubicBezTo>
                    <a:pt x="33050" y="242932"/>
                    <a:pt x="0" y="209883"/>
                    <a:pt x="0" y="169114"/>
                  </a:cubicBezTo>
                  <a:lnTo>
                    <a:pt x="0" y="73818"/>
                  </a:lnTo>
                  <a:cubicBezTo>
                    <a:pt x="0" y="33050"/>
                    <a:pt x="33050" y="0"/>
                    <a:pt x="73818" y="0"/>
                  </a:cubicBezTo>
                  <a:close/>
                </a:path>
              </a:pathLst>
            </a:custGeom>
            <a:solidFill>
              <a:srgbClr val="46C24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71450"/>
              <a:ext cx="1408730" cy="414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 lang="en-US" sz="3999" dirty="0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endParaRPr>
            </a:p>
            <a:p>
              <a:pPr algn="ctr">
                <a:lnSpc>
                  <a:spcPts val="5599"/>
                </a:lnSpc>
              </a:pPr>
              <a:r>
                <a:rPr lang="en-US" sz="3999" dirty="0" err="1">
                  <a:solidFill>
                    <a:srgbClr val="FFFFFF"/>
                  </a:solidFill>
                  <a:latin typeface="Heading Now 61-68"/>
                  <a:ea typeface="Heading Now 61-68"/>
                  <a:cs typeface="Heading Now 61-68"/>
                  <a:sym typeface="Heading Now 61-68"/>
                </a:rPr>
                <a:t>Récréatif</a:t>
              </a:r>
              <a:endParaRPr lang="en-US" sz="3999" dirty="0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752600" y="952500"/>
            <a:ext cx="14934711" cy="3451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  <a:spcBef>
                <a:spcPct val="0"/>
              </a:spcBef>
            </a:pPr>
            <a:r>
              <a:rPr lang="en-US" sz="7000" b="1" u="none" strike="noStrike" dirty="0" err="1">
                <a:solidFill>
                  <a:srgbClr val="EBE2CD"/>
                </a:solidFill>
                <a:latin typeface="Arial" panose="020B0604020202020204" pitchFamily="34" charset="0"/>
                <a:ea typeface="Heading Now 31-38 Bold"/>
                <a:cs typeface="Arial" panose="020B0604020202020204" pitchFamily="34" charset="0"/>
                <a:sym typeface="Heading Now 31-38 Bold"/>
              </a:rPr>
              <a:t>Piliers</a:t>
            </a:r>
            <a:r>
              <a:rPr lang="en-US" sz="7000" b="1" u="none" strike="noStrike" dirty="0">
                <a:solidFill>
                  <a:srgbClr val="EBE2CD"/>
                </a:solidFill>
                <a:latin typeface="Arial" panose="020B0604020202020204" pitchFamily="34" charset="0"/>
                <a:ea typeface="Heading Now 31-38 Bold"/>
                <a:cs typeface="Arial" panose="020B0604020202020204" pitchFamily="34" charset="0"/>
                <a:sym typeface="Heading Now 31-38 Bold"/>
              </a:rPr>
              <a:t> de </a:t>
            </a:r>
            <a:r>
              <a:rPr lang="en-US" sz="7000" b="1" u="none" strike="noStrike" dirty="0" err="1">
                <a:solidFill>
                  <a:srgbClr val="EBE2CD"/>
                </a:solidFill>
                <a:latin typeface="Arial" panose="020B0604020202020204" pitchFamily="34" charset="0"/>
                <a:ea typeface="Heading Now 31-38 Bold"/>
                <a:cs typeface="Arial" panose="020B0604020202020204" pitchFamily="34" charset="0"/>
                <a:sym typeface="Heading Now 31-38 Bold"/>
              </a:rPr>
              <a:t>notre</a:t>
            </a:r>
            <a:r>
              <a:rPr lang="en-US" sz="7000" b="1" u="none" strike="noStrike" dirty="0">
                <a:solidFill>
                  <a:srgbClr val="EBE2CD"/>
                </a:solidFill>
                <a:latin typeface="Arial" panose="020B0604020202020204" pitchFamily="34" charset="0"/>
                <a:ea typeface="Heading Now 31-38 Bold"/>
                <a:cs typeface="Arial" panose="020B0604020202020204" pitchFamily="34" charset="0"/>
                <a:sym typeface="Heading Now 31-38 Bold"/>
              </a:rPr>
              <a:t> </a:t>
            </a:r>
            <a:r>
              <a:rPr lang="en-US" sz="7000" b="1" dirty="0" err="1">
                <a:solidFill>
                  <a:srgbClr val="EBE2CD"/>
                </a:solidFill>
                <a:latin typeface="Arial" panose="020B0604020202020204" pitchFamily="34" charset="0"/>
                <a:ea typeface="Heading Now 31-38 Bold"/>
                <a:cs typeface="Arial" panose="020B0604020202020204" pitchFamily="34" charset="0"/>
                <a:sym typeface="Heading Now 31-38 Bold"/>
              </a:rPr>
              <a:t>p</a:t>
            </a:r>
            <a:r>
              <a:rPr lang="en-US" sz="7000" b="1" u="none" strike="noStrike" dirty="0" err="1">
                <a:solidFill>
                  <a:srgbClr val="EBE2CD"/>
                </a:solidFill>
                <a:latin typeface="Arial" panose="020B0604020202020204" pitchFamily="34" charset="0"/>
                <a:ea typeface="Heading Now 31-38 Bold"/>
                <a:cs typeface="Arial" panose="020B0604020202020204" pitchFamily="34" charset="0"/>
                <a:sym typeface="Heading Now 31-38 Bold"/>
              </a:rPr>
              <a:t>rogrammation</a:t>
            </a:r>
            <a:endParaRPr lang="en-US" sz="7000" b="1" u="none" strike="noStrike" dirty="0">
              <a:solidFill>
                <a:srgbClr val="EBE2CD"/>
              </a:solidFill>
              <a:latin typeface="Arial" panose="020B0604020202020204" pitchFamily="34" charset="0"/>
              <a:ea typeface="Heading Now 31-38 Bold"/>
              <a:cs typeface="Arial" panose="020B0604020202020204" pitchFamily="34" charset="0"/>
              <a:sym typeface="Heading Now 31-38 Bold"/>
            </a:endParaRPr>
          </a:p>
          <a:p>
            <a:pPr marL="0" lvl="0" indent="0" algn="ctr">
              <a:lnSpc>
                <a:spcPts val="13999"/>
              </a:lnSpc>
              <a:spcBef>
                <a:spcPct val="0"/>
              </a:spcBef>
            </a:pPr>
            <a:endParaRPr lang="en-US" sz="9999" b="1" u="none" strike="noStrike" dirty="0">
              <a:solidFill>
                <a:srgbClr val="EBE2CD"/>
              </a:solidFill>
              <a:latin typeface="Heading Now 31-38 Bold"/>
              <a:ea typeface="Heading Now 31-38 Bold"/>
              <a:cs typeface="Heading Now 31-38 Bold"/>
              <a:sym typeface="Heading Now 31-38 Bold"/>
            </a:endParaRPr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FF6EE9CE-BF43-3E9D-044A-CC53405E64CB}"/>
              </a:ext>
            </a:extLst>
          </p:cNvPr>
          <p:cNvSpPr/>
          <p:nvPr/>
        </p:nvSpPr>
        <p:spPr>
          <a:xfrm>
            <a:off x="1094957" y="7444250"/>
            <a:ext cx="5344360" cy="1041370"/>
          </a:xfrm>
          <a:custGeom>
            <a:avLst/>
            <a:gdLst/>
            <a:ahLst/>
            <a:cxnLst/>
            <a:rect l="l" t="t" r="r" b="b"/>
            <a:pathLst>
              <a:path w="1407568" h="242932">
                <a:moveTo>
                  <a:pt x="73879" y="0"/>
                </a:moveTo>
                <a:lnTo>
                  <a:pt x="1333689" y="0"/>
                </a:lnTo>
                <a:cubicBezTo>
                  <a:pt x="1374491" y="0"/>
                  <a:pt x="1407568" y="33077"/>
                  <a:pt x="1407568" y="73879"/>
                </a:cubicBezTo>
                <a:lnTo>
                  <a:pt x="1407568" y="169053"/>
                </a:lnTo>
                <a:cubicBezTo>
                  <a:pt x="1407568" y="188647"/>
                  <a:pt x="1399784" y="207439"/>
                  <a:pt x="1385929" y="221294"/>
                </a:cubicBezTo>
                <a:cubicBezTo>
                  <a:pt x="1372074" y="235149"/>
                  <a:pt x="1353283" y="242932"/>
                  <a:pt x="1333689" y="242932"/>
                </a:cubicBezTo>
                <a:lnTo>
                  <a:pt x="73879" y="242932"/>
                </a:lnTo>
                <a:cubicBezTo>
                  <a:pt x="33077" y="242932"/>
                  <a:pt x="0" y="209855"/>
                  <a:pt x="0" y="169053"/>
                </a:cubicBezTo>
                <a:lnTo>
                  <a:pt x="0" y="73879"/>
                </a:lnTo>
                <a:cubicBezTo>
                  <a:pt x="0" y="33077"/>
                  <a:pt x="33077" y="0"/>
                  <a:pt x="73879" y="0"/>
                </a:cubicBezTo>
                <a:close/>
              </a:path>
            </a:pathLst>
          </a:custGeom>
          <a:solidFill>
            <a:srgbClr val="46C244"/>
          </a:solidFill>
        </p:spPr>
        <p:txBody>
          <a:bodyPr/>
          <a:lstStyle/>
          <a:p>
            <a:r>
              <a:rPr lang="en-US" sz="3999" dirty="0">
                <a:solidFill>
                  <a:schemeClr val="accent4"/>
                </a:solidFill>
                <a:latin typeface="Heading Now 61-68"/>
              </a:rPr>
              <a:t>		</a:t>
            </a:r>
            <a:r>
              <a:rPr lang="en-US" sz="3999" dirty="0" err="1">
                <a:solidFill>
                  <a:schemeClr val="accent4"/>
                </a:solidFill>
                <a:latin typeface="Heading Now 61-68"/>
              </a:rPr>
              <a:t>Répit</a:t>
            </a:r>
            <a:endParaRPr lang="en-US" sz="3999" dirty="0">
              <a:solidFill>
                <a:schemeClr val="accent4"/>
              </a:solidFill>
              <a:latin typeface="Heading Now 61-68"/>
            </a:endParaRPr>
          </a:p>
        </p:txBody>
      </p:sp>
      <p:sp>
        <p:nvSpPr>
          <p:cNvPr id="26" name="Freeform 10">
            <a:extLst>
              <a:ext uri="{FF2B5EF4-FFF2-40B4-BE49-F238E27FC236}">
                <a16:creationId xmlns:a16="http://schemas.microsoft.com/office/drawing/2014/main" id="{1CF751BE-92E1-44CE-EA4F-60F7BF353036}"/>
              </a:ext>
            </a:extLst>
          </p:cNvPr>
          <p:cNvSpPr/>
          <p:nvPr/>
        </p:nvSpPr>
        <p:spPr>
          <a:xfrm>
            <a:off x="12149667" y="7328302"/>
            <a:ext cx="5344360" cy="1041370"/>
          </a:xfrm>
          <a:custGeom>
            <a:avLst/>
            <a:gdLst/>
            <a:ahLst/>
            <a:cxnLst/>
            <a:rect l="l" t="t" r="r" b="b"/>
            <a:pathLst>
              <a:path w="1407568" h="242932">
                <a:moveTo>
                  <a:pt x="73879" y="0"/>
                </a:moveTo>
                <a:lnTo>
                  <a:pt x="1333689" y="0"/>
                </a:lnTo>
                <a:cubicBezTo>
                  <a:pt x="1374491" y="0"/>
                  <a:pt x="1407568" y="33077"/>
                  <a:pt x="1407568" y="73879"/>
                </a:cubicBezTo>
                <a:lnTo>
                  <a:pt x="1407568" y="169053"/>
                </a:lnTo>
                <a:cubicBezTo>
                  <a:pt x="1407568" y="188647"/>
                  <a:pt x="1399784" y="207439"/>
                  <a:pt x="1385929" y="221294"/>
                </a:cubicBezTo>
                <a:cubicBezTo>
                  <a:pt x="1372074" y="235149"/>
                  <a:pt x="1353283" y="242932"/>
                  <a:pt x="1333689" y="242932"/>
                </a:cubicBezTo>
                <a:lnTo>
                  <a:pt x="73879" y="242932"/>
                </a:lnTo>
                <a:cubicBezTo>
                  <a:pt x="33077" y="242932"/>
                  <a:pt x="0" y="209855"/>
                  <a:pt x="0" y="169053"/>
                </a:cubicBezTo>
                <a:lnTo>
                  <a:pt x="0" y="73879"/>
                </a:lnTo>
                <a:cubicBezTo>
                  <a:pt x="0" y="33077"/>
                  <a:pt x="33077" y="0"/>
                  <a:pt x="73879" y="0"/>
                </a:cubicBezTo>
                <a:close/>
              </a:path>
            </a:pathLst>
          </a:custGeom>
          <a:solidFill>
            <a:srgbClr val="46C244"/>
          </a:solidFill>
        </p:spPr>
        <p:txBody>
          <a:bodyPr/>
          <a:lstStyle/>
          <a:p>
            <a:r>
              <a:rPr lang="en-US" sz="3999" dirty="0">
                <a:solidFill>
                  <a:srgbClr val="FFFFFF"/>
                </a:solidFill>
                <a:latin typeface="Heading Now 61-68"/>
              </a:rPr>
              <a:t>	</a:t>
            </a:r>
            <a:r>
              <a:rPr lang="en-CA" sz="3999" dirty="0" err="1">
                <a:solidFill>
                  <a:srgbClr val="FFFFFF"/>
                </a:solidFill>
                <a:latin typeface="Heading Now 61-68"/>
              </a:rPr>
              <a:t>Renforcement</a:t>
            </a:r>
            <a:r>
              <a:rPr lang="en-CA" sz="3999" dirty="0">
                <a:solidFill>
                  <a:srgbClr val="FFFFFF"/>
                </a:solidFill>
                <a:latin typeface="Heading Now 61-68"/>
              </a:rPr>
              <a:t> </a:t>
            </a:r>
          </a:p>
          <a:p>
            <a:pPr algn="ctr"/>
            <a:r>
              <a:rPr lang="en-CA" sz="2000" dirty="0">
                <a:solidFill>
                  <a:srgbClr val="FFFFFF"/>
                </a:solidFill>
                <a:latin typeface="Heading Now 61-68"/>
              </a:rPr>
              <a:t>des </a:t>
            </a:r>
            <a:r>
              <a:rPr lang="en-CA" sz="2000" dirty="0" err="1">
                <a:solidFill>
                  <a:srgbClr val="FFFFFF"/>
                </a:solidFill>
                <a:latin typeface="Heading Now 61-68"/>
              </a:rPr>
              <a:t>capacités</a:t>
            </a:r>
            <a:r>
              <a:rPr lang="en-CA" sz="2000" dirty="0">
                <a:solidFill>
                  <a:srgbClr val="FFFFFF"/>
                </a:solidFill>
                <a:latin typeface="Heading Now 61-68"/>
              </a:rPr>
              <a:t> / </a:t>
            </a:r>
            <a:r>
              <a:rPr lang="en-CA" sz="2000" dirty="0" err="1">
                <a:solidFill>
                  <a:srgbClr val="FFFFFF"/>
                </a:solidFill>
                <a:latin typeface="Heading Now 61-68"/>
              </a:rPr>
              <a:t>autonomie</a:t>
            </a:r>
            <a:endParaRPr lang="en-US" sz="2000" dirty="0">
              <a:solidFill>
                <a:srgbClr val="FFFFFF"/>
              </a:solidFill>
              <a:latin typeface="Heading Now 61-6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2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5400000">
            <a:off x="1703375" y="2976193"/>
            <a:ext cx="3429092" cy="342909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  <a:ln w="76200" cap="sq">
              <a:solidFill>
                <a:srgbClr val="4AC64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3164639" y="2653524"/>
            <a:ext cx="3685596" cy="381792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  <a:ln w="76200" cap="sq">
              <a:solidFill>
                <a:srgbClr val="4AC64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3595152" y="6549532"/>
            <a:ext cx="2894474" cy="324893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  <a:ln w="76200" cap="sq">
              <a:solidFill>
                <a:srgbClr val="4AC64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99245" y="900558"/>
            <a:ext cx="17129149" cy="1166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7000" b="1" dirty="0">
                <a:solidFill>
                  <a:srgbClr val="2952A1"/>
                </a:solidFill>
                <a:latin typeface="Arial" panose="020B0604020202020204" pitchFamily="34" charset="0"/>
                <a:ea typeface="Heading Now 31-38 Bold"/>
                <a:cs typeface="Arial" panose="020B0604020202020204" pitchFamily="34" charset="0"/>
                <a:sym typeface="Heading Now 31-38 Bold"/>
              </a:rPr>
              <a:t>Ce qui nous distingue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11540" y="3704143"/>
            <a:ext cx="3187693" cy="1385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CA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</a:t>
            </a:r>
            <a:r>
              <a:rPr lang="en-CA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Présentiel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Heading Now 31-38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774152" y="3987983"/>
            <a:ext cx="4413448" cy="1405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ading Now 31-38"/>
              </a:rPr>
              <a:t>Programme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Heading Now 31-38"/>
            </a:endParaRPr>
          </a:p>
          <a:p>
            <a:pPr algn="ctr">
              <a:lnSpc>
                <a:spcPts val="5599"/>
              </a:lnSpc>
            </a:pP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ading Now 31-38"/>
              </a:rPr>
              <a:t>virtuel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Heading Now 31-38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728364" y="7699556"/>
            <a:ext cx="4789446" cy="75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5599"/>
              </a:lnSpc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>
                <a:sym typeface="Heading Now 31-38"/>
              </a:rPr>
              <a:t>Bilinguisme</a:t>
            </a:r>
            <a:endParaRPr lang="en-US" dirty="0">
              <a:sym typeface="Heading Now 31-38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6955781" y="2548898"/>
            <a:ext cx="4038555" cy="3867907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 rot="-90339">
              <a:off x="-3" y="-3"/>
              <a:ext cx="812806" cy="812806"/>
            </a:xfrm>
            <a:custGeom>
              <a:avLst/>
              <a:gdLst/>
              <a:ahLst/>
              <a:cxnLst/>
              <a:rect l="l" t="t" r="r" b="b"/>
              <a:pathLst>
                <a:path w="812806" h="812806">
                  <a:moveTo>
                    <a:pt x="417081" y="143"/>
                  </a:moveTo>
                  <a:cubicBezTo>
                    <a:pt x="192710" y="-5754"/>
                    <a:pt x="6041" y="171354"/>
                    <a:pt x="143" y="395725"/>
                  </a:cubicBezTo>
                  <a:cubicBezTo>
                    <a:pt x="-5754" y="620096"/>
                    <a:pt x="171354" y="806765"/>
                    <a:pt x="395725" y="812663"/>
                  </a:cubicBezTo>
                  <a:cubicBezTo>
                    <a:pt x="620096" y="818560"/>
                    <a:pt x="806765" y="641452"/>
                    <a:pt x="812663" y="417081"/>
                  </a:cubicBezTo>
                  <a:cubicBezTo>
                    <a:pt x="818560" y="192710"/>
                    <a:pt x="641452" y="6041"/>
                    <a:pt x="417081" y="143"/>
                  </a:cubicBezTo>
                  <a:close/>
                </a:path>
              </a:pathLst>
            </a:custGeom>
            <a:blipFill>
              <a:blip r:embed="rId2"/>
              <a:stretch>
                <a:fillRect l="-16667" r="-166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6">
            <a:extLst>
              <a:ext uri="{FF2B5EF4-FFF2-40B4-BE49-F238E27FC236}">
                <a16:creationId xmlns:a16="http://schemas.microsoft.com/office/drawing/2014/main" id="{37CE2583-6AA3-DA4B-23BB-05ABBF93855D}"/>
              </a:ext>
            </a:extLst>
          </p:cNvPr>
          <p:cNvGrpSpPr/>
          <p:nvPr/>
        </p:nvGrpSpPr>
        <p:grpSpPr>
          <a:xfrm rot="-5400000">
            <a:off x="11150037" y="6526409"/>
            <a:ext cx="2894475" cy="3105605"/>
            <a:chOff x="-21601" y="-9183"/>
            <a:chExt cx="812800" cy="812800"/>
          </a:xfrm>
        </p:grpSpPr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AABEECFE-FA37-2F54-1DA6-E8F1CA8FE6B1}"/>
                </a:ext>
              </a:extLst>
            </p:cNvPr>
            <p:cNvSpPr/>
            <p:nvPr/>
          </p:nvSpPr>
          <p:spPr>
            <a:xfrm>
              <a:off x="-21601" y="-9183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  <a:ln w="76200" cap="sq">
              <a:solidFill>
                <a:srgbClr val="4AC646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TextBox 8">
              <a:extLst>
                <a:ext uri="{FF2B5EF4-FFF2-40B4-BE49-F238E27FC236}">
                  <a16:creationId xmlns:a16="http://schemas.microsoft.com/office/drawing/2014/main" id="{64B30D28-B038-10B2-970B-609A5739AE89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8A4E9C0-9899-B63C-613F-9AA407F8B53E}"/>
              </a:ext>
            </a:extLst>
          </p:cNvPr>
          <p:cNvSpPr txBox="1"/>
          <p:nvPr/>
        </p:nvSpPr>
        <p:spPr>
          <a:xfrm>
            <a:off x="11064295" y="7567311"/>
            <a:ext cx="3429093" cy="75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Répit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6">
            <a:extLst>
              <a:ext uri="{FF2B5EF4-FFF2-40B4-BE49-F238E27FC236}">
                <a16:creationId xmlns:a16="http://schemas.microsoft.com/office/drawing/2014/main" id="{AF80C9C4-B92D-9E68-85A7-242CE4D77907}"/>
              </a:ext>
            </a:extLst>
          </p:cNvPr>
          <p:cNvGrpSpPr/>
          <p:nvPr/>
        </p:nvGrpSpPr>
        <p:grpSpPr>
          <a:xfrm rot="-5400000">
            <a:off x="8392918" y="6108471"/>
            <a:ext cx="1109218" cy="3021840"/>
            <a:chOff x="-21601" y="-9183"/>
            <a:chExt cx="812800" cy="812800"/>
          </a:xfrm>
        </p:grpSpPr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84CC5981-D327-C37D-11A2-D9CA2B3A0C53}"/>
                </a:ext>
              </a:extLst>
            </p:cNvPr>
            <p:cNvSpPr/>
            <p:nvPr/>
          </p:nvSpPr>
          <p:spPr>
            <a:xfrm>
              <a:off x="-21601" y="-9183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  <a:ln w="76200" cap="sq">
              <a:solidFill>
                <a:srgbClr val="4AC646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TextBox 8">
              <a:extLst>
                <a:ext uri="{FF2B5EF4-FFF2-40B4-BE49-F238E27FC236}">
                  <a16:creationId xmlns:a16="http://schemas.microsoft.com/office/drawing/2014/main" id="{300DD5B0-1BFF-9137-A5DB-5D8B0374BD72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E576FE7-0454-9119-DB45-7C979FD93447}"/>
              </a:ext>
            </a:extLst>
          </p:cNvPr>
          <p:cNvSpPr txBox="1"/>
          <p:nvPr/>
        </p:nvSpPr>
        <p:spPr>
          <a:xfrm>
            <a:off x="7895196" y="7232846"/>
            <a:ext cx="2327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Gratuite</a:t>
            </a: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A0F5B35D-C35A-9173-CEFB-D152B1932E8C}"/>
              </a:ext>
            </a:extLst>
          </p:cNvPr>
          <p:cNvSpPr/>
          <p:nvPr/>
        </p:nvSpPr>
        <p:spPr>
          <a:xfrm>
            <a:off x="6604366" y="116173"/>
            <a:ext cx="3924300" cy="1489305"/>
          </a:xfrm>
          <a:custGeom>
            <a:avLst/>
            <a:gdLst/>
            <a:ahLst/>
            <a:cxnLst/>
            <a:rect l="l" t="t" r="r" b="b"/>
            <a:pathLst>
              <a:path w="3772003" h="1854215">
                <a:moveTo>
                  <a:pt x="0" y="0"/>
                </a:moveTo>
                <a:lnTo>
                  <a:pt x="3772003" y="0"/>
                </a:lnTo>
                <a:lnTo>
                  <a:pt x="3772003" y="1854215"/>
                </a:lnTo>
                <a:lnTo>
                  <a:pt x="0" y="18542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F021E-9168-8EA7-50A4-DA8D922D5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71D81E6-10B4-FC28-2763-AB6DB897F67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79F00B5-FD31-8E84-F03E-03DC6F526D8D}"/>
              </a:ext>
            </a:extLst>
          </p:cNvPr>
          <p:cNvGrpSpPr/>
          <p:nvPr/>
        </p:nvGrpSpPr>
        <p:grpSpPr>
          <a:xfrm>
            <a:off x="14782800" y="436457"/>
            <a:ext cx="3505200" cy="2857744"/>
            <a:chOff x="1227463" y="389251"/>
            <a:chExt cx="6216074" cy="4764362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E567C345-D68C-3F2A-2411-A7FD35786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073" r="1073"/>
            <a:stretch>
              <a:fillRect/>
            </a:stretch>
          </p:blipFill>
          <p:spPr>
            <a:xfrm>
              <a:off x="1227463" y="389251"/>
              <a:ext cx="6216074" cy="4764362"/>
            </a:xfrm>
            <a:prstGeom prst="rect">
              <a:avLst/>
            </a:prstGeom>
          </p:spPr>
        </p:pic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B1AA613B-F08A-76C2-7F69-8C5CE34608A2}"/>
              </a:ext>
            </a:extLst>
          </p:cNvPr>
          <p:cNvGrpSpPr/>
          <p:nvPr/>
        </p:nvGrpSpPr>
        <p:grpSpPr>
          <a:xfrm>
            <a:off x="14782800" y="3278171"/>
            <a:ext cx="3505200" cy="3369402"/>
            <a:chOff x="0" y="0"/>
            <a:chExt cx="7536619" cy="5776504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49A64729-B441-06FD-6E6A-C9558F626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132" r="1132"/>
            <a:stretch>
              <a:fillRect/>
            </a:stretch>
          </p:blipFill>
          <p:spPr>
            <a:xfrm>
              <a:off x="0" y="0"/>
              <a:ext cx="7536619" cy="5776504"/>
            </a:xfrm>
            <a:prstGeom prst="rect">
              <a:avLst/>
            </a:prstGeom>
          </p:spPr>
        </p:pic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2C668196-238C-39EF-98D4-9C1254D4234C}"/>
              </a:ext>
            </a:extLst>
          </p:cNvPr>
          <p:cNvSpPr txBox="1"/>
          <p:nvPr/>
        </p:nvSpPr>
        <p:spPr>
          <a:xfrm>
            <a:off x="250223" y="448472"/>
            <a:ext cx="17537331" cy="9434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CA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Programmation</a:t>
            </a:r>
            <a:r>
              <a:rPr lang="en-CA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stimulante</a:t>
            </a:r>
            <a:r>
              <a:rPr lang="en-CA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CA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diversifiée</a:t>
            </a:r>
            <a:endParaRPr lang="en-CA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CA" sz="4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CA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 </a:t>
            </a:r>
            <a:r>
              <a:rPr lang="en-CA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intellectuel</a:t>
            </a:r>
            <a:r>
              <a:rPr lang="en-CA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CA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créatif</a:t>
            </a:r>
            <a:br>
              <a:rPr lang="en-CA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E</a:t>
            </a:r>
            <a:r>
              <a:rPr lang="en-CA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xpression </a:t>
            </a:r>
            <a:r>
              <a:rPr lang="en-CA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artistique</a:t>
            </a:r>
            <a:r>
              <a:rPr lang="en-CA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CA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culturelle</a:t>
            </a:r>
            <a:br>
              <a:rPr lang="en-CA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CA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Activité</a:t>
            </a:r>
            <a:r>
              <a:rPr lang="en-CA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physique </a:t>
            </a:r>
            <a:r>
              <a:rPr lang="en-CA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adaptée</a:t>
            </a:r>
            <a:br>
              <a:rPr lang="en-CA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CA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Échanges</a:t>
            </a:r>
            <a:r>
              <a:rPr lang="en-CA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sociaux</a:t>
            </a:r>
            <a:r>
              <a:rPr lang="en-CA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CA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</a:t>
            </a:r>
            <a:r>
              <a:rPr lang="en-CA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personnel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 </a:t>
            </a:r>
            <a:r>
              <a:rPr lang="en-CA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professionnel</a:t>
            </a:r>
            <a:endParaRPr lang="en-CA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4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CA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teliers </a:t>
            </a:r>
            <a:r>
              <a:rPr lang="en-CA" sz="2800" dirty="0" err="1">
                <a:latin typeface="Arial" panose="020B0604020202020204" pitchFamily="34" charset="0"/>
                <a:cs typeface="Arial" panose="020B0604020202020204" pitchFamily="34" charset="0"/>
              </a:rPr>
              <a:t>d’</a:t>
            </a:r>
            <a:r>
              <a:rPr lang="en-CA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CA" sz="2800" dirty="0" err="1">
                <a:latin typeface="Arial" panose="020B0604020202020204" pitchFamily="34" charset="0"/>
                <a:cs typeface="Arial" panose="020B0604020202020204" pitchFamily="34" charset="0"/>
              </a:rPr>
              <a:t>criture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CA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CA" sz="2800" dirty="0" err="1">
                <a:latin typeface="Arial" panose="020B0604020202020204" pitchFamily="34" charset="0"/>
                <a:cs typeface="Arial" panose="020B0604020202020204" pitchFamily="34" charset="0"/>
              </a:rPr>
              <a:t>réation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CA" sz="2800" dirty="0" err="1">
                <a:latin typeface="Arial" panose="020B0604020202020204" pitchFamily="34" charset="0"/>
                <a:cs typeface="Arial" panose="020B0604020202020204" pitchFamily="34" charset="0"/>
              </a:rPr>
              <a:t>ittéraire,</a:t>
            </a:r>
            <a:r>
              <a:rPr lang="en-CA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CA" sz="2800" dirty="0" err="1">
                <a:latin typeface="Arial" panose="020B0604020202020204" pitchFamily="34" charset="0"/>
                <a:cs typeface="Arial" panose="020B0604020202020204" pitchFamily="34" charset="0"/>
              </a:rPr>
              <a:t>usique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CA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hant, </a:t>
            </a:r>
            <a:r>
              <a:rPr lang="en-CA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rts </a:t>
            </a:r>
            <a:r>
              <a:rPr lang="en-CA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CA" sz="2800" dirty="0" err="1">
                <a:latin typeface="Arial" panose="020B0604020202020204" pitchFamily="34" charset="0"/>
                <a:cs typeface="Arial" panose="020B0604020202020204" pitchFamily="34" charset="0"/>
              </a:rPr>
              <a:t>ramatiques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, de </a:t>
            </a:r>
            <a:r>
              <a:rPr lang="en-CA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eaux-arts, </a:t>
            </a:r>
            <a:r>
              <a:rPr lang="en-CA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ports </a:t>
            </a:r>
            <a:r>
              <a:rPr lang="en-CA" sz="2800" dirty="0" err="1">
                <a:latin typeface="Arial" panose="020B0604020202020204" pitchFamily="34" charset="0"/>
                <a:cs typeface="Arial" panose="020B0604020202020204" pitchFamily="34" charset="0"/>
              </a:rPr>
              <a:t>adaptés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CA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xcursions </a:t>
            </a:r>
            <a:r>
              <a:rPr lang="en-CA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CA" sz="2800" dirty="0" err="1">
                <a:latin typeface="Arial" panose="020B0604020202020204" pitchFamily="34" charset="0"/>
                <a:cs typeface="Arial" panose="020B0604020202020204" pitchFamily="34" charset="0"/>
              </a:rPr>
              <a:t>ulturelles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CA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orties </a:t>
            </a:r>
            <a:r>
              <a:rPr lang="en-CA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CA" sz="2800" dirty="0" err="1">
                <a:latin typeface="Arial" panose="020B0604020202020204" pitchFamily="34" charset="0"/>
                <a:cs typeface="Arial" panose="020B0604020202020204" pitchFamily="34" charset="0"/>
              </a:rPr>
              <a:t>ommunautaires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CA" sz="2800" dirty="0" err="1">
                <a:latin typeface="Arial" panose="020B0604020202020204" pitchFamily="34" charset="0"/>
                <a:cs typeface="Arial" panose="020B0604020202020204" pitchFamily="34" charset="0"/>
              </a:rPr>
              <a:t>éminaires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CA" sz="2800" dirty="0" err="1">
                <a:latin typeface="Arial" panose="020B0604020202020204" pitchFamily="34" charset="0"/>
                <a:cs typeface="Arial" panose="020B0604020202020204" pitchFamily="34" charset="0"/>
              </a:rPr>
              <a:t>ducatifs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CA" sz="2800" dirty="0" err="1">
                <a:latin typeface="Arial" panose="020B0604020202020204" pitchFamily="34" charset="0"/>
                <a:cs typeface="Arial" panose="020B0604020202020204" pitchFamily="34" charset="0"/>
              </a:rPr>
              <a:t>groupes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d’ </a:t>
            </a:r>
            <a:r>
              <a:rPr lang="en-CA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CA" sz="2800" dirty="0" err="1">
                <a:latin typeface="Arial" panose="020B0604020202020204" pitchFamily="34" charset="0"/>
                <a:cs typeface="Arial" panose="020B0604020202020204" pitchFamily="34" charset="0"/>
              </a:rPr>
              <a:t>utonomisation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et de de </a:t>
            </a:r>
            <a:r>
              <a:rPr lang="en-CA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iscussion, </a:t>
            </a:r>
            <a:r>
              <a:rPr lang="en-CA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encontres </a:t>
            </a:r>
            <a:r>
              <a:rPr lang="en-CA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CA" sz="2800" dirty="0" err="1">
                <a:latin typeface="Arial" panose="020B0604020202020204" pitchFamily="34" charset="0"/>
                <a:cs typeface="Arial" panose="020B0604020202020204" pitchFamily="34" charset="0"/>
              </a:rPr>
              <a:t>ociales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 et plus…)</a:t>
            </a:r>
          </a:p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Aileron"/>
                <a:cs typeface="Arial" panose="020B0604020202020204" pitchFamily="34" charset="0"/>
                <a:sym typeface="Aileron"/>
              </a:rPr>
              <a:t>.</a:t>
            </a: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23AB81D9-05EE-D286-FBCF-0BABAC2974D4}"/>
              </a:ext>
            </a:extLst>
          </p:cNvPr>
          <p:cNvGrpSpPr/>
          <p:nvPr/>
        </p:nvGrpSpPr>
        <p:grpSpPr>
          <a:xfrm>
            <a:off x="14782800" y="6438900"/>
            <a:ext cx="3505200" cy="3590089"/>
            <a:chOff x="20049" y="-18233"/>
            <a:chExt cx="5520932" cy="4315972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EC419BC1-04BA-907B-6D0B-01B0BBDB4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1711" t="6305" r="21711" b="14972"/>
            <a:stretch>
              <a:fillRect/>
            </a:stretch>
          </p:blipFill>
          <p:spPr>
            <a:xfrm>
              <a:off x="20049" y="-18233"/>
              <a:ext cx="5520932" cy="4315972"/>
            </a:xfrm>
            <a:prstGeom prst="rect">
              <a:avLst/>
            </a:prstGeom>
          </p:spPr>
        </p:pic>
      </p:grpSp>
      <p:sp>
        <p:nvSpPr>
          <p:cNvPr id="5" name="Freeform 4">
            <a:extLst>
              <a:ext uri="{FF2B5EF4-FFF2-40B4-BE49-F238E27FC236}">
                <a16:creationId xmlns:a16="http://schemas.microsoft.com/office/drawing/2014/main" id="{473D4682-0F13-BAE3-6637-9175DA3EF81E}"/>
              </a:ext>
            </a:extLst>
          </p:cNvPr>
          <p:cNvSpPr/>
          <p:nvPr/>
        </p:nvSpPr>
        <p:spPr>
          <a:xfrm>
            <a:off x="5181600" y="-73767"/>
            <a:ext cx="2875795" cy="1240288"/>
          </a:xfrm>
          <a:custGeom>
            <a:avLst/>
            <a:gdLst/>
            <a:ahLst/>
            <a:cxnLst/>
            <a:rect l="l" t="t" r="r" b="b"/>
            <a:pathLst>
              <a:path w="3772003" h="1854215">
                <a:moveTo>
                  <a:pt x="0" y="0"/>
                </a:moveTo>
                <a:lnTo>
                  <a:pt x="3772003" y="0"/>
                </a:lnTo>
                <a:lnTo>
                  <a:pt x="3772003" y="1854215"/>
                </a:lnTo>
                <a:lnTo>
                  <a:pt x="0" y="18542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25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2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38020" y="3627151"/>
            <a:ext cx="14173200" cy="3313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CA" sz="4000" dirty="0"/>
              <a:t>• </a:t>
            </a:r>
            <a:r>
              <a:rPr lang="en-CA" sz="3600" dirty="0">
                <a:latin typeface="Arial" panose="020B0604020202020204" pitchFamily="34" charset="0"/>
                <a:cs typeface="Arial" panose="020B0604020202020204" pitchFamily="34" charset="0"/>
              </a:rPr>
              <a:t>Perte de la structure </a:t>
            </a:r>
            <a:r>
              <a:rPr lang="en-CA" sz="3600" dirty="0" err="1">
                <a:latin typeface="Arial" panose="020B0604020202020204" pitchFamily="34" charset="0"/>
                <a:cs typeface="Arial" panose="020B0604020202020204" pitchFamily="34" charset="0"/>
              </a:rPr>
              <a:t>quotidienne</a:t>
            </a:r>
            <a:br>
              <a:rPr lang="en-CA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3600" dirty="0">
                <a:latin typeface="Arial" panose="020B0604020202020204" pitchFamily="34" charset="0"/>
                <a:cs typeface="Arial" panose="020B0604020202020204" pitchFamily="34" charset="0"/>
              </a:rPr>
              <a:t>• Diminution des contacts </a:t>
            </a:r>
            <a:r>
              <a:rPr lang="en-CA" sz="3600" dirty="0" err="1">
                <a:latin typeface="Arial" panose="020B0604020202020204" pitchFamily="34" charset="0"/>
                <a:cs typeface="Arial" panose="020B0604020202020204" pitchFamily="34" charset="0"/>
              </a:rPr>
              <a:t>sociaux</a:t>
            </a:r>
            <a:br>
              <a:rPr lang="en-CA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3600" dirty="0">
                <a:latin typeface="Arial" panose="020B0604020202020204" pitchFamily="34" charset="0"/>
                <a:cs typeface="Arial" panose="020B0604020202020204" pitchFamily="34" charset="0"/>
              </a:rPr>
              <a:t>• Diminution de la stimulation cognitive et physique</a:t>
            </a:r>
            <a:br>
              <a:rPr lang="en-CA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3600" dirty="0">
                <a:latin typeface="Arial" panose="020B0604020202020204" pitchFamily="34" charset="0"/>
                <a:cs typeface="Arial" panose="020B0604020202020204" pitchFamily="34" charset="0"/>
              </a:rPr>
              <a:t>• Risque de </a:t>
            </a:r>
            <a:r>
              <a:rPr lang="en-CA" sz="3600" dirty="0" err="1">
                <a:latin typeface="Arial" panose="020B0604020202020204" pitchFamily="34" charset="0"/>
                <a:cs typeface="Arial" panose="020B0604020202020204" pitchFamily="34" charset="0"/>
              </a:rPr>
              <a:t>perte</a:t>
            </a:r>
            <a:r>
              <a:rPr lang="en-CA" sz="3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3600" dirty="0" err="1">
                <a:latin typeface="Arial" panose="020B0604020202020204" pitchFamily="34" charset="0"/>
                <a:cs typeface="Arial" panose="020B0604020202020204" pitchFamily="34" charset="0"/>
              </a:rPr>
              <a:t>certaines</a:t>
            </a:r>
            <a:r>
              <a:rPr lang="en-CA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3600" dirty="0" err="1">
                <a:latin typeface="Arial" panose="020B0604020202020204" pitchFamily="34" charset="0"/>
                <a:cs typeface="Arial" panose="020B0604020202020204" pitchFamily="34" charset="0"/>
              </a:rPr>
              <a:t>compétences</a:t>
            </a:r>
            <a:r>
              <a:rPr lang="en-CA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3600" dirty="0" err="1">
                <a:latin typeface="Arial" panose="020B0604020202020204" pitchFamily="34" charset="0"/>
                <a:cs typeface="Arial" panose="020B0604020202020204" pitchFamily="34" charset="0"/>
              </a:rPr>
              <a:t>acquises</a:t>
            </a:r>
            <a:endParaRPr lang="en-C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206570-E042-824F-25E4-C24F986A9B2E}"/>
              </a:ext>
            </a:extLst>
          </p:cNvPr>
          <p:cNvSpPr txBox="1"/>
          <p:nvPr/>
        </p:nvSpPr>
        <p:spPr>
          <a:xfrm>
            <a:off x="737937" y="2004640"/>
            <a:ext cx="1363980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</a:t>
            </a:r>
            <a:r>
              <a:rPr lang="en-CA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important : La transition vers </a:t>
            </a:r>
            <a:r>
              <a:rPr lang="en-CA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l’âge</a:t>
            </a:r>
            <a:r>
              <a:rPr lang="en-CA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adulte</a:t>
            </a:r>
            <a:endParaRPr lang="en-CA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B386C511-1C86-50D4-7D75-13C7E0B0E3C6}"/>
              </a:ext>
            </a:extLst>
          </p:cNvPr>
          <p:cNvGrpSpPr/>
          <p:nvPr/>
        </p:nvGrpSpPr>
        <p:grpSpPr>
          <a:xfrm>
            <a:off x="14433887" y="3371615"/>
            <a:ext cx="3352800" cy="3313599"/>
            <a:chOff x="0" y="0"/>
            <a:chExt cx="812800" cy="814243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331AF1E6-BC14-3C0F-7E11-BC1AE2BB4945}"/>
                </a:ext>
              </a:extLst>
            </p:cNvPr>
            <p:cNvSpPr/>
            <p:nvPr/>
          </p:nvSpPr>
          <p:spPr>
            <a:xfrm>
              <a:off x="0" y="0"/>
              <a:ext cx="812800" cy="814243"/>
            </a:xfrm>
            <a:custGeom>
              <a:avLst/>
              <a:gdLst/>
              <a:ahLst/>
              <a:cxnLst/>
              <a:rect l="l" t="t" r="r" b="b"/>
              <a:pathLst>
                <a:path w="812800" h="814243">
                  <a:moveTo>
                    <a:pt x="0" y="0"/>
                  </a:moveTo>
                  <a:lnTo>
                    <a:pt x="812800" y="0"/>
                  </a:lnTo>
                  <a:lnTo>
                    <a:pt x="812800" y="814243"/>
                  </a:lnTo>
                  <a:lnTo>
                    <a:pt x="0" y="814243"/>
                  </a:lnTo>
                  <a:close/>
                </a:path>
              </a:pathLst>
            </a:custGeom>
            <a:blipFill>
              <a:blip r:embed="rId2"/>
              <a:stretch>
                <a:fillRect t="-38839" b="-388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 descr="A person in a wheelchair holding a whisk&#10;&#10;AI-generated content may be incorrect.">
            <a:extLst>
              <a:ext uri="{FF2B5EF4-FFF2-40B4-BE49-F238E27FC236}">
                <a16:creationId xmlns:a16="http://schemas.microsoft.com/office/drawing/2014/main" id="{81E8E2D3-A5EE-1CDC-649B-88390426A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8" r="14632"/>
          <a:stretch>
            <a:fillRect/>
          </a:stretch>
        </p:blipFill>
        <p:spPr>
          <a:xfrm>
            <a:off x="14377738" y="155076"/>
            <a:ext cx="3505200" cy="3086099"/>
          </a:xfrm>
          <a:prstGeom prst="rect">
            <a:avLst/>
          </a:prstGeom>
        </p:spPr>
      </p:pic>
      <p:pic>
        <p:nvPicPr>
          <p:cNvPr id="2" name="Picture 1" descr="A group of people in wheelchairs&#10;&#10;AI-generated content may be incorrect.">
            <a:extLst>
              <a:ext uri="{FF2B5EF4-FFF2-40B4-BE49-F238E27FC236}">
                <a16:creationId xmlns:a16="http://schemas.microsoft.com/office/drawing/2014/main" id="{0BB73DF5-CD05-D7AD-9452-D12713DA5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5"/>
          <a:stretch>
            <a:fillRect/>
          </a:stretch>
        </p:blipFill>
        <p:spPr>
          <a:xfrm>
            <a:off x="14393030" y="6785574"/>
            <a:ext cx="3489908" cy="308609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52EA001B-BE4F-9A93-BB6D-2677E4269B66}"/>
              </a:ext>
            </a:extLst>
          </p:cNvPr>
          <p:cNvSpPr/>
          <p:nvPr/>
        </p:nvSpPr>
        <p:spPr>
          <a:xfrm>
            <a:off x="228600" y="133457"/>
            <a:ext cx="2875795" cy="1240288"/>
          </a:xfrm>
          <a:custGeom>
            <a:avLst/>
            <a:gdLst/>
            <a:ahLst/>
            <a:cxnLst/>
            <a:rect l="l" t="t" r="r" b="b"/>
            <a:pathLst>
              <a:path w="3772003" h="1854215">
                <a:moveTo>
                  <a:pt x="0" y="0"/>
                </a:moveTo>
                <a:lnTo>
                  <a:pt x="3772003" y="0"/>
                </a:lnTo>
                <a:lnTo>
                  <a:pt x="3772003" y="1854215"/>
                </a:lnTo>
                <a:lnTo>
                  <a:pt x="0" y="18542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72EE0D-1B67-7ED6-37C7-43AB8A069C0D}"/>
              </a:ext>
            </a:extLst>
          </p:cNvPr>
          <p:cNvSpPr txBox="1"/>
          <p:nvPr/>
        </p:nvSpPr>
        <p:spPr>
          <a:xfrm>
            <a:off x="856034" y="3501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2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493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3411200" y="294167"/>
            <a:ext cx="4686300" cy="8679299"/>
            <a:chOff x="0" y="0"/>
            <a:chExt cx="9344636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t="11518" b="6018"/>
            <a:stretch>
              <a:fillRect/>
            </a:stretch>
          </p:blipFill>
          <p:spPr>
            <a:xfrm>
              <a:off x="0" y="0"/>
              <a:ext cx="9344636" cy="13716000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685800" y="571500"/>
            <a:ext cx="9475915" cy="662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68"/>
              </a:lnSpc>
            </a:pP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ea typeface="Aileron Bold"/>
                <a:cs typeface="Arial" panose="020B0604020202020204" pitchFamily="34" charset="0"/>
                <a:sym typeface="Aileron Bold"/>
              </a:rPr>
              <a:t>Clube des jeunes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ea typeface="Aileron Bold"/>
                <a:cs typeface="Arial" panose="020B0604020202020204" pitchFamily="34" charset="0"/>
                <a:sym typeface="Aileron Bold"/>
              </a:rPr>
              <a:t>adultes</a:t>
            </a:r>
            <a:endParaRPr lang="en-US" sz="5000" b="1" dirty="0">
              <a:solidFill>
                <a:srgbClr val="00B050"/>
              </a:solidFill>
              <a:latin typeface="Arial" panose="020B0604020202020204" pitchFamily="34" charset="0"/>
              <a:ea typeface="Aileron Bold"/>
              <a:cs typeface="Arial" panose="020B0604020202020204" pitchFamily="34" charset="0"/>
              <a:sym typeface="Aileron Bold"/>
            </a:endParaRPr>
          </a:p>
          <a:p>
            <a:pPr marL="0" lvl="0" indent="0" algn="ctr">
              <a:lnSpc>
                <a:spcPts val="2668"/>
              </a:lnSpc>
              <a:spcBef>
                <a:spcPct val="0"/>
              </a:spcBef>
            </a:pPr>
            <a:endParaRPr lang="en-US" sz="1905" b="1" dirty="0">
              <a:solidFill>
                <a:srgbClr val="EBE2CD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937938" y="8528160"/>
            <a:ext cx="6223777" cy="280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379"/>
              </a:lnSpc>
              <a:spcBef>
                <a:spcPct val="0"/>
              </a:spcBef>
            </a:pPr>
            <a:r>
              <a:rPr lang="en-US" sz="1699" dirty="0">
                <a:solidFill>
                  <a:srgbClr val="EBE2CD"/>
                </a:solidFill>
                <a:latin typeface="Aileron"/>
                <a:ea typeface="Aileron"/>
                <a:cs typeface="Aileron"/>
                <a:sym typeface="Aileron"/>
              </a:rPr>
              <a:t>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D9AD64-B256-43A8-2B77-9369E8D97D2A}"/>
              </a:ext>
            </a:extLst>
          </p:cNvPr>
          <p:cNvSpPr txBox="1"/>
          <p:nvPr/>
        </p:nvSpPr>
        <p:spPr>
          <a:xfrm>
            <a:off x="533400" y="1607701"/>
            <a:ext cx="15858066" cy="867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Soutenir</a:t>
            </a:r>
            <a:r>
              <a:rPr lang="en-CA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transition vers </a:t>
            </a:r>
            <a:r>
              <a:rPr lang="en-CA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l’âge</a:t>
            </a:r>
            <a:r>
              <a:rPr lang="en-CA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adulte</a:t>
            </a:r>
            <a:endParaRPr lang="en-CA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Poursuivre </a:t>
            </a:r>
            <a:r>
              <a:rPr lang="en-CA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l’apprentissage</a:t>
            </a:r>
            <a:endParaRPr lang="en-CA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Développer</a:t>
            </a:r>
            <a:r>
              <a:rPr lang="en-CA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leurs</a:t>
            </a:r>
            <a:r>
              <a:rPr lang="en-CA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compétences</a:t>
            </a:r>
            <a:r>
              <a:rPr lang="en-CA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CA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leurs</a:t>
            </a:r>
            <a:r>
              <a:rPr lang="en-CA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talents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Bénéficier</a:t>
            </a:r>
            <a:r>
              <a:rPr lang="en-CA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</a:t>
            </a:r>
            <a:r>
              <a:rPr lang="en-CA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stimulation cognitive et physique </a:t>
            </a:r>
            <a:r>
              <a:rPr lang="en-CA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régulière</a:t>
            </a:r>
            <a:endParaRPr lang="en-CA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Maintenir</a:t>
            </a:r>
            <a:r>
              <a:rPr lang="en-CA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relations </a:t>
            </a:r>
            <a:r>
              <a:rPr lang="en-CA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sociales</a:t>
            </a:r>
            <a:r>
              <a:rPr lang="en-CA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des réseaux de pairs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Participer</a:t>
            </a:r>
            <a:r>
              <a:rPr lang="en-CA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activement</a:t>
            </a:r>
            <a:r>
              <a:rPr lang="en-CA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CA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leur</a:t>
            </a:r>
            <a:r>
              <a:rPr lang="en-CA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communauté</a:t>
            </a:r>
            <a:endParaRPr lang="en-CA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Compétences</a:t>
            </a:r>
            <a:r>
              <a:rPr lang="en-CA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professionnelles</a:t>
            </a:r>
            <a:endParaRPr lang="en-CA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4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Répit</a:t>
            </a:r>
            <a:r>
              <a:rPr lang="en-CA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CA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Assistance </a:t>
            </a:r>
            <a:r>
              <a:rPr lang="en-CA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personalisée</a:t>
            </a:r>
            <a:endParaRPr lang="en-CA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CA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2C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A7B047-1A86-287D-D8C5-7FC9D2764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CB27474-4711-3116-CC8C-351C4816355C}"/>
              </a:ext>
            </a:extLst>
          </p:cNvPr>
          <p:cNvSpPr/>
          <p:nvPr/>
        </p:nvSpPr>
        <p:spPr>
          <a:xfrm>
            <a:off x="1371600" y="1534249"/>
            <a:ext cx="6116115" cy="657951"/>
          </a:xfrm>
          <a:custGeom>
            <a:avLst/>
            <a:gdLst/>
            <a:ahLst/>
            <a:cxnLst/>
            <a:rect l="l" t="t" r="r" b="b"/>
            <a:pathLst>
              <a:path w="6831035" h="1031208">
                <a:moveTo>
                  <a:pt x="0" y="0"/>
                </a:moveTo>
                <a:lnTo>
                  <a:pt x="6831035" y="0"/>
                </a:lnTo>
                <a:lnTo>
                  <a:pt x="6831035" y="1031208"/>
                </a:lnTo>
                <a:lnTo>
                  <a:pt x="0" y="10312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64" r="-5896" b="-3467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CF72478-25F7-507C-4911-94AECCC9F32E}"/>
              </a:ext>
            </a:extLst>
          </p:cNvPr>
          <p:cNvSpPr txBox="1"/>
          <p:nvPr/>
        </p:nvSpPr>
        <p:spPr>
          <a:xfrm>
            <a:off x="775389" y="2400300"/>
            <a:ext cx="12573000" cy="584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CA" sz="4000" b="1" dirty="0"/>
              <a:t>- </a:t>
            </a:r>
            <a:r>
              <a:rPr lang="en-CA" sz="4000" dirty="0" err="1">
                <a:latin typeface="Arial" panose="020B0604020202020204" pitchFamily="34" charset="0"/>
                <a:cs typeface="Arial" panose="020B0604020202020204" pitchFamily="34" charset="0"/>
              </a:rPr>
              <a:t>Accessibilité</a:t>
            </a:r>
            <a:r>
              <a:rPr lang="en-CA" sz="4000" dirty="0">
                <a:latin typeface="Arial" panose="020B0604020202020204" pitchFamily="34" charset="0"/>
                <a:cs typeface="Arial" panose="020B0604020202020204" pitchFamily="34" charset="0"/>
              </a:rPr>
              <a:t> accrue</a:t>
            </a:r>
            <a:br>
              <a:rPr lang="en-CA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4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CA" sz="4000" dirty="0" err="1">
                <a:latin typeface="Arial" panose="020B0604020202020204" pitchFamily="34" charset="0"/>
                <a:cs typeface="Arial" panose="020B0604020202020204" pitchFamily="34" charset="0"/>
              </a:rPr>
              <a:t>Réduction</a:t>
            </a:r>
            <a:r>
              <a:rPr lang="en-CA" sz="4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4000" dirty="0" err="1">
                <a:latin typeface="Arial" panose="020B0604020202020204" pitchFamily="34" charset="0"/>
                <a:cs typeface="Arial" panose="020B0604020202020204" pitchFamily="34" charset="0"/>
              </a:rPr>
              <a:t>l’isolement</a:t>
            </a:r>
            <a:r>
              <a:rPr lang="en-CA" sz="4000" dirty="0">
                <a:latin typeface="Arial" panose="020B0604020202020204" pitchFamily="34" charset="0"/>
                <a:cs typeface="Arial" panose="020B0604020202020204" pitchFamily="34" charset="0"/>
              </a:rPr>
              <a:t> social</a:t>
            </a:r>
            <a:br>
              <a:rPr lang="en-CA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4000" dirty="0">
                <a:latin typeface="Arial" panose="020B0604020202020204" pitchFamily="34" charset="0"/>
                <a:cs typeface="Arial" panose="020B0604020202020204" pitchFamily="34" charset="0"/>
              </a:rPr>
              <a:t>- Développement des </a:t>
            </a:r>
            <a:r>
              <a:rPr lang="en-CA" sz="4000" dirty="0" err="1">
                <a:latin typeface="Arial" panose="020B0604020202020204" pitchFamily="34" charset="0"/>
                <a:cs typeface="Arial" panose="020B0604020202020204" pitchFamily="34" charset="0"/>
              </a:rPr>
              <a:t>compétences</a:t>
            </a:r>
            <a:r>
              <a:rPr lang="en-CA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4000" dirty="0" err="1">
                <a:latin typeface="Arial" panose="020B0604020202020204" pitchFamily="34" charset="0"/>
                <a:cs typeface="Arial" panose="020B0604020202020204" pitchFamily="34" charset="0"/>
              </a:rPr>
              <a:t>numériques</a:t>
            </a:r>
            <a:br>
              <a:rPr lang="en-CA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4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CA" sz="4000" dirty="0" err="1">
                <a:latin typeface="Arial" panose="020B0604020202020204" pitchFamily="34" charset="0"/>
                <a:cs typeface="Arial" panose="020B0604020202020204" pitchFamily="34" charset="0"/>
              </a:rPr>
              <a:t>Renforcement</a:t>
            </a:r>
            <a:r>
              <a:rPr lang="en-CA" sz="40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CA" sz="4000" dirty="0" err="1">
                <a:latin typeface="Arial" panose="020B0604020202020204" pitchFamily="34" charset="0"/>
                <a:cs typeface="Arial" panose="020B0604020202020204" pitchFamily="34" charset="0"/>
              </a:rPr>
              <a:t>confiance</a:t>
            </a:r>
            <a:r>
              <a:rPr lang="en-CA" sz="4000" dirty="0">
                <a:latin typeface="Arial" panose="020B0604020202020204" pitchFamily="34" charset="0"/>
                <a:cs typeface="Arial" panose="020B0604020202020204" pitchFamily="34" charset="0"/>
              </a:rPr>
              <a:t> et de </a:t>
            </a:r>
            <a:r>
              <a:rPr lang="en-CA" sz="4000" dirty="0" err="1">
                <a:latin typeface="Arial" panose="020B0604020202020204" pitchFamily="34" charset="0"/>
                <a:cs typeface="Arial" panose="020B0604020202020204" pitchFamily="34" charset="0"/>
              </a:rPr>
              <a:t>l’autonomie</a:t>
            </a:r>
            <a:br>
              <a:rPr lang="en-CA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4000" dirty="0">
                <a:latin typeface="Arial" panose="020B0604020202020204" pitchFamily="34" charset="0"/>
                <a:cs typeface="Arial" panose="020B0604020202020204" pitchFamily="34" charset="0"/>
              </a:rPr>
              <a:t>- Participation active et leadership</a:t>
            </a:r>
            <a:br>
              <a:rPr lang="en-CA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4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CA" sz="4000" dirty="0" err="1">
                <a:latin typeface="Arial" panose="020B0604020202020204" pitchFamily="34" charset="0"/>
                <a:cs typeface="Arial" panose="020B0604020202020204" pitchFamily="34" charset="0"/>
              </a:rPr>
              <a:t>Continuité</a:t>
            </a:r>
            <a:r>
              <a:rPr lang="en-CA" sz="4000" dirty="0">
                <a:latin typeface="Arial" panose="020B0604020202020204" pitchFamily="34" charset="0"/>
                <a:cs typeface="Arial" panose="020B0604020202020204" pitchFamily="34" charset="0"/>
              </a:rPr>
              <a:t> des services toute </a:t>
            </a:r>
            <a:r>
              <a:rPr lang="en-CA" sz="4000" dirty="0" err="1">
                <a:latin typeface="Arial" panose="020B0604020202020204" pitchFamily="34" charset="0"/>
                <a:cs typeface="Arial" panose="020B0604020202020204" pitchFamily="34" charset="0"/>
              </a:rPr>
              <a:t>l’année</a:t>
            </a:r>
            <a:endParaRPr lang="en-CA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291AA7-C63B-FEFC-2C0A-DEC5AD04CD77}"/>
              </a:ext>
            </a:extLst>
          </p:cNvPr>
          <p:cNvSpPr txBox="1"/>
          <p:nvPr/>
        </p:nvSpPr>
        <p:spPr>
          <a:xfrm>
            <a:off x="1199085" y="426253"/>
            <a:ext cx="99261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Programmation</a:t>
            </a:r>
            <a:r>
              <a:rPr lang="en-CA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virtuelle</a:t>
            </a:r>
            <a:endParaRPr lang="en-CA" sz="6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097AA840-2B01-E808-B159-5D8DFECBE268}"/>
              </a:ext>
            </a:extLst>
          </p:cNvPr>
          <p:cNvGrpSpPr/>
          <p:nvPr/>
        </p:nvGrpSpPr>
        <p:grpSpPr>
          <a:xfrm>
            <a:off x="12817608" y="980251"/>
            <a:ext cx="4711935" cy="7592570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F5FAD94-06B7-1369-886C-7ED17CC812B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9218" r="-467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17FA9404-14F0-46B0-149F-975A47ABBC91}"/>
              </a:ext>
            </a:extLst>
          </p:cNvPr>
          <p:cNvSpPr/>
          <p:nvPr/>
        </p:nvSpPr>
        <p:spPr>
          <a:xfrm>
            <a:off x="15173576" y="9171384"/>
            <a:ext cx="2875795" cy="1240288"/>
          </a:xfrm>
          <a:custGeom>
            <a:avLst/>
            <a:gdLst/>
            <a:ahLst/>
            <a:cxnLst/>
            <a:rect l="l" t="t" r="r" b="b"/>
            <a:pathLst>
              <a:path w="3772003" h="1854215">
                <a:moveTo>
                  <a:pt x="0" y="0"/>
                </a:moveTo>
                <a:lnTo>
                  <a:pt x="3772003" y="0"/>
                </a:lnTo>
                <a:lnTo>
                  <a:pt x="3772003" y="1854215"/>
                </a:lnTo>
                <a:lnTo>
                  <a:pt x="0" y="18542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56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4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algn="ctr"/>
            <a:r>
              <a:rPr lang="en-CA" sz="6000" dirty="0">
                <a:solidFill>
                  <a:srgbClr val="0070C0"/>
                </a:solidFill>
              </a:rPr>
              <a:t>Notre </a:t>
            </a:r>
            <a:r>
              <a:rPr lang="en-CA" sz="6000" dirty="0" err="1">
                <a:solidFill>
                  <a:srgbClr val="0070C0"/>
                </a:solidFill>
              </a:rPr>
              <a:t>environnement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00447" y="5814638"/>
            <a:ext cx="17287107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endParaRPr lang="en-CA" sz="5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Vaste, accessible, </a:t>
            </a:r>
            <a:r>
              <a:rPr lang="en-CA" sz="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adapté</a:t>
            </a:r>
            <a:r>
              <a:rPr lang="en-CA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bien </a:t>
            </a:r>
            <a:r>
              <a:rPr lang="en-CA" sz="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équipé</a:t>
            </a:r>
            <a:r>
              <a:rPr lang="en-CA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CA" sz="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aménagé</a:t>
            </a:r>
            <a:endParaRPr lang="en-CA" sz="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les jeunes </a:t>
            </a:r>
            <a:r>
              <a:rPr lang="en-CA" sz="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adultes</a:t>
            </a:r>
            <a:r>
              <a:rPr lang="en-CA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6E27A1B-6400-B088-390C-25A33DC197C2}"/>
              </a:ext>
            </a:extLst>
          </p:cNvPr>
          <p:cNvSpPr/>
          <p:nvPr/>
        </p:nvSpPr>
        <p:spPr>
          <a:xfrm>
            <a:off x="15408962" y="8791730"/>
            <a:ext cx="2875795" cy="1240288"/>
          </a:xfrm>
          <a:custGeom>
            <a:avLst/>
            <a:gdLst/>
            <a:ahLst/>
            <a:cxnLst/>
            <a:rect l="l" t="t" r="r" b="b"/>
            <a:pathLst>
              <a:path w="3772003" h="1854215">
                <a:moveTo>
                  <a:pt x="0" y="0"/>
                </a:moveTo>
                <a:lnTo>
                  <a:pt x="3772003" y="0"/>
                </a:lnTo>
                <a:lnTo>
                  <a:pt x="3772003" y="1854215"/>
                </a:lnTo>
                <a:lnTo>
                  <a:pt x="0" y="18542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A building with glass doors&#10;&#10;AI-generated content may be incorrect.">
            <a:extLst>
              <a:ext uri="{FF2B5EF4-FFF2-40B4-BE49-F238E27FC236}">
                <a16:creationId xmlns:a16="http://schemas.microsoft.com/office/drawing/2014/main" id="{381BDD46-8843-046B-F850-ED70FD487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0" y="2084501"/>
            <a:ext cx="5299016" cy="3974262"/>
          </a:xfrm>
          <a:prstGeom prst="rect">
            <a:avLst/>
          </a:prstGeom>
        </p:spPr>
      </p:pic>
      <p:pic>
        <p:nvPicPr>
          <p:cNvPr id="22" name="Picture 21" descr="A group of people in wheelchairs in a room&#10;&#10;AI-generated content may be incorrect.">
            <a:extLst>
              <a:ext uri="{FF2B5EF4-FFF2-40B4-BE49-F238E27FC236}">
                <a16:creationId xmlns:a16="http://schemas.microsoft.com/office/drawing/2014/main" id="{E4134F9F-8302-DC85-228D-D0ACCEF01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343" y="2032747"/>
            <a:ext cx="5299017" cy="3974263"/>
          </a:xfrm>
          <a:prstGeom prst="rect">
            <a:avLst/>
          </a:prstGeom>
        </p:spPr>
      </p:pic>
      <p:pic>
        <p:nvPicPr>
          <p:cNvPr id="25" name="Picture 24" descr="A room with a table and chairs&#10;&#10;AI-generated content may be incorrect.">
            <a:extLst>
              <a:ext uri="{FF2B5EF4-FFF2-40B4-BE49-F238E27FC236}">
                <a16:creationId xmlns:a16="http://schemas.microsoft.com/office/drawing/2014/main" id="{67929436-D071-03FA-355D-CD3F2D8A6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824" y="2098170"/>
            <a:ext cx="5124555" cy="38434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69544-4935-8B2C-B90B-53A0798D1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7AEFA86-ED87-0733-A4F3-23DCE56E9EC2}"/>
              </a:ext>
            </a:extLst>
          </p:cNvPr>
          <p:cNvSpPr/>
          <p:nvPr/>
        </p:nvSpPr>
        <p:spPr>
          <a:xfrm>
            <a:off x="-324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algn="ctr"/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D441BD2-62BD-031A-E868-9C94EC70351D}"/>
              </a:ext>
            </a:extLst>
          </p:cNvPr>
          <p:cNvSpPr/>
          <p:nvPr/>
        </p:nvSpPr>
        <p:spPr>
          <a:xfrm>
            <a:off x="7391400" y="5635261"/>
            <a:ext cx="3886200" cy="3013439"/>
          </a:xfrm>
          <a:custGeom>
            <a:avLst/>
            <a:gdLst/>
            <a:ahLst/>
            <a:cxnLst/>
            <a:rect l="l" t="t" r="r" b="b"/>
            <a:pathLst>
              <a:path w="3772003" h="1854215">
                <a:moveTo>
                  <a:pt x="0" y="0"/>
                </a:moveTo>
                <a:lnTo>
                  <a:pt x="3772003" y="0"/>
                </a:lnTo>
                <a:lnTo>
                  <a:pt x="3772003" y="1854215"/>
                </a:lnTo>
                <a:lnTo>
                  <a:pt x="0" y="18542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 descr="A room with tables and chairs&#10;&#10;AI-generated content may be incorrect.">
            <a:extLst>
              <a:ext uri="{FF2B5EF4-FFF2-40B4-BE49-F238E27FC236}">
                <a16:creationId xmlns:a16="http://schemas.microsoft.com/office/drawing/2014/main" id="{B9A43BB6-092D-673C-3212-F079D5483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1" y="844608"/>
            <a:ext cx="5345699" cy="4009274"/>
          </a:xfrm>
          <a:prstGeom prst="rect">
            <a:avLst/>
          </a:prstGeom>
        </p:spPr>
      </p:pic>
      <p:pic>
        <p:nvPicPr>
          <p:cNvPr id="24" name="Picture 23" descr="A room with ping pong tables and a game board&#10;&#10;AI-generated content may be incorrect.">
            <a:extLst>
              <a:ext uri="{FF2B5EF4-FFF2-40B4-BE49-F238E27FC236}">
                <a16:creationId xmlns:a16="http://schemas.microsoft.com/office/drawing/2014/main" id="{CDAB7F90-80FE-36E5-4D80-17AA48C6F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1" b="6307"/>
          <a:stretch>
            <a:fillRect/>
          </a:stretch>
        </p:blipFill>
        <p:spPr>
          <a:xfrm>
            <a:off x="12376856" y="776652"/>
            <a:ext cx="5543166" cy="4145187"/>
          </a:xfrm>
          <a:prstGeom prst="rect">
            <a:avLst/>
          </a:prstGeom>
        </p:spPr>
      </p:pic>
      <p:pic>
        <p:nvPicPr>
          <p:cNvPr id="4" name="Picture 3" descr="A room with many computers&#10;&#10;AI-generated content may be incorrect.">
            <a:extLst>
              <a:ext uri="{FF2B5EF4-FFF2-40B4-BE49-F238E27FC236}">
                <a16:creationId xmlns:a16="http://schemas.microsoft.com/office/drawing/2014/main" id="{CC005944-14E1-3128-A098-E16478D172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617" y="5355434"/>
            <a:ext cx="5184654" cy="3888490"/>
          </a:xfrm>
          <a:prstGeom prst="rect">
            <a:avLst/>
          </a:prstGeom>
        </p:spPr>
      </p:pic>
      <p:pic>
        <p:nvPicPr>
          <p:cNvPr id="11" name="Picture 10" descr="A sign above a stone wall&#10;&#10;AI-generated content may be incorrect.">
            <a:extLst>
              <a:ext uri="{FF2B5EF4-FFF2-40B4-BE49-F238E27FC236}">
                <a16:creationId xmlns:a16="http://schemas.microsoft.com/office/drawing/2014/main" id="{6F6169D5-D827-02F2-AFC7-A72F11BD04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2"/>
          <a:stretch>
            <a:fillRect/>
          </a:stretch>
        </p:blipFill>
        <p:spPr>
          <a:xfrm>
            <a:off x="654851" y="5143500"/>
            <a:ext cx="5360290" cy="3888490"/>
          </a:xfrm>
          <a:prstGeom prst="rect">
            <a:avLst/>
          </a:prstGeom>
        </p:spPr>
      </p:pic>
      <p:pic>
        <p:nvPicPr>
          <p:cNvPr id="13" name="Picture 12" descr="A person in a wheelchair in front of a window&#10;&#10;AI-generated content may be incorrect.">
            <a:extLst>
              <a:ext uri="{FF2B5EF4-FFF2-40B4-BE49-F238E27FC236}">
                <a16:creationId xmlns:a16="http://schemas.microsoft.com/office/drawing/2014/main" id="{8BDADD27-3924-8FD3-1928-0354FEA09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18086" r="5941"/>
          <a:stretch>
            <a:fillRect/>
          </a:stretch>
        </p:blipFill>
        <p:spPr>
          <a:xfrm>
            <a:off x="6225987" y="745037"/>
            <a:ext cx="6019573" cy="414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13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1712</TotalTime>
  <Words>279</Words>
  <Application>Microsoft Macintosh PowerPoint</Application>
  <PresentationFormat>Custom</PresentationFormat>
  <Paragraphs>63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Heading Now 61-68</vt:lpstr>
      <vt:lpstr>Aileron</vt:lpstr>
      <vt:lpstr>Heading Now 31-38</vt:lpstr>
      <vt:lpstr>Arial</vt:lpstr>
      <vt:lpstr>Heading Now 31-38 Bold</vt:lpstr>
      <vt:lpstr>Calibri</vt:lpstr>
      <vt:lpstr>Aileron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Action Centre + Connexions presentation</dc:title>
  <cp:lastModifiedBy>info centreaction.org</cp:lastModifiedBy>
  <cp:revision>13</cp:revision>
  <dcterms:created xsi:type="dcterms:W3CDTF">2006-08-16T00:00:00Z</dcterms:created>
  <dcterms:modified xsi:type="dcterms:W3CDTF">2026-03-16T15:50:37Z</dcterms:modified>
  <dc:identifier>DAG7I78040g</dc:identifier>
</cp:coreProperties>
</file>