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1"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38"/>
    <p:restoredTop sz="94646"/>
  </p:normalViewPr>
  <p:slideViewPr>
    <p:cSldViewPr snapToGrid="0">
      <p:cViewPr varScale="1">
        <p:scale>
          <a:sx n="108" d="100"/>
          <a:sy n="108" d="100"/>
        </p:scale>
        <p:origin x="34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6903DA-91CD-43DB-A9A8-44A5F2C6255C}"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2B48971E-A4B2-478A-A087-EEA5D558D7FD}">
      <dgm:prSet/>
      <dgm:spPr/>
      <dgm:t>
        <a:bodyPr/>
        <a:lstStyle/>
        <a:p>
          <a:endParaRPr lang="fr-FR" dirty="0"/>
        </a:p>
        <a:p>
          <a:r>
            <a:rPr lang="fr-FR" dirty="0"/>
            <a:t>Situé à Notre-Dame de grâce</a:t>
          </a:r>
        </a:p>
      </dgm:t>
    </dgm:pt>
    <dgm:pt modelId="{20E054BA-30F5-4011-B9AD-139BB9107399}" type="parTrans" cxnId="{09553915-94A4-454D-A4AF-ABE582B17CF2}">
      <dgm:prSet/>
      <dgm:spPr/>
      <dgm:t>
        <a:bodyPr/>
        <a:lstStyle/>
        <a:p>
          <a:endParaRPr lang="en-US"/>
        </a:p>
      </dgm:t>
    </dgm:pt>
    <dgm:pt modelId="{AA72320B-E75C-404E-92A6-5825662D0F1B}" type="sibTrans" cxnId="{09553915-94A4-454D-A4AF-ABE582B17CF2}">
      <dgm:prSet/>
      <dgm:spPr/>
      <dgm:t>
        <a:bodyPr/>
        <a:lstStyle/>
        <a:p>
          <a:endParaRPr lang="en-US"/>
        </a:p>
      </dgm:t>
    </dgm:pt>
    <dgm:pt modelId="{4B3F4A2A-892C-49E2-A0EA-66EDF7508616}">
      <dgm:prSet/>
      <dgm:spPr/>
      <dgm:t>
        <a:bodyPr/>
        <a:lstStyle/>
        <a:p>
          <a:r>
            <a:rPr lang="fr-FR"/>
            <a:t>Huit logements adaptés pour adultes avec limitations physiques de 18 à 50 ans.</a:t>
          </a:r>
          <a:endParaRPr lang="en-US"/>
        </a:p>
      </dgm:t>
    </dgm:pt>
    <dgm:pt modelId="{B05A15FC-39CC-4EF6-B2F0-EF53B33F29B6}" type="parTrans" cxnId="{2006779D-B7CA-42B4-B6C1-0D5FAEEDF896}">
      <dgm:prSet/>
      <dgm:spPr/>
      <dgm:t>
        <a:bodyPr/>
        <a:lstStyle/>
        <a:p>
          <a:endParaRPr lang="en-US"/>
        </a:p>
      </dgm:t>
    </dgm:pt>
    <dgm:pt modelId="{6871135D-AFDA-4D59-8242-D913F21744FC}" type="sibTrans" cxnId="{2006779D-B7CA-42B4-B6C1-0D5FAEEDF896}">
      <dgm:prSet/>
      <dgm:spPr/>
      <dgm:t>
        <a:bodyPr/>
        <a:lstStyle/>
        <a:p>
          <a:endParaRPr lang="en-US"/>
        </a:p>
      </dgm:t>
    </dgm:pt>
    <dgm:pt modelId="{CADC6762-091F-42F0-B5FF-7B444509CCC8}">
      <dgm:prSet/>
      <dgm:spPr/>
      <dgm:t>
        <a:bodyPr/>
        <a:lstStyle/>
        <a:p>
          <a:r>
            <a:rPr lang="fr-FR"/>
            <a:t>Service de préposées 24 heures sur 24, services planifiés et ponctuels</a:t>
          </a:r>
          <a:endParaRPr lang="en-US"/>
        </a:p>
      </dgm:t>
    </dgm:pt>
    <dgm:pt modelId="{684E867B-2DED-41EB-A2BD-24F21D0CBBC5}" type="parTrans" cxnId="{D39E3467-FE7C-44F0-BCE1-73355F65AA9D}">
      <dgm:prSet/>
      <dgm:spPr/>
      <dgm:t>
        <a:bodyPr/>
        <a:lstStyle/>
        <a:p>
          <a:endParaRPr lang="en-US"/>
        </a:p>
      </dgm:t>
    </dgm:pt>
    <dgm:pt modelId="{D7C80AE4-A5EA-4B49-8C3D-4831133054A9}" type="sibTrans" cxnId="{D39E3467-FE7C-44F0-BCE1-73355F65AA9D}">
      <dgm:prSet/>
      <dgm:spPr/>
      <dgm:t>
        <a:bodyPr/>
        <a:lstStyle/>
        <a:p>
          <a:endParaRPr lang="en-US"/>
        </a:p>
      </dgm:t>
    </dgm:pt>
    <dgm:pt modelId="{74ECD005-F4CA-7844-9AE3-9B8D73D41DCA}" type="pres">
      <dgm:prSet presAssocID="{4E6903DA-91CD-43DB-A9A8-44A5F2C6255C}" presName="vert0" presStyleCnt="0">
        <dgm:presLayoutVars>
          <dgm:dir/>
          <dgm:animOne val="branch"/>
          <dgm:animLvl val="lvl"/>
        </dgm:presLayoutVars>
      </dgm:prSet>
      <dgm:spPr/>
    </dgm:pt>
    <dgm:pt modelId="{54A30186-3850-4E4D-8C52-9F2EA8CBC6B2}" type="pres">
      <dgm:prSet presAssocID="{2B48971E-A4B2-478A-A087-EEA5D558D7FD}" presName="thickLine" presStyleLbl="alignNode1" presStyleIdx="0" presStyleCnt="3"/>
      <dgm:spPr/>
    </dgm:pt>
    <dgm:pt modelId="{C237D395-061F-7E49-A20D-6DA3CB8DFD7C}" type="pres">
      <dgm:prSet presAssocID="{2B48971E-A4B2-478A-A087-EEA5D558D7FD}" presName="horz1" presStyleCnt="0"/>
      <dgm:spPr/>
    </dgm:pt>
    <dgm:pt modelId="{4859EDEA-BAB4-404D-AF32-D911E2EB49D7}" type="pres">
      <dgm:prSet presAssocID="{2B48971E-A4B2-478A-A087-EEA5D558D7FD}" presName="tx1" presStyleLbl="revTx" presStyleIdx="0" presStyleCnt="3"/>
      <dgm:spPr/>
    </dgm:pt>
    <dgm:pt modelId="{A700E2CC-558A-3844-A9C3-4EB028F6FFE9}" type="pres">
      <dgm:prSet presAssocID="{2B48971E-A4B2-478A-A087-EEA5D558D7FD}" presName="vert1" presStyleCnt="0"/>
      <dgm:spPr/>
    </dgm:pt>
    <dgm:pt modelId="{57163C99-3C26-3D41-87A0-E12B873DA6E0}" type="pres">
      <dgm:prSet presAssocID="{4B3F4A2A-892C-49E2-A0EA-66EDF7508616}" presName="thickLine" presStyleLbl="alignNode1" presStyleIdx="1" presStyleCnt="3"/>
      <dgm:spPr/>
    </dgm:pt>
    <dgm:pt modelId="{BA5B2C05-1A85-3E42-A8A7-6F6631403B25}" type="pres">
      <dgm:prSet presAssocID="{4B3F4A2A-892C-49E2-A0EA-66EDF7508616}" presName="horz1" presStyleCnt="0"/>
      <dgm:spPr/>
    </dgm:pt>
    <dgm:pt modelId="{AED0291F-2D06-0041-BB0C-586E7CCD4B05}" type="pres">
      <dgm:prSet presAssocID="{4B3F4A2A-892C-49E2-A0EA-66EDF7508616}" presName="tx1" presStyleLbl="revTx" presStyleIdx="1" presStyleCnt="3"/>
      <dgm:spPr/>
    </dgm:pt>
    <dgm:pt modelId="{94A48B7C-078A-2140-8DEB-C4B09D5F5E85}" type="pres">
      <dgm:prSet presAssocID="{4B3F4A2A-892C-49E2-A0EA-66EDF7508616}" presName="vert1" presStyleCnt="0"/>
      <dgm:spPr/>
    </dgm:pt>
    <dgm:pt modelId="{3A7ECC2F-A37D-CE47-BFDF-F8F4E1C91D74}" type="pres">
      <dgm:prSet presAssocID="{CADC6762-091F-42F0-B5FF-7B444509CCC8}" presName="thickLine" presStyleLbl="alignNode1" presStyleIdx="2" presStyleCnt="3"/>
      <dgm:spPr/>
    </dgm:pt>
    <dgm:pt modelId="{520582B3-8513-6346-9C5F-6685DD31FB55}" type="pres">
      <dgm:prSet presAssocID="{CADC6762-091F-42F0-B5FF-7B444509CCC8}" presName="horz1" presStyleCnt="0"/>
      <dgm:spPr/>
    </dgm:pt>
    <dgm:pt modelId="{2B48FADA-87B1-A344-A456-F89E434BF2FA}" type="pres">
      <dgm:prSet presAssocID="{CADC6762-091F-42F0-B5FF-7B444509CCC8}" presName="tx1" presStyleLbl="revTx" presStyleIdx="2" presStyleCnt="3"/>
      <dgm:spPr/>
    </dgm:pt>
    <dgm:pt modelId="{35B84CB8-1E9B-604D-BFBA-090F5D29D078}" type="pres">
      <dgm:prSet presAssocID="{CADC6762-091F-42F0-B5FF-7B444509CCC8}" presName="vert1" presStyleCnt="0"/>
      <dgm:spPr/>
    </dgm:pt>
  </dgm:ptLst>
  <dgm:cxnLst>
    <dgm:cxn modelId="{09553915-94A4-454D-A4AF-ABE582B17CF2}" srcId="{4E6903DA-91CD-43DB-A9A8-44A5F2C6255C}" destId="{2B48971E-A4B2-478A-A087-EEA5D558D7FD}" srcOrd="0" destOrd="0" parTransId="{20E054BA-30F5-4011-B9AD-139BB9107399}" sibTransId="{AA72320B-E75C-404E-92A6-5825662D0F1B}"/>
    <dgm:cxn modelId="{4E45FD18-AC69-574F-873C-BCD5859E570E}" type="presOf" srcId="{2B48971E-A4B2-478A-A087-EEA5D558D7FD}" destId="{4859EDEA-BAB4-404D-AF32-D911E2EB49D7}" srcOrd="0" destOrd="0" presId="urn:microsoft.com/office/officeart/2008/layout/LinedList"/>
    <dgm:cxn modelId="{A64F4B31-EA54-A34D-A45E-57E17B5F0F91}" type="presOf" srcId="{CADC6762-091F-42F0-B5FF-7B444509CCC8}" destId="{2B48FADA-87B1-A344-A456-F89E434BF2FA}" srcOrd="0" destOrd="0" presId="urn:microsoft.com/office/officeart/2008/layout/LinedList"/>
    <dgm:cxn modelId="{D39E3467-FE7C-44F0-BCE1-73355F65AA9D}" srcId="{4E6903DA-91CD-43DB-A9A8-44A5F2C6255C}" destId="{CADC6762-091F-42F0-B5FF-7B444509CCC8}" srcOrd="2" destOrd="0" parTransId="{684E867B-2DED-41EB-A2BD-24F21D0CBBC5}" sibTransId="{D7C80AE4-A5EA-4B49-8C3D-4831133054A9}"/>
    <dgm:cxn modelId="{C3AFC082-53E7-3E4C-9C62-485E995A61A8}" type="presOf" srcId="{4B3F4A2A-892C-49E2-A0EA-66EDF7508616}" destId="{AED0291F-2D06-0041-BB0C-586E7CCD4B05}" srcOrd="0" destOrd="0" presId="urn:microsoft.com/office/officeart/2008/layout/LinedList"/>
    <dgm:cxn modelId="{2006779D-B7CA-42B4-B6C1-0D5FAEEDF896}" srcId="{4E6903DA-91CD-43DB-A9A8-44A5F2C6255C}" destId="{4B3F4A2A-892C-49E2-A0EA-66EDF7508616}" srcOrd="1" destOrd="0" parTransId="{B05A15FC-39CC-4EF6-B2F0-EF53B33F29B6}" sibTransId="{6871135D-AFDA-4D59-8242-D913F21744FC}"/>
    <dgm:cxn modelId="{0E78C1B5-85EB-B74A-87D0-E50CAFEFFB3D}" type="presOf" srcId="{4E6903DA-91CD-43DB-A9A8-44A5F2C6255C}" destId="{74ECD005-F4CA-7844-9AE3-9B8D73D41DCA}" srcOrd="0" destOrd="0" presId="urn:microsoft.com/office/officeart/2008/layout/LinedList"/>
    <dgm:cxn modelId="{8F0E7621-0A8E-7547-B4F2-369612FC8289}" type="presParOf" srcId="{74ECD005-F4CA-7844-9AE3-9B8D73D41DCA}" destId="{54A30186-3850-4E4D-8C52-9F2EA8CBC6B2}" srcOrd="0" destOrd="0" presId="urn:microsoft.com/office/officeart/2008/layout/LinedList"/>
    <dgm:cxn modelId="{683BFADF-8B43-6D46-A7AD-BA96B69CCFDE}" type="presParOf" srcId="{74ECD005-F4CA-7844-9AE3-9B8D73D41DCA}" destId="{C237D395-061F-7E49-A20D-6DA3CB8DFD7C}" srcOrd="1" destOrd="0" presId="urn:microsoft.com/office/officeart/2008/layout/LinedList"/>
    <dgm:cxn modelId="{A731DFC4-29EF-444F-9907-3508AFF43F75}" type="presParOf" srcId="{C237D395-061F-7E49-A20D-6DA3CB8DFD7C}" destId="{4859EDEA-BAB4-404D-AF32-D911E2EB49D7}" srcOrd="0" destOrd="0" presId="urn:microsoft.com/office/officeart/2008/layout/LinedList"/>
    <dgm:cxn modelId="{BF598F08-5C57-AC4D-826A-2EDFCC24E0E2}" type="presParOf" srcId="{C237D395-061F-7E49-A20D-6DA3CB8DFD7C}" destId="{A700E2CC-558A-3844-A9C3-4EB028F6FFE9}" srcOrd="1" destOrd="0" presId="urn:microsoft.com/office/officeart/2008/layout/LinedList"/>
    <dgm:cxn modelId="{A46B5F1D-8319-9D4B-BBF4-042BADBD3EB5}" type="presParOf" srcId="{74ECD005-F4CA-7844-9AE3-9B8D73D41DCA}" destId="{57163C99-3C26-3D41-87A0-E12B873DA6E0}" srcOrd="2" destOrd="0" presId="urn:microsoft.com/office/officeart/2008/layout/LinedList"/>
    <dgm:cxn modelId="{F342A816-4965-4146-BD0D-39BA79A55E31}" type="presParOf" srcId="{74ECD005-F4CA-7844-9AE3-9B8D73D41DCA}" destId="{BA5B2C05-1A85-3E42-A8A7-6F6631403B25}" srcOrd="3" destOrd="0" presId="urn:microsoft.com/office/officeart/2008/layout/LinedList"/>
    <dgm:cxn modelId="{E7B2C7F5-386C-5A49-9C91-7CEE1C47C86E}" type="presParOf" srcId="{BA5B2C05-1A85-3E42-A8A7-6F6631403B25}" destId="{AED0291F-2D06-0041-BB0C-586E7CCD4B05}" srcOrd="0" destOrd="0" presId="urn:microsoft.com/office/officeart/2008/layout/LinedList"/>
    <dgm:cxn modelId="{01ADDACE-C1A7-F041-AA69-33848D10269E}" type="presParOf" srcId="{BA5B2C05-1A85-3E42-A8A7-6F6631403B25}" destId="{94A48B7C-078A-2140-8DEB-C4B09D5F5E85}" srcOrd="1" destOrd="0" presId="urn:microsoft.com/office/officeart/2008/layout/LinedList"/>
    <dgm:cxn modelId="{9E6BED22-A69B-AD44-BC72-A2874AE775E9}" type="presParOf" srcId="{74ECD005-F4CA-7844-9AE3-9B8D73D41DCA}" destId="{3A7ECC2F-A37D-CE47-BFDF-F8F4E1C91D74}" srcOrd="4" destOrd="0" presId="urn:microsoft.com/office/officeart/2008/layout/LinedList"/>
    <dgm:cxn modelId="{304F0F8B-F119-064B-8279-98B181EBCC54}" type="presParOf" srcId="{74ECD005-F4CA-7844-9AE3-9B8D73D41DCA}" destId="{520582B3-8513-6346-9C5F-6685DD31FB55}" srcOrd="5" destOrd="0" presId="urn:microsoft.com/office/officeart/2008/layout/LinedList"/>
    <dgm:cxn modelId="{6B57169F-0165-B04A-9CC9-1F4FDF3CC5E1}" type="presParOf" srcId="{520582B3-8513-6346-9C5F-6685DD31FB55}" destId="{2B48FADA-87B1-A344-A456-F89E434BF2FA}" srcOrd="0" destOrd="0" presId="urn:microsoft.com/office/officeart/2008/layout/LinedList"/>
    <dgm:cxn modelId="{91EBB34C-7BC9-5B4D-99A5-864BDCEBEEAF}" type="presParOf" srcId="{520582B3-8513-6346-9C5F-6685DD31FB55}" destId="{35B84CB8-1E9B-604D-BFBA-090F5D29D07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D9C73C-C9A1-41D1-8C0B-129E393094D8}"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D0D1445F-0DA4-46F6-B31B-FC791D8DB08C}">
      <dgm:prSet/>
      <dgm:spPr/>
      <dgm:t>
        <a:bodyPr/>
        <a:lstStyle/>
        <a:p>
          <a:r>
            <a:rPr lang="fr-FR"/>
            <a:t>Projet pour améliorer l’accessibilité des commerces et des restaurants dans le quartier.</a:t>
          </a:r>
          <a:endParaRPr lang="en-US"/>
        </a:p>
      </dgm:t>
    </dgm:pt>
    <dgm:pt modelId="{B051F917-D24C-4067-986A-DE12FFDA3DB3}" type="parTrans" cxnId="{A3B13D6F-CCFC-4822-95CE-52EB9B75A871}">
      <dgm:prSet/>
      <dgm:spPr/>
      <dgm:t>
        <a:bodyPr/>
        <a:lstStyle/>
        <a:p>
          <a:endParaRPr lang="en-US"/>
        </a:p>
      </dgm:t>
    </dgm:pt>
    <dgm:pt modelId="{20361051-E029-4397-BDC9-22B2762E8E34}" type="sibTrans" cxnId="{A3B13D6F-CCFC-4822-95CE-52EB9B75A871}">
      <dgm:prSet/>
      <dgm:spPr/>
      <dgm:t>
        <a:bodyPr/>
        <a:lstStyle/>
        <a:p>
          <a:endParaRPr lang="en-US"/>
        </a:p>
      </dgm:t>
    </dgm:pt>
    <dgm:pt modelId="{7A0ED198-59FE-4C83-9E19-B4F898F65F25}">
      <dgm:prSet/>
      <dgm:spPr/>
      <dgm:t>
        <a:bodyPr/>
        <a:lstStyle/>
        <a:p>
          <a:r>
            <a:rPr lang="fr-FR"/>
            <a:t>Pour que les usagers d’ÉquiToît puissent profiter du quartier</a:t>
          </a:r>
          <a:endParaRPr lang="en-US"/>
        </a:p>
      </dgm:t>
    </dgm:pt>
    <dgm:pt modelId="{3D389695-1A4C-4510-8F36-E95743880AF4}" type="parTrans" cxnId="{19549F33-B556-439F-9AB9-A4E71277EC13}">
      <dgm:prSet/>
      <dgm:spPr/>
      <dgm:t>
        <a:bodyPr/>
        <a:lstStyle/>
        <a:p>
          <a:endParaRPr lang="en-US"/>
        </a:p>
      </dgm:t>
    </dgm:pt>
    <dgm:pt modelId="{3099FE4B-694B-4B48-96A6-E15AB841917E}" type="sibTrans" cxnId="{19549F33-B556-439F-9AB9-A4E71277EC13}">
      <dgm:prSet/>
      <dgm:spPr/>
      <dgm:t>
        <a:bodyPr/>
        <a:lstStyle/>
        <a:p>
          <a:endParaRPr lang="en-US"/>
        </a:p>
      </dgm:t>
    </dgm:pt>
    <dgm:pt modelId="{4E8A630F-3286-41ED-A083-6B1BAD7862CB}">
      <dgm:prSet/>
      <dgm:spPr/>
      <dgm:t>
        <a:bodyPr/>
        <a:lstStyle/>
        <a:p>
          <a:r>
            <a:rPr lang="fr-FR"/>
            <a:t>Beaucoup de commerces et de restaurants n’ont qu’une marche, et pourraient être facilement rendus accessible</a:t>
          </a:r>
          <a:endParaRPr lang="en-US"/>
        </a:p>
      </dgm:t>
    </dgm:pt>
    <dgm:pt modelId="{1119745D-D775-4277-97A4-56FFD412CB28}" type="parTrans" cxnId="{9A7670EA-904A-4FD7-AE59-535E84440FDA}">
      <dgm:prSet/>
      <dgm:spPr/>
      <dgm:t>
        <a:bodyPr/>
        <a:lstStyle/>
        <a:p>
          <a:endParaRPr lang="en-US"/>
        </a:p>
      </dgm:t>
    </dgm:pt>
    <dgm:pt modelId="{AD27B9B6-4997-477C-98DA-494A89BBDD07}" type="sibTrans" cxnId="{9A7670EA-904A-4FD7-AE59-535E84440FDA}">
      <dgm:prSet/>
      <dgm:spPr/>
      <dgm:t>
        <a:bodyPr/>
        <a:lstStyle/>
        <a:p>
          <a:endParaRPr lang="en-US"/>
        </a:p>
      </dgm:t>
    </dgm:pt>
    <dgm:pt modelId="{864991F1-229C-3243-8972-CB2914348FBC}" type="pres">
      <dgm:prSet presAssocID="{A8D9C73C-C9A1-41D1-8C0B-129E393094D8}" presName="vert0" presStyleCnt="0">
        <dgm:presLayoutVars>
          <dgm:dir/>
          <dgm:animOne val="branch"/>
          <dgm:animLvl val="lvl"/>
        </dgm:presLayoutVars>
      </dgm:prSet>
      <dgm:spPr/>
    </dgm:pt>
    <dgm:pt modelId="{D6F50894-430C-9B45-93A1-8BF4D3C5ADD5}" type="pres">
      <dgm:prSet presAssocID="{D0D1445F-0DA4-46F6-B31B-FC791D8DB08C}" presName="thickLine" presStyleLbl="alignNode1" presStyleIdx="0" presStyleCnt="3"/>
      <dgm:spPr/>
    </dgm:pt>
    <dgm:pt modelId="{64765692-4778-164D-A5A4-C66837F9609B}" type="pres">
      <dgm:prSet presAssocID="{D0D1445F-0DA4-46F6-B31B-FC791D8DB08C}" presName="horz1" presStyleCnt="0"/>
      <dgm:spPr/>
    </dgm:pt>
    <dgm:pt modelId="{EC991722-361D-1049-80F8-A77D54338BE1}" type="pres">
      <dgm:prSet presAssocID="{D0D1445F-0DA4-46F6-B31B-FC791D8DB08C}" presName="tx1" presStyleLbl="revTx" presStyleIdx="0" presStyleCnt="3"/>
      <dgm:spPr/>
    </dgm:pt>
    <dgm:pt modelId="{96B39B30-D722-4845-853A-E490F018C459}" type="pres">
      <dgm:prSet presAssocID="{D0D1445F-0DA4-46F6-B31B-FC791D8DB08C}" presName="vert1" presStyleCnt="0"/>
      <dgm:spPr/>
    </dgm:pt>
    <dgm:pt modelId="{C1EC91E4-0E38-5241-9D56-6826DF172A2C}" type="pres">
      <dgm:prSet presAssocID="{7A0ED198-59FE-4C83-9E19-B4F898F65F25}" presName="thickLine" presStyleLbl="alignNode1" presStyleIdx="1" presStyleCnt="3"/>
      <dgm:spPr/>
    </dgm:pt>
    <dgm:pt modelId="{60D26360-E390-BD42-996F-4875F996D9FE}" type="pres">
      <dgm:prSet presAssocID="{7A0ED198-59FE-4C83-9E19-B4F898F65F25}" presName="horz1" presStyleCnt="0"/>
      <dgm:spPr/>
    </dgm:pt>
    <dgm:pt modelId="{1696BA22-F442-4349-960B-EF797096E668}" type="pres">
      <dgm:prSet presAssocID="{7A0ED198-59FE-4C83-9E19-B4F898F65F25}" presName="tx1" presStyleLbl="revTx" presStyleIdx="1" presStyleCnt="3"/>
      <dgm:spPr/>
    </dgm:pt>
    <dgm:pt modelId="{69BA757A-E97A-8148-AE8F-11E0775EE5E1}" type="pres">
      <dgm:prSet presAssocID="{7A0ED198-59FE-4C83-9E19-B4F898F65F25}" presName="vert1" presStyleCnt="0"/>
      <dgm:spPr/>
    </dgm:pt>
    <dgm:pt modelId="{10F2B546-8EE6-964F-9149-393CE4BC1CDB}" type="pres">
      <dgm:prSet presAssocID="{4E8A630F-3286-41ED-A083-6B1BAD7862CB}" presName="thickLine" presStyleLbl="alignNode1" presStyleIdx="2" presStyleCnt="3"/>
      <dgm:spPr/>
    </dgm:pt>
    <dgm:pt modelId="{B5736C94-7F45-7344-BFCD-BB9C2EEAC534}" type="pres">
      <dgm:prSet presAssocID="{4E8A630F-3286-41ED-A083-6B1BAD7862CB}" presName="horz1" presStyleCnt="0"/>
      <dgm:spPr/>
    </dgm:pt>
    <dgm:pt modelId="{A6D583BA-EDA5-504A-909B-6E4E6751889A}" type="pres">
      <dgm:prSet presAssocID="{4E8A630F-3286-41ED-A083-6B1BAD7862CB}" presName="tx1" presStyleLbl="revTx" presStyleIdx="2" presStyleCnt="3"/>
      <dgm:spPr/>
    </dgm:pt>
    <dgm:pt modelId="{01A5AEDF-EB7D-F746-8534-F6D1146E7746}" type="pres">
      <dgm:prSet presAssocID="{4E8A630F-3286-41ED-A083-6B1BAD7862CB}" presName="vert1" presStyleCnt="0"/>
      <dgm:spPr/>
    </dgm:pt>
  </dgm:ptLst>
  <dgm:cxnLst>
    <dgm:cxn modelId="{E458A417-0A3A-104B-85F4-8109F9D1CC7F}" type="presOf" srcId="{4E8A630F-3286-41ED-A083-6B1BAD7862CB}" destId="{A6D583BA-EDA5-504A-909B-6E4E6751889A}" srcOrd="0" destOrd="0" presId="urn:microsoft.com/office/officeart/2008/layout/LinedList"/>
    <dgm:cxn modelId="{19549F33-B556-439F-9AB9-A4E71277EC13}" srcId="{A8D9C73C-C9A1-41D1-8C0B-129E393094D8}" destId="{7A0ED198-59FE-4C83-9E19-B4F898F65F25}" srcOrd="1" destOrd="0" parTransId="{3D389695-1A4C-4510-8F36-E95743880AF4}" sibTransId="{3099FE4B-694B-4B48-96A6-E15AB841917E}"/>
    <dgm:cxn modelId="{5D8CE536-06BC-D24A-B0B8-3AE5DB76C282}" type="presOf" srcId="{A8D9C73C-C9A1-41D1-8C0B-129E393094D8}" destId="{864991F1-229C-3243-8972-CB2914348FBC}" srcOrd="0" destOrd="0" presId="urn:microsoft.com/office/officeart/2008/layout/LinedList"/>
    <dgm:cxn modelId="{A3B13D6F-CCFC-4822-95CE-52EB9B75A871}" srcId="{A8D9C73C-C9A1-41D1-8C0B-129E393094D8}" destId="{D0D1445F-0DA4-46F6-B31B-FC791D8DB08C}" srcOrd="0" destOrd="0" parTransId="{B051F917-D24C-4067-986A-DE12FFDA3DB3}" sibTransId="{20361051-E029-4397-BDC9-22B2762E8E34}"/>
    <dgm:cxn modelId="{AB71D9B0-FCD3-9040-BD27-2E4D40567D53}" type="presOf" srcId="{D0D1445F-0DA4-46F6-B31B-FC791D8DB08C}" destId="{EC991722-361D-1049-80F8-A77D54338BE1}" srcOrd="0" destOrd="0" presId="urn:microsoft.com/office/officeart/2008/layout/LinedList"/>
    <dgm:cxn modelId="{C02B3FB3-9CA3-A54B-A767-AC92AA6A4EE8}" type="presOf" srcId="{7A0ED198-59FE-4C83-9E19-B4F898F65F25}" destId="{1696BA22-F442-4349-960B-EF797096E668}" srcOrd="0" destOrd="0" presId="urn:microsoft.com/office/officeart/2008/layout/LinedList"/>
    <dgm:cxn modelId="{9A7670EA-904A-4FD7-AE59-535E84440FDA}" srcId="{A8D9C73C-C9A1-41D1-8C0B-129E393094D8}" destId="{4E8A630F-3286-41ED-A083-6B1BAD7862CB}" srcOrd="2" destOrd="0" parTransId="{1119745D-D775-4277-97A4-56FFD412CB28}" sibTransId="{AD27B9B6-4997-477C-98DA-494A89BBDD07}"/>
    <dgm:cxn modelId="{CFF909FE-EACB-5842-B71A-7BFD3B083D5F}" type="presParOf" srcId="{864991F1-229C-3243-8972-CB2914348FBC}" destId="{D6F50894-430C-9B45-93A1-8BF4D3C5ADD5}" srcOrd="0" destOrd="0" presId="urn:microsoft.com/office/officeart/2008/layout/LinedList"/>
    <dgm:cxn modelId="{A2F47342-056C-ED49-8D7E-0A532E0364B7}" type="presParOf" srcId="{864991F1-229C-3243-8972-CB2914348FBC}" destId="{64765692-4778-164D-A5A4-C66837F9609B}" srcOrd="1" destOrd="0" presId="urn:microsoft.com/office/officeart/2008/layout/LinedList"/>
    <dgm:cxn modelId="{CA1BB5B1-7D38-7F46-A2FE-C34D0EC6FB92}" type="presParOf" srcId="{64765692-4778-164D-A5A4-C66837F9609B}" destId="{EC991722-361D-1049-80F8-A77D54338BE1}" srcOrd="0" destOrd="0" presId="urn:microsoft.com/office/officeart/2008/layout/LinedList"/>
    <dgm:cxn modelId="{A80262AF-2AAD-F942-A700-E3645486197F}" type="presParOf" srcId="{64765692-4778-164D-A5A4-C66837F9609B}" destId="{96B39B30-D722-4845-853A-E490F018C459}" srcOrd="1" destOrd="0" presId="urn:microsoft.com/office/officeart/2008/layout/LinedList"/>
    <dgm:cxn modelId="{C256602A-24B9-AD47-8D84-C7B36474CB01}" type="presParOf" srcId="{864991F1-229C-3243-8972-CB2914348FBC}" destId="{C1EC91E4-0E38-5241-9D56-6826DF172A2C}" srcOrd="2" destOrd="0" presId="urn:microsoft.com/office/officeart/2008/layout/LinedList"/>
    <dgm:cxn modelId="{82523EDC-0188-474A-93D7-D6F42EF6971E}" type="presParOf" srcId="{864991F1-229C-3243-8972-CB2914348FBC}" destId="{60D26360-E390-BD42-996F-4875F996D9FE}" srcOrd="3" destOrd="0" presId="urn:microsoft.com/office/officeart/2008/layout/LinedList"/>
    <dgm:cxn modelId="{269824C6-8EA4-7A49-ADC9-2580F31D53C8}" type="presParOf" srcId="{60D26360-E390-BD42-996F-4875F996D9FE}" destId="{1696BA22-F442-4349-960B-EF797096E668}" srcOrd="0" destOrd="0" presId="urn:microsoft.com/office/officeart/2008/layout/LinedList"/>
    <dgm:cxn modelId="{7AF375CF-08B9-5848-A27B-3AE2D5C4601A}" type="presParOf" srcId="{60D26360-E390-BD42-996F-4875F996D9FE}" destId="{69BA757A-E97A-8148-AE8F-11E0775EE5E1}" srcOrd="1" destOrd="0" presId="urn:microsoft.com/office/officeart/2008/layout/LinedList"/>
    <dgm:cxn modelId="{6A4E8DB3-BBB8-AB42-B075-CACF922381E5}" type="presParOf" srcId="{864991F1-229C-3243-8972-CB2914348FBC}" destId="{10F2B546-8EE6-964F-9149-393CE4BC1CDB}" srcOrd="4" destOrd="0" presId="urn:microsoft.com/office/officeart/2008/layout/LinedList"/>
    <dgm:cxn modelId="{254AA606-9D20-8347-8167-2C60745633F7}" type="presParOf" srcId="{864991F1-229C-3243-8972-CB2914348FBC}" destId="{B5736C94-7F45-7344-BFCD-BB9C2EEAC534}" srcOrd="5" destOrd="0" presId="urn:microsoft.com/office/officeart/2008/layout/LinedList"/>
    <dgm:cxn modelId="{59890E60-6032-624B-A401-A15A1C383ADA}" type="presParOf" srcId="{B5736C94-7F45-7344-BFCD-BB9C2EEAC534}" destId="{A6D583BA-EDA5-504A-909B-6E4E6751889A}" srcOrd="0" destOrd="0" presId="urn:microsoft.com/office/officeart/2008/layout/LinedList"/>
    <dgm:cxn modelId="{4A011F1D-DD09-0D4E-889F-1206CFE38ECA}" type="presParOf" srcId="{B5736C94-7F45-7344-BFCD-BB9C2EEAC534}" destId="{01A5AEDF-EB7D-F746-8534-F6D1146E774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A30186-3850-4E4D-8C52-9F2EA8CBC6B2}">
      <dsp:nvSpPr>
        <dsp:cNvPr id="0" name=""/>
        <dsp:cNvSpPr/>
      </dsp:nvSpPr>
      <dsp:spPr>
        <a:xfrm>
          <a:off x="0" y="2687"/>
          <a:ext cx="52578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59EDEA-BAB4-404D-AF32-D911E2EB49D7}">
      <dsp:nvSpPr>
        <dsp:cNvPr id="0" name=""/>
        <dsp:cNvSpPr/>
      </dsp:nvSpPr>
      <dsp:spPr>
        <a:xfrm>
          <a:off x="0" y="2687"/>
          <a:ext cx="525780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endParaRPr lang="fr-FR" sz="3100" kern="1200" dirty="0"/>
        </a:p>
        <a:p>
          <a:pPr marL="0" lvl="0" indent="0" algn="l" defTabSz="1377950">
            <a:lnSpc>
              <a:spcPct val="90000"/>
            </a:lnSpc>
            <a:spcBef>
              <a:spcPct val="0"/>
            </a:spcBef>
            <a:spcAft>
              <a:spcPct val="35000"/>
            </a:spcAft>
            <a:buNone/>
          </a:pPr>
          <a:r>
            <a:rPr lang="fr-FR" sz="3100" kern="1200" dirty="0"/>
            <a:t>Situé à Notre-Dame de grâce</a:t>
          </a:r>
        </a:p>
      </dsp:txBody>
      <dsp:txXfrm>
        <a:off x="0" y="2687"/>
        <a:ext cx="5257800" cy="1833104"/>
      </dsp:txXfrm>
    </dsp:sp>
    <dsp:sp modelId="{57163C99-3C26-3D41-87A0-E12B873DA6E0}">
      <dsp:nvSpPr>
        <dsp:cNvPr id="0" name=""/>
        <dsp:cNvSpPr/>
      </dsp:nvSpPr>
      <dsp:spPr>
        <a:xfrm>
          <a:off x="0" y="1835791"/>
          <a:ext cx="52578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D0291F-2D06-0041-BB0C-586E7CCD4B05}">
      <dsp:nvSpPr>
        <dsp:cNvPr id="0" name=""/>
        <dsp:cNvSpPr/>
      </dsp:nvSpPr>
      <dsp:spPr>
        <a:xfrm>
          <a:off x="0" y="1835791"/>
          <a:ext cx="525780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fr-FR" sz="3100" kern="1200"/>
            <a:t>Huit logements adaptés pour adultes avec limitations physiques de 18 à 50 ans.</a:t>
          </a:r>
          <a:endParaRPr lang="en-US" sz="3100" kern="1200"/>
        </a:p>
      </dsp:txBody>
      <dsp:txXfrm>
        <a:off x="0" y="1835791"/>
        <a:ext cx="5257800" cy="1833104"/>
      </dsp:txXfrm>
    </dsp:sp>
    <dsp:sp modelId="{3A7ECC2F-A37D-CE47-BFDF-F8F4E1C91D74}">
      <dsp:nvSpPr>
        <dsp:cNvPr id="0" name=""/>
        <dsp:cNvSpPr/>
      </dsp:nvSpPr>
      <dsp:spPr>
        <a:xfrm>
          <a:off x="0" y="3668896"/>
          <a:ext cx="52578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48FADA-87B1-A344-A456-F89E434BF2FA}">
      <dsp:nvSpPr>
        <dsp:cNvPr id="0" name=""/>
        <dsp:cNvSpPr/>
      </dsp:nvSpPr>
      <dsp:spPr>
        <a:xfrm>
          <a:off x="0" y="3668896"/>
          <a:ext cx="525780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fr-FR" sz="3100" kern="1200"/>
            <a:t>Service de préposées 24 heures sur 24, services planifiés et ponctuels</a:t>
          </a:r>
          <a:endParaRPr lang="en-US" sz="3100" kern="1200"/>
        </a:p>
      </dsp:txBody>
      <dsp:txXfrm>
        <a:off x="0" y="3668896"/>
        <a:ext cx="5257800" cy="18331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50894-430C-9B45-93A1-8BF4D3C5ADD5}">
      <dsp:nvSpPr>
        <dsp:cNvPr id="0" name=""/>
        <dsp:cNvSpPr/>
      </dsp:nvSpPr>
      <dsp:spPr>
        <a:xfrm>
          <a:off x="0" y="2703"/>
          <a:ext cx="6900512"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991722-361D-1049-80F8-A77D54338BE1}">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fr-FR" sz="2900" kern="1200"/>
            <a:t>Projet pour améliorer l’accessibilité des commerces et des restaurants dans le quartier.</a:t>
          </a:r>
          <a:endParaRPr lang="en-US" sz="2900" kern="1200"/>
        </a:p>
      </dsp:txBody>
      <dsp:txXfrm>
        <a:off x="0" y="2703"/>
        <a:ext cx="6900512" cy="1843578"/>
      </dsp:txXfrm>
    </dsp:sp>
    <dsp:sp modelId="{C1EC91E4-0E38-5241-9D56-6826DF172A2C}">
      <dsp:nvSpPr>
        <dsp:cNvPr id="0" name=""/>
        <dsp:cNvSpPr/>
      </dsp:nvSpPr>
      <dsp:spPr>
        <a:xfrm>
          <a:off x="0" y="1846281"/>
          <a:ext cx="6900512"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96BA22-F442-4349-960B-EF797096E668}">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fr-FR" sz="2900" kern="1200"/>
            <a:t>Pour que les usagers d’ÉquiToît puissent profiter du quartier</a:t>
          </a:r>
          <a:endParaRPr lang="en-US" sz="2900" kern="1200"/>
        </a:p>
      </dsp:txBody>
      <dsp:txXfrm>
        <a:off x="0" y="1846281"/>
        <a:ext cx="6900512" cy="1843578"/>
      </dsp:txXfrm>
    </dsp:sp>
    <dsp:sp modelId="{10F2B546-8EE6-964F-9149-393CE4BC1CDB}">
      <dsp:nvSpPr>
        <dsp:cNvPr id="0" name=""/>
        <dsp:cNvSpPr/>
      </dsp:nvSpPr>
      <dsp:spPr>
        <a:xfrm>
          <a:off x="0" y="3689859"/>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D583BA-EDA5-504A-909B-6E4E6751889A}">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fr-FR" sz="2900" kern="1200"/>
            <a:t>Beaucoup de commerces et de restaurants n’ont qu’une marche, et pourraient être facilement rendus accessible</a:t>
          </a:r>
          <a:endParaRPr lang="en-US" sz="2900" kern="1200"/>
        </a:p>
      </dsp:txBody>
      <dsp:txXfrm>
        <a:off x="0" y="3689859"/>
        <a:ext cx="6900512" cy="184357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31EAB3-F84F-F5F6-89FF-CA93BCF71F1D}"/>
              </a:ext>
            </a:extLst>
          </p:cNvPr>
          <p:cNvSpPr>
            <a:spLocks noGrp="1"/>
          </p:cNvSpPr>
          <p:nvPr>
            <p:ph type="ctrTitle"/>
          </p:nvPr>
        </p:nvSpPr>
        <p:spPr>
          <a:xfrm>
            <a:off x="1524000" y="1122363"/>
            <a:ext cx="9144000" cy="2387600"/>
          </a:xfrm>
        </p:spPr>
        <p:txBody>
          <a:bodyPr anchor="b"/>
          <a:lstStyle>
            <a:lvl1pPr algn="ctr">
              <a:defRPr sz="6000"/>
            </a:lvl1pPr>
          </a:lstStyle>
          <a:p>
            <a:r>
              <a:rPr lang="fr-CA"/>
              <a:t>Modifier le style du titre</a:t>
            </a:r>
            <a:endParaRPr lang="fr-FR"/>
          </a:p>
        </p:txBody>
      </p:sp>
      <p:sp>
        <p:nvSpPr>
          <p:cNvPr id="3" name="Sous-titre 2">
            <a:extLst>
              <a:ext uri="{FF2B5EF4-FFF2-40B4-BE49-F238E27FC236}">
                <a16:creationId xmlns:a16="http://schemas.microsoft.com/office/drawing/2014/main" id="{00ABEF29-90C4-19C9-5EC9-4D452BFB6B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a:t>Modifier le style des sous-titres du masque</a:t>
            </a:r>
            <a:endParaRPr lang="fr-FR"/>
          </a:p>
        </p:txBody>
      </p:sp>
      <p:sp>
        <p:nvSpPr>
          <p:cNvPr id="4" name="Espace réservé de la date 3">
            <a:extLst>
              <a:ext uri="{FF2B5EF4-FFF2-40B4-BE49-F238E27FC236}">
                <a16:creationId xmlns:a16="http://schemas.microsoft.com/office/drawing/2014/main" id="{7EE675B1-33FD-BE11-1F7C-F5BF8181AA06}"/>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50F782E3-FFB9-34A5-3520-EC94491613F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9190DA-A134-82F8-9DD4-931DAE68CEBB}"/>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1910114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0C3B2A-6709-EA66-6498-D60AD8984FEA}"/>
              </a:ext>
            </a:extLst>
          </p:cNvPr>
          <p:cNvSpPr>
            <a:spLocks noGrp="1"/>
          </p:cNvSpPr>
          <p:nvPr>
            <p:ph type="title"/>
          </p:nvPr>
        </p:nvSpPr>
        <p:spPr/>
        <p:txBody>
          <a:bodyPr/>
          <a:lstStyle/>
          <a:p>
            <a:r>
              <a:rPr lang="fr-CA"/>
              <a:t>Modifier le style du titre</a:t>
            </a:r>
            <a:endParaRPr lang="fr-FR"/>
          </a:p>
        </p:txBody>
      </p:sp>
      <p:sp>
        <p:nvSpPr>
          <p:cNvPr id="3" name="Espace réservé du texte vertical 2">
            <a:extLst>
              <a:ext uri="{FF2B5EF4-FFF2-40B4-BE49-F238E27FC236}">
                <a16:creationId xmlns:a16="http://schemas.microsoft.com/office/drawing/2014/main" id="{1648334D-2A7E-2A39-6C45-44B0D09133A5}"/>
              </a:ext>
            </a:extLst>
          </p:cNvPr>
          <p:cNvSpPr>
            <a:spLocks noGrp="1"/>
          </p:cNvSpPr>
          <p:nvPr>
            <p:ph type="body" orient="vert" idx="1"/>
          </p:nvPr>
        </p:nvSpPr>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60041A2C-88F1-8A37-95ED-0C140365CA97}"/>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1CFBF287-BA7D-D647-1E98-E54025039E5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8E097DD-6797-23C8-42C7-C9A7638EBF16}"/>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3881960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3D7D279-31F3-9CF7-DE4E-1E96F6EE1B8A}"/>
              </a:ext>
            </a:extLst>
          </p:cNvPr>
          <p:cNvSpPr>
            <a:spLocks noGrp="1"/>
          </p:cNvSpPr>
          <p:nvPr>
            <p:ph type="title" orient="vert"/>
          </p:nvPr>
        </p:nvSpPr>
        <p:spPr>
          <a:xfrm>
            <a:off x="8724900" y="365125"/>
            <a:ext cx="2628900" cy="5811838"/>
          </a:xfrm>
        </p:spPr>
        <p:txBody>
          <a:bodyPr vert="eaVert"/>
          <a:lstStyle/>
          <a:p>
            <a:r>
              <a:rPr lang="fr-CA"/>
              <a:t>Modifier le style du titre</a:t>
            </a:r>
            <a:endParaRPr lang="fr-FR"/>
          </a:p>
        </p:txBody>
      </p:sp>
      <p:sp>
        <p:nvSpPr>
          <p:cNvPr id="3" name="Espace réservé du texte vertical 2">
            <a:extLst>
              <a:ext uri="{FF2B5EF4-FFF2-40B4-BE49-F238E27FC236}">
                <a16:creationId xmlns:a16="http://schemas.microsoft.com/office/drawing/2014/main" id="{551D5089-B5B6-D351-2071-BC7E712FCA88}"/>
              </a:ext>
            </a:extLst>
          </p:cNvPr>
          <p:cNvSpPr>
            <a:spLocks noGrp="1"/>
          </p:cNvSpPr>
          <p:nvPr>
            <p:ph type="body" orient="vert" idx="1"/>
          </p:nvPr>
        </p:nvSpPr>
        <p:spPr>
          <a:xfrm>
            <a:off x="838200" y="365125"/>
            <a:ext cx="7734300" cy="5811838"/>
          </a:xfrm>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2A481487-1E62-C317-C4E3-3B88EA3D9CD3}"/>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221258C3-9257-6033-EA45-EF562FDC120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347A5EA-0849-7D11-A1BE-0FC93DE65BD8}"/>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40731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09B2B3-1A2E-E09C-B9C8-F6BC7EE8A193}"/>
              </a:ext>
            </a:extLst>
          </p:cNvPr>
          <p:cNvSpPr>
            <a:spLocks noGrp="1"/>
          </p:cNvSpPr>
          <p:nvPr>
            <p:ph type="title"/>
          </p:nvPr>
        </p:nvSpPr>
        <p:spPr/>
        <p:txBody>
          <a:bodyPr/>
          <a:lstStyle/>
          <a:p>
            <a:r>
              <a:rPr lang="fr-CA"/>
              <a:t>Modifier le style du titre</a:t>
            </a:r>
            <a:endParaRPr lang="fr-FR"/>
          </a:p>
        </p:txBody>
      </p:sp>
      <p:sp>
        <p:nvSpPr>
          <p:cNvPr id="3" name="Espace réservé du contenu 2">
            <a:extLst>
              <a:ext uri="{FF2B5EF4-FFF2-40B4-BE49-F238E27FC236}">
                <a16:creationId xmlns:a16="http://schemas.microsoft.com/office/drawing/2014/main" id="{D5133C3C-ABE4-9542-8CBA-B79C4FAE5C6E}"/>
              </a:ext>
            </a:extLst>
          </p:cNvPr>
          <p:cNvSpPr>
            <a:spLocks noGrp="1"/>
          </p:cNvSpPr>
          <p:nvPr>
            <p:ph idx="1"/>
          </p:nvPr>
        </p:nvSpPr>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1A163487-6E5E-5AF6-4608-17A059985303}"/>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10BD2ED5-A414-59DE-6BFD-98484557CB6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CF4E23B-E364-7A77-42D0-17C79EF8C0C6}"/>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1295085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ADD4E4-1B44-A9C2-5D50-277AE55438A2}"/>
              </a:ext>
            </a:extLst>
          </p:cNvPr>
          <p:cNvSpPr>
            <a:spLocks noGrp="1"/>
          </p:cNvSpPr>
          <p:nvPr>
            <p:ph type="title"/>
          </p:nvPr>
        </p:nvSpPr>
        <p:spPr>
          <a:xfrm>
            <a:off x="831850" y="1709738"/>
            <a:ext cx="10515600" cy="2852737"/>
          </a:xfrm>
        </p:spPr>
        <p:txBody>
          <a:bodyPr anchor="b"/>
          <a:lstStyle>
            <a:lvl1pPr>
              <a:defRPr sz="6000"/>
            </a:lvl1pPr>
          </a:lstStyle>
          <a:p>
            <a:r>
              <a:rPr lang="fr-CA"/>
              <a:t>Modifier le style du titre</a:t>
            </a:r>
            <a:endParaRPr lang="fr-FR"/>
          </a:p>
        </p:txBody>
      </p:sp>
      <p:sp>
        <p:nvSpPr>
          <p:cNvPr id="3" name="Espace réservé du texte 2">
            <a:extLst>
              <a:ext uri="{FF2B5EF4-FFF2-40B4-BE49-F238E27FC236}">
                <a16:creationId xmlns:a16="http://schemas.microsoft.com/office/drawing/2014/main" id="{965CAED7-F049-6FB5-603E-5B75DD61E35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CA"/>
              <a:t>Cliquez pour modifier les styles du texte du masque</a:t>
            </a:r>
          </a:p>
        </p:txBody>
      </p:sp>
      <p:sp>
        <p:nvSpPr>
          <p:cNvPr id="4" name="Espace réservé de la date 3">
            <a:extLst>
              <a:ext uri="{FF2B5EF4-FFF2-40B4-BE49-F238E27FC236}">
                <a16:creationId xmlns:a16="http://schemas.microsoft.com/office/drawing/2014/main" id="{62E24249-AA7D-6A17-1985-6E9C9A2138A3}"/>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E37C2C43-0654-8805-95E1-49F2007C52E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5897E24-FB2D-A91A-43F2-0BDD26B1CE6D}"/>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556689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4FEEC5-4AAA-E32B-F3DB-255C258FD6F0}"/>
              </a:ext>
            </a:extLst>
          </p:cNvPr>
          <p:cNvSpPr>
            <a:spLocks noGrp="1"/>
          </p:cNvSpPr>
          <p:nvPr>
            <p:ph type="title"/>
          </p:nvPr>
        </p:nvSpPr>
        <p:spPr/>
        <p:txBody>
          <a:bodyPr/>
          <a:lstStyle/>
          <a:p>
            <a:r>
              <a:rPr lang="fr-CA"/>
              <a:t>Modifier le style du titre</a:t>
            </a:r>
            <a:endParaRPr lang="fr-FR"/>
          </a:p>
        </p:txBody>
      </p:sp>
      <p:sp>
        <p:nvSpPr>
          <p:cNvPr id="3" name="Espace réservé du contenu 2">
            <a:extLst>
              <a:ext uri="{FF2B5EF4-FFF2-40B4-BE49-F238E27FC236}">
                <a16:creationId xmlns:a16="http://schemas.microsoft.com/office/drawing/2014/main" id="{3DD6FE80-119A-7B58-29CA-19FC2B98F6E1}"/>
              </a:ext>
            </a:extLst>
          </p:cNvPr>
          <p:cNvSpPr>
            <a:spLocks noGrp="1"/>
          </p:cNvSpPr>
          <p:nvPr>
            <p:ph sz="half" idx="1"/>
          </p:nvPr>
        </p:nvSpPr>
        <p:spPr>
          <a:xfrm>
            <a:off x="838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u contenu 3">
            <a:extLst>
              <a:ext uri="{FF2B5EF4-FFF2-40B4-BE49-F238E27FC236}">
                <a16:creationId xmlns:a16="http://schemas.microsoft.com/office/drawing/2014/main" id="{597E15B0-6339-10D6-5AEE-2B5FC63B73EE}"/>
              </a:ext>
            </a:extLst>
          </p:cNvPr>
          <p:cNvSpPr>
            <a:spLocks noGrp="1"/>
          </p:cNvSpPr>
          <p:nvPr>
            <p:ph sz="half" idx="2"/>
          </p:nvPr>
        </p:nvSpPr>
        <p:spPr>
          <a:xfrm>
            <a:off x="6172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5" name="Espace réservé de la date 4">
            <a:extLst>
              <a:ext uri="{FF2B5EF4-FFF2-40B4-BE49-F238E27FC236}">
                <a16:creationId xmlns:a16="http://schemas.microsoft.com/office/drawing/2014/main" id="{85933CF5-82D4-C594-8BF5-8CDCD0787EE8}"/>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6" name="Espace réservé du pied de page 5">
            <a:extLst>
              <a:ext uri="{FF2B5EF4-FFF2-40B4-BE49-F238E27FC236}">
                <a16:creationId xmlns:a16="http://schemas.microsoft.com/office/drawing/2014/main" id="{2DE552B4-82D2-5170-EC59-1C4C5E6DAB3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096B3BB-6C93-5E91-941F-44D8D941525A}"/>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1352910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154728-B7BE-580A-F35C-5A72060EE632}"/>
              </a:ext>
            </a:extLst>
          </p:cNvPr>
          <p:cNvSpPr>
            <a:spLocks noGrp="1"/>
          </p:cNvSpPr>
          <p:nvPr>
            <p:ph type="title"/>
          </p:nvPr>
        </p:nvSpPr>
        <p:spPr>
          <a:xfrm>
            <a:off x="839788" y="365125"/>
            <a:ext cx="10515600" cy="1325563"/>
          </a:xfrm>
        </p:spPr>
        <p:txBody>
          <a:bodyPr/>
          <a:lstStyle/>
          <a:p>
            <a:r>
              <a:rPr lang="fr-CA"/>
              <a:t>Modifier le style du titre</a:t>
            </a:r>
            <a:endParaRPr lang="fr-FR"/>
          </a:p>
        </p:txBody>
      </p:sp>
      <p:sp>
        <p:nvSpPr>
          <p:cNvPr id="3" name="Espace réservé du texte 2">
            <a:extLst>
              <a:ext uri="{FF2B5EF4-FFF2-40B4-BE49-F238E27FC236}">
                <a16:creationId xmlns:a16="http://schemas.microsoft.com/office/drawing/2014/main" id="{C42CC308-F32F-C0C0-FBA7-0093987C20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4" name="Espace réservé du contenu 3">
            <a:extLst>
              <a:ext uri="{FF2B5EF4-FFF2-40B4-BE49-F238E27FC236}">
                <a16:creationId xmlns:a16="http://schemas.microsoft.com/office/drawing/2014/main" id="{586FB0F5-8FF0-C237-CD08-25ED084E4DB2}"/>
              </a:ext>
            </a:extLst>
          </p:cNvPr>
          <p:cNvSpPr>
            <a:spLocks noGrp="1"/>
          </p:cNvSpPr>
          <p:nvPr>
            <p:ph sz="half" idx="2"/>
          </p:nvPr>
        </p:nvSpPr>
        <p:spPr>
          <a:xfrm>
            <a:off x="839788" y="2505075"/>
            <a:ext cx="5157787"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5" name="Espace réservé du texte 4">
            <a:extLst>
              <a:ext uri="{FF2B5EF4-FFF2-40B4-BE49-F238E27FC236}">
                <a16:creationId xmlns:a16="http://schemas.microsoft.com/office/drawing/2014/main" id="{CEE10D12-8CFD-31F3-8F7F-604B04F9F5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6" name="Espace réservé du contenu 5">
            <a:extLst>
              <a:ext uri="{FF2B5EF4-FFF2-40B4-BE49-F238E27FC236}">
                <a16:creationId xmlns:a16="http://schemas.microsoft.com/office/drawing/2014/main" id="{F8A9E005-B083-1FA9-E2B2-A4A5E9E714F8}"/>
              </a:ext>
            </a:extLst>
          </p:cNvPr>
          <p:cNvSpPr>
            <a:spLocks noGrp="1"/>
          </p:cNvSpPr>
          <p:nvPr>
            <p:ph sz="quarter" idx="4"/>
          </p:nvPr>
        </p:nvSpPr>
        <p:spPr>
          <a:xfrm>
            <a:off x="6172200" y="2505075"/>
            <a:ext cx="5183188"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7" name="Espace réservé de la date 6">
            <a:extLst>
              <a:ext uri="{FF2B5EF4-FFF2-40B4-BE49-F238E27FC236}">
                <a16:creationId xmlns:a16="http://schemas.microsoft.com/office/drawing/2014/main" id="{B0AD8A4C-F7A9-A005-6B90-8F98A5C9758C}"/>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8" name="Espace réservé du pied de page 7">
            <a:extLst>
              <a:ext uri="{FF2B5EF4-FFF2-40B4-BE49-F238E27FC236}">
                <a16:creationId xmlns:a16="http://schemas.microsoft.com/office/drawing/2014/main" id="{2D4736C7-FA9C-AB5D-039F-631A1B1CC8F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AB86D56-D92F-9C72-017F-3CFD11E240C7}"/>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2538211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41027C-F6D3-577E-A711-FA590D8B1EE5}"/>
              </a:ext>
            </a:extLst>
          </p:cNvPr>
          <p:cNvSpPr>
            <a:spLocks noGrp="1"/>
          </p:cNvSpPr>
          <p:nvPr>
            <p:ph type="title"/>
          </p:nvPr>
        </p:nvSpPr>
        <p:spPr/>
        <p:txBody>
          <a:bodyPr/>
          <a:lstStyle/>
          <a:p>
            <a:r>
              <a:rPr lang="fr-CA"/>
              <a:t>Modifier le style du titre</a:t>
            </a:r>
            <a:endParaRPr lang="fr-FR"/>
          </a:p>
        </p:txBody>
      </p:sp>
      <p:sp>
        <p:nvSpPr>
          <p:cNvPr id="3" name="Espace réservé de la date 2">
            <a:extLst>
              <a:ext uri="{FF2B5EF4-FFF2-40B4-BE49-F238E27FC236}">
                <a16:creationId xmlns:a16="http://schemas.microsoft.com/office/drawing/2014/main" id="{74FB28D0-FF4D-DF9A-7B9E-D5F86BCFD1A4}"/>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4" name="Espace réservé du pied de page 3">
            <a:extLst>
              <a:ext uri="{FF2B5EF4-FFF2-40B4-BE49-F238E27FC236}">
                <a16:creationId xmlns:a16="http://schemas.microsoft.com/office/drawing/2014/main" id="{85E84021-43D7-67A2-B35E-9FAF21C47B0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E2DE936-B4A8-6EB0-7610-8A67BB05FB99}"/>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4103908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643B5C4-E143-4372-3696-17D06BC631A7}"/>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3" name="Espace réservé du pied de page 2">
            <a:extLst>
              <a:ext uri="{FF2B5EF4-FFF2-40B4-BE49-F238E27FC236}">
                <a16:creationId xmlns:a16="http://schemas.microsoft.com/office/drawing/2014/main" id="{98940969-FDCA-B37E-B0B4-99457BD0AB6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C81916A-2E34-FA2F-3243-9D3D3525261F}"/>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1278125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686613-F746-4E2A-22DE-712A14CF7806}"/>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endParaRPr lang="fr-FR"/>
          </a:p>
        </p:txBody>
      </p:sp>
      <p:sp>
        <p:nvSpPr>
          <p:cNvPr id="3" name="Espace réservé du contenu 2">
            <a:extLst>
              <a:ext uri="{FF2B5EF4-FFF2-40B4-BE49-F238E27FC236}">
                <a16:creationId xmlns:a16="http://schemas.microsoft.com/office/drawing/2014/main" id="{5D8AD5FA-FF3B-DCAD-C4A8-0EE2A5D638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u texte 3">
            <a:extLst>
              <a:ext uri="{FF2B5EF4-FFF2-40B4-BE49-F238E27FC236}">
                <a16:creationId xmlns:a16="http://schemas.microsoft.com/office/drawing/2014/main" id="{F65FC005-4950-2F78-17E0-1895326CEB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027E6C6C-206E-090D-ED9D-D7BF2287EC2E}"/>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6" name="Espace réservé du pied de page 5">
            <a:extLst>
              <a:ext uri="{FF2B5EF4-FFF2-40B4-BE49-F238E27FC236}">
                <a16:creationId xmlns:a16="http://schemas.microsoft.com/office/drawing/2014/main" id="{B4458D59-6343-5D46-86AE-67B5AB0B44A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04A18B9-6DAE-1B26-785C-CD972A612A0E}"/>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2300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51F37D-D664-5C42-498E-930FC1E125BB}"/>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endParaRPr lang="fr-FR"/>
          </a:p>
        </p:txBody>
      </p:sp>
      <p:sp>
        <p:nvSpPr>
          <p:cNvPr id="3" name="Espace réservé pour une image  2">
            <a:extLst>
              <a:ext uri="{FF2B5EF4-FFF2-40B4-BE49-F238E27FC236}">
                <a16:creationId xmlns:a16="http://schemas.microsoft.com/office/drawing/2014/main" id="{7CCC089F-51BB-BB65-584C-661D262E99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C46DCC6-DB42-61A7-1EFB-F54879A5C4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F7B412CD-B3DB-BE8A-18AD-46D7464C5810}"/>
              </a:ext>
            </a:extLst>
          </p:cNvPr>
          <p:cNvSpPr>
            <a:spLocks noGrp="1"/>
          </p:cNvSpPr>
          <p:nvPr>
            <p:ph type="dt" sz="half" idx="10"/>
          </p:nvPr>
        </p:nvSpPr>
        <p:spPr/>
        <p:txBody>
          <a:bodyPr/>
          <a:lstStyle/>
          <a:p>
            <a:fld id="{B281E6F5-0DB7-2042-982E-01319A58677F}" type="datetimeFigureOut">
              <a:rPr lang="fr-FR" smtClean="0"/>
              <a:t>12/03/2026</a:t>
            </a:fld>
            <a:endParaRPr lang="fr-FR"/>
          </a:p>
        </p:txBody>
      </p:sp>
      <p:sp>
        <p:nvSpPr>
          <p:cNvPr id="6" name="Espace réservé du pied de page 5">
            <a:extLst>
              <a:ext uri="{FF2B5EF4-FFF2-40B4-BE49-F238E27FC236}">
                <a16:creationId xmlns:a16="http://schemas.microsoft.com/office/drawing/2014/main" id="{D470B7E8-4C15-987B-E3C1-290E4A38650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D56FEBB-0CFB-7E5C-0212-ADA95390211B}"/>
              </a:ext>
            </a:extLst>
          </p:cNvPr>
          <p:cNvSpPr>
            <a:spLocks noGrp="1"/>
          </p:cNvSpPr>
          <p:nvPr>
            <p:ph type="sldNum" sz="quarter" idx="12"/>
          </p:nvPr>
        </p:nvSpPr>
        <p:spPr/>
        <p:txBody>
          <a:bodyPr/>
          <a:lstStyle/>
          <a:p>
            <a:fld id="{6C9AF591-DD3A-A947-B4D6-C12126FC2ABF}" type="slidenum">
              <a:rPr lang="fr-FR" smtClean="0"/>
              <a:t>‹n°›</a:t>
            </a:fld>
            <a:endParaRPr lang="fr-FR"/>
          </a:p>
        </p:txBody>
      </p:sp>
    </p:spTree>
    <p:extLst>
      <p:ext uri="{BB962C8B-B14F-4D97-AF65-F5344CB8AC3E}">
        <p14:creationId xmlns:p14="http://schemas.microsoft.com/office/powerpoint/2010/main" val="1354994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6EAFDE7-2B8B-A848-7235-AB280D0A41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Modifier le style du titre</a:t>
            </a:r>
            <a:endParaRPr lang="fr-FR"/>
          </a:p>
        </p:txBody>
      </p:sp>
      <p:sp>
        <p:nvSpPr>
          <p:cNvPr id="3" name="Espace réservé du texte 2">
            <a:extLst>
              <a:ext uri="{FF2B5EF4-FFF2-40B4-BE49-F238E27FC236}">
                <a16:creationId xmlns:a16="http://schemas.microsoft.com/office/drawing/2014/main" id="{827C88EE-C114-DD04-C06B-6169E32A3E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EAB2670A-8B90-83D7-AF7A-1857441ADF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81E6F5-0DB7-2042-982E-01319A58677F}"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92F3DDC9-08A7-0024-A16F-D4256A5D6A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7D053A2-A3EB-E3CA-68E6-47E9937D80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9AF591-DD3A-A947-B4D6-C12126FC2ABF}" type="slidenum">
              <a:rPr lang="fr-FR" smtClean="0"/>
              <a:t>‹n°›</a:t>
            </a:fld>
            <a:endParaRPr lang="fr-FR"/>
          </a:p>
        </p:txBody>
      </p:sp>
    </p:spTree>
    <p:extLst>
      <p:ext uri="{BB962C8B-B14F-4D97-AF65-F5344CB8AC3E}">
        <p14:creationId xmlns:p14="http://schemas.microsoft.com/office/powerpoint/2010/main" val="1626796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re 1">
            <a:extLst>
              <a:ext uri="{FF2B5EF4-FFF2-40B4-BE49-F238E27FC236}">
                <a16:creationId xmlns:a16="http://schemas.microsoft.com/office/drawing/2014/main" id="{7768D8FE-25A3-E5EA-05D3-9C5336C7D600}"/>
              </a:ext>
            </a:extLst>
          </p:cNvPr>
          <p:cNvSpPr>
            <a:spLocks noGrp="1"/>
          </p:cNvSpPr>
          <p:nvPr>
            <p:ph type="ctrTitle"/>
          </p:nvPr>
        </p:nvSpPr>
        <p:spPr>
          <a:xfrm>
            <a:off x="3880430" y="583345"/>
            <a:ext cx="7160357" cy="4164820"/>
          </a:xfrm>
        </p:spPr>
        <p:txBody>
          <a:bodyPr anchor="t">
            <a:normAutofit/>
          </a:bodyPr>
          <a:lstStyle/>
          <a:p>
            <a:pPr algn="r"/>
            <a:r>
              <a:rPr lang="fr-FR" sz="8000" dirty="0" err="1">
                <a:solidFill>
                  <a:srgbClr val="FFFFFF"/>
                </a:solidFill>
              </a:rPr>
              <a:t>ÉquiToît</a:t>
            </a:r>
            <a:r>
              <a:rPr lang="fr-FR" sz="8000" dirty="0">
                <a:solidFill>
                  <a:srgbClr val="FFFFFF"/>
                </a:solidFill>
              </a:rPr>
              <a:t> et NDG Accessible</a:t>
            </a:r>
          </a:p>
        </p:txBody>
      </p:sp>
      <p:sp>
        <p:nvSpPr>
          <p:cNvPr id="3" name="Sous-titre 2">
            <a:extLst>
              <a:ext uri="{FF2B5EF4-FFF2-40B4-BE49-F238E27FC236}">
                <a16:creationId xmlns:a16="http://schemas.microsoft.com/office/drawing/2014/main" id="{83E187C1-B17B-1839-A440-06A62798AE3E}"/>
              </a:ext>
            </a:extLst>
          </p:cNvPr>
          <p:cNvSpPr>
            <a:spLocks noGrp="1"/>
          </p:cNvSpPr>
          <p:nvPr>
            <p:ph type="subTitle" idx="1"/>
          </p:nvPr>
        </p:nvSpPr>
        <p:spPr>
          <a:xfrm>
            <a:off x="1208228" y="5972174"/>
            <a:ext cx="8578699" cy="504825"/>
          </a:xfrm>
        </p:spPr>
        <p:txBody>
          <a:bodyPr>
            <a:normAutofit/>
          </a:bodyPr>
          <a:lstStyle/>
          <a:p>
            <a:pPr algn="l"/>
            <a:endParaRPr lang="fr-FR" sz="2000">
              <a:solidFill>
                <a:srgbClr val="FFFFFF"/>
              </a:solidFill>
            </a:endParaRP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1508605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5628E5CB-913B-4378-97CE-18C9F6410C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D4C643C-F15C-5962-49F7-5BF3C9FF9722}"/>
              </a:ext>
            </a:extLst>
          </p:cNvPr>
          <p:cNvSpPr>
            <a:spLocks noGrp="1"/>
          </p:cNvSpPr>
          <p:nvPr>
            <p:ph type="title"/>
          </p:nvPr>
        </p:nvSpPr>
        <p:spPr>
          <a:xfrm>
            <a:off x="838200" y="557188"/>
            <a:ext cx="4862848" cy="5569291"/>
          </a:xfrm>
        </p:spPr>
        <p:txBody>
          <a:bodyPr>
            <a:normAutofit/>
          </a:bodyPr>
          <a:lstStyle/>
          <a:p>
            <a:r>
              <a:rPr lang="fr-FR" sz="5200"/>
              <a:t>ÉquiToît</a:t>
            </a:r>
          </a:p>
        </p:txBody>
      </p:sp>
      <p:graphicFrame>
        <p:nvGraphicFramePr>
          <p:cNvPr id="21" name="Espace réservé du contenu 2">
            <a:extLst>
              <a:ext uri="{FF2B5EF4-FFF2-40B4-BE49-F238E27FC236}">
                <a16:creationId xmlns:a16="http://schemas.microsoft.com/office/drawing/2014/main" id="{63947212-57AD-9B1F-127F-8C8BD672C7C1}"/>
              </a:ext>
            </a:extLst>
          </p:cNvPr>
          <p:cNvGraphicFramePr>
            <a:graphicFrameLocks noGrp="1"/>
          </p:cNvGraphicFramePr>
          <p:nvPr>
            <p:ph idx="1"/>
            <p:extLst>
              <p:ext uri="{D42A27DB-BD31-4B8C-83A1-F6EECF244321}">
                <p14:modId xmlns:p14="http://schemas.microsoft.com/office/powerpoint/2010/main" val="2216106506"/>
              </p:ext>
            </p:extLst>
          </p:nvPr>
        </p:nvGraphicFramePr>
        <p:xfrm>
          <a:off x="6099048" y="621792"/>
          <a:ext cx="525780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142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6718431-3873-FB72-11BA-EA16D0C1E242}"/>
              </a:ext>
            </a:extLst>
          </p:cNvPr>
          <p:cNvSpPr>
            <a:spLocks noGrp="1"/>
          </p:cNvSpPr>
          <p:nvPr>
            <p:ph type="title"/>
          </p:nvPr>
        </p:nvSpPr>
        <p:spPr>
          <a:xfrm>
            <a:off x="841248" y="548640"/>
            <a:ext cx="3600860" cy="5431536"/>
          </a:xfrm>
        </p:spPr>
        <p:txBody>
          <a:bodyPr>
            <a:normAutofit/>
          </a:bodyPr>
          <a:lstStyle/>
          <a:p>
            <a:r>
              <a:rPr lang="fr-FR" sz="5400"/>
              <a:t>Notre-Dame de Grâce</a:t>
            </a:r>
          </a:p>
        </p:txBody>
      </p:sp>
      <p:sp>
        <p:nvSpPr>
          <p:cNvPr id="25"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D35629B5-8EE7-3D04-AC7D-26CE6F2E0FDF}"/>
              </a:ext>
            </a:extLst>
          </p:cNvPr>
          <p:cNvSpPr>
            <a:spLocks noGrp="1"/>
          </p:cNvSpPr>
          <p:nvPr>
            <p:ph idx="1"/>
          </p:nvPr>
        </p:nvSpPr>
        <p:spPr>
          <a:xfrm>
            <a:off x="5126418" y="552091"/>
            <a:ext cx="6224335" cy="5431536"/>
          </a:xfrm>
        </p:spPr>
        <p:txBody>
          <a:bodyPr anchor="ctr">
            <a:normAutofit/>
          </a:bodyPr>
          <a:lstStyle/>
          <a:p>
            <a:r>
              <a:rPr lang="fr-FR" sz="2200"/>
              <a:t>Quartier résidentiel et commerçant</a:t>
            </a:r>
          </a:p>
          <a:p>
            <a:r>
              <a:rPr lang="fr-FR" sz="2200"/>
              <a:t>Rues principales et commerciales : Sherbrooke, Somerled et Monkland</a:t>
            </a:r>
          </a:p>
          <a:p>
            <a:r>
              <a:rPr lang="fr-FR" sz="2200"/>
              <a:t>Nombreux parcs aménagés</a:t>
            </a:r>
          </a:p>
          <a:p>
            <a:r>
              <a:rPr lang="fr-FR" sz="2200"/>
              <a:t>Métro accessible (Villa Maria)</a:t>
            </a:r>
          </a:p>
          <a:p>
            <a:pPr marL="0" indent="0">
              <a:buNone/>
            </a:pPr>
            <a:endParaRPr lang="fr-FR" sz="2200"/>
          </a:p>
        </p:txBody>
      </p:sp>
    </p:spTree>
    <p:extLst>
      <p:ext uri="{BB962C8B-B14F-4D97-AF65-F5344CB8AC3E}">
        <p14:creationId xmlns:p14="http://schemas.microsoft.com/office/powerpoint/2010/main" val="692064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F61FD66-BCF6-ECBF-9161-18EF0A2DAD54}"/>
              </a:ext>
            </a:extLst>
          </p:cNvPr>
          <p:cNvSpPr>
            <a:spLocks noGrp="1"/>
          </p:cNvSpPr>
          <p:nvPr>
            <p:ph type="title"/>
          </p:nvPr>
        </p:nvSpPr>
        <p:spPr>
          <a:xfrm>
            <a:off x="635000" y="640823"/>
            <a:ext cx="3418659" cy="5583148"/>
          </a:xfrm>
        </p:spPr>
        <p:txBody>
          <a:bodyPr anchor="ctr">
            <a:normAutofit/>
          </a:bodyPr>
          <a:lstStyle/>
          <a:p>
            <a:r>
              <a:rPr lang="fr-FR" sz="5400"/>
              <a:t>NDG Accessible</a:t>
            </a:r>
          </a:p>
        </p:txBody>
      </p:sp>
      <p:sp>
        <p:nvSpPr>
          <p:cNvPr id="26"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 name="Espace réservé du contenu 2">
            <a:extLst>
              <a:ext uri="{FF2B5EF4-FFF2-40B4-BE49-F238E27FC236}">
                <a16:creationId xmlns:a16="http://schemas.microsoft.com/office/drawing/2014/main" id="{0B3A364D-1DB3-AC60-FA4F-D008FC3DF9AF}"/>
              </a:ext>
            </a:extLst>
          </p:cNvPr>
          <p:cNvGraphicFramePr>
            <a:graphicFrameLocks noGrp="1"/>
          </p:cNvGraphicFramePr>
          <p:nvPr>
            <p:ph idx="1"/>
            <p:extLst>
              <p:ext uri="{D42A27DB-BD31-4B8C-83A1-F6EECF244321}">
                <p14:modId xmlns:p14="http://schemas.microsoft.com/office/powerpoint/2010/main" val="816759923"/>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5348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6DB1C45-7C6B-4F4C-0BA9-42C5210DD6D7}"/>
              </a:ext>
            </a:extLst>
          </p:cNvPr>
          <p:cNvSpPr>
            <a:spLocks noGrp="1"/>
          </p:cNvSpPr>
          <p:nvPr>
            <p:ph type="title"/>
          </p:nvPr>
        </p:nvSpPr>
        <p:spPr>
          <a:xfrm>
            <a:off x="841248" y="548640"/>
            <a:ext cx="3600860" cy="5431536"/>
          </a:xfrm>
        </p:spPr>
        <p:txBody>
          <a:bodyPr>
            <a:normAutofit/>
          </a:bodyPr>
          <a:lstStyle/>
          <a:p>
            <a:r>
              <a:rPr lang="fr-FR" sz="5400"/>
              <a:t>Démarches</a:t>
            </a:r>
          </a:p>
        </p:txBody>
      </p:sp>
      <p:sp>
        <p:nvSpPr>
          <p:cNvPr id="25"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864776A9-2C11-F844-1F26-711C8C964B14}"/>
              </a:ext>
            </a:extLst>
          </p:cNvPr>
          <p:cNvSpPr>
            <a:spLocks noGrp="1"/>
          </p:cNvSpPr>
          <p:nvPr>
            <p:ph idx="1"/>
          </p:nvPr>
        </p:nvSpPr>
        <p:spPr>
          <a:xfrm>
            <a:off x="5126418" y="552091"/>
            <a:ext cx="6224335" cy="5431536"/>
          </a:xfrm>
        </p:spPr>
        <p:txBody>
          <a:bodyPr anchor="ctr">
            <a:normAutofit/>
          </a:bodyPr>
          <a:lstStyle/>
          <a:p>
            <a:r>
              <a:rPr lang="fr-FR" sz="2000" dirty="0"/>
              <a:t>Recensement des commerces et restaurants pour évaluer leur accessibilité:</a:t>
            </a:r>
          </a:p>
          <a:p>
            <a:pPr lvl="1"/>
            <a:r>
              <a:rPr lang="fr-FR" sz="2000" dirty="0"/>
              <a:t>Environ 1/3 des commerces sont accessibles, 1/3 peuvent être rendus facilement accessibles et 1/3 sont impossibles ou très difficiles à modifier.</a:t>
            </a:r>
          </a:p>
          <a:p>
            <a:r>
              <a:rPr lang="fr-CA" sz="2000" dirty="0" err="1"/>
              <a:t>ÉquiToît</a:t>
            </a:r>
            <a:r>
              <a:rPr lang="fr-CA" sz="2000" dirty="0"/>
              <a:t> a reçu une subvention des élus de l'arrondissement et de la députée provinciale pour ce programme. </a:t>
            </a:r>
          </a:p>
          <a:p>
            <a:r>
              <a:rPr lang="fr-CA" sz="2000" dirty="0"/>
              <a:t>Septembre 2025 - Réunion avec les responsables du Programme d'aide à l'accessibilité des commerces. </a:t>
            </a:r>
          </a:p>
          <a:p>
            <a:pPr lvl="1"/>
            <a:r>
              <a:rPr lang="fr-CA" sz="1600" dirty="0"/>
              <a:t>Entente d’accompagnement </a:t>
            </a:r>
          </a:p>
          <a:p>
            <a:pPr lvl="1"/>
            <a:r>
              <a:rPr lang="fr-CA" sz="1600" dirty="0"/>
              <a:t>Acheminement rapide</a:t>
            </a:r>
          </a:p>
        </p:txBody>
      </p:sp>
    </p:spTree>
    <p:extLst>
      <p:ext uri="{BB962C8B-B14F-4D97-AF65-F5344CB8AC3E}">
        <p14:creationId xmlns:p14="http://schemas.microsoft.com/office/powerpoint/2010/main" val="1738540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957ACE-D490-78FA-BC61-810540CFF300}"/>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2612E41E-308D-B404-9798-79BB7ED99BE2}"/>
              </a:ext>
            </a:extLst>
          </p:cNvPr>
          <p:cNvSpPr>
            <a:spLocks noGrp="1"/>
          </p:cNvSpPr>
          <p:nvPr>
            <p:ph type="title"/>
          </p:nvPr>
        </p:nvSpPr>
        <p:spPr>
          <a:xfrm>
            <a:off x="841248" y="548640"/>
            <a:ext cx="3600860" cy="5431536"/>
          </a:xfrm>
        </p:spPr>
        <p:txBody>
          <a:bodyPr>
            <a:normAutofit/>
          </a:bodyPr>
          <a:lstStyle/>
          <a:p>
            <a:r>
              <a:rPr lang="fr-FR" sz="5400"/>
              <a:t>Démarches</a:t>
            </a:r>
          </a:p>
        </p:txBody>
      </p:sp>
      <p:sp>
        <p:nvSpPr>
          <p:cNvPr id="21"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833FC028-2DC7-CE73-4DFF-57DCE1511128}"/>
              </a:ext>
            </a:extLst>
          </p:cNvPr>
          <p:cNvSpPr>
            <a:spLocks noGrp="1"/>
          </p:cNvSpPr>
          <p:nvPr>
            <p:ph idx="1"/>
          </p:nvPr>
        </p:nvSpPr>
        <p:spPr>
          <a:xfrm>
            <a:off x="5126418" y="552091"/>
            <a:ext cx="6224335" cy="5431536"/>
          </a:xfrm>
        </p:spPr>
        <p:txBody>
          <a:bodyPr anchor="ctr">
            <a:normAutofit/>
          </a:bodyPr>
          <a:lstStyle/>
          <a:p>
            <a:r>
              <a:rPr lang="fr-CA" sz="2200"/>
              <a:t>Automne - Participation à l'atelier sur l'accessibilité universelle dans l'Arrondissement Côte-des-Neiges-Notre-Dame-de-Grâce organisé par la Direction de la culture, des sports, des loisirs et du développement social. Un plan d'action en accessibilité est présentement développé et d'autres ateliers de validation de ce plan d'action sont prévues en juin prochain.  EquiToît y participera.</a:t>
            </a:r>
          </a:p>
          <a:p>
            <a:pPr marL="0" indent="0">
              <a:buNone/>
            </a:pPr>
            <a:r>
              <a:rPr lang="fr-CA" sz="2200"/>
              <a:t> </a:t>
            </a:r>
          </a:p>
          <a:p>
            <a:endParaRPr lang="fr-FR" sz="2200"/>
          </a:p>
        </p:txBody>
      </p:sp>
    </p:spTree>
    <p:extLst>
      <p:ext uri="{BB962C8B-B14F-4D97-AF65-F5344CB8AC3E}">
        <p14:creationId xmlns:p14="http://schemas.microsoft.com/office/powerpoint/2010/main" val="3869300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DDF468C8-8A6A-8039-B13E-5E1EF0704A98}"/>
              </a:ext>
            </a:extLst>
          </p:cNvPr>
          <p:cNvSpPr>
            <a:spLocks noGrp="1"/>
          </p:cNvSpPr>
          <p:nvPr>
            <p:ph type="title"/>
          </p:nvPr>
        </p:nvSpPr>
        <p:spPr>
          <a:xfrm>
            <a:off x="841248" y="548640"/>
            <a:ext cx="3600860" cy="5431536"/>
          </a:xfrm>
        </p:spPr>
        <p:txBody>
          <a:bodyPr>
            <a:normAutofit/>
          </a:bodyPr>
          <a:lstStyle/>
          <a:p>
            <a:r>
              <a:rPr lang="fr-FR" sz="5400"/>
              <a:t>À venir</a:t>
            </a:r>
          </a:p>
        </p:txBody>
      </p:sp>
      <p:sp>
        <p:nvSpPr>
          <p:cNvPr id="21"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30FC9BAB-8A42-F67A-56D2-34F8F5235D47}"/>
              </a:ext>
            </a:extLst>
          </p:cNvPr>
          <p:cNvSpPr>
            <a:spLocks noGrp="1"/>
          </p:cNvSpPr>
          <p:nvPr>
            <p:ph idx="1"/>
          </p:nvPr>
        </p:nvSpPr>
        <p:spPr>
          <a:xfrm>
            <a:off x="5126418" y="552091"/>
            <a:ext cx="6224335" cy="5431536"/>
          </a:xfrm>
        </p:spPr>
        <p:txBody>
          <a:bodyPr anchor="ctr">
            <a:normAutofit/>
          </a:bodyPr>
          <a:lstStyle/>
          <a:p>
            <a:r>
              <a:rPr lang="fr-FR" sz="2200"/>
              <a:t>Distribution d’autocollants, « NDG-accessible » aux commerces qui sont accessibles</a:t>
            </a:r>
          </a:p>
          <a:p>
            <a:r>
              <a:rPr lang="fr-FR" sz="2200"/>
              <a:t>Explication du programme de la Ville de Montréal</a:t>
            </a:r>
          </a:p>
          <a:p>
            <a:r>
              <a:rPr lang="fr-FR" sz="2200"/>
              <a:t>Distribution des formulaires de demande de subventions pour rendre accessible le commerce et accompagnement</a:t>
            </a:r>
          </a:p>
          <a:p>
            <a:endParaRPr lang="fr-FR" sz="2200"/>
          </a:p>
          <a:p>
            <a:endParaRPr lang="fr-FR" sz="2200"/>
          </a:p>
        </p:txBody>
      </p:sp>
    </p:spTree>
    <p:extLst>
      <p:ext uri="{BB962C8B-B14F-4D97-AF65-F5344CB8AC3E}">
        <p14:creationId xmlns:p14="http://schemas.microsoft.com/office/powerpoint/2010/main" val="2126449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8807414-F7E7-87D8-254D-4BDF6D920B3E}"/>
              </a:ext>
            </a:extLst>
          </p:cNvPr>
          <p:cNvSpPr>
            <a:spLocks noGrp="1"/>
          </p:cNvSpPr>
          <p:nvPr>
            <p:ph type="title"/>
          </p:nvPr>
        </p:nvSpPr>
        <p:spPr>
          <a:xfrm>
            <a:off x="841248" y="548640"/>
            <a:ext cx="3600860" cy="5431536"/>
          </a:xfrm>
        </p:spPr>
        <p:txBody>
          <a:bodyPr>
            <a:normAutofit/>
          </a:bodyPr>
          <a:lstStyle/>
          <a:p>
            <a:r>
              <a:rPr lang="fr-FR" sz="5400"/>
              <a:t>Conclusion</a:t>
            </a:r>
          </a:p>
        </p:txBody>
      </p:sp>
      <p:sp>
        <p:nvSpPr>
          <p:cNvPr id="21"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67D36E1A-E6FC-8441-F44C-7FACD0E3B423}"/>
              </a:ext>
            </a:extLst>
          </p:cNvPr>
          <p:cNvSpPr>
            <a:spLocks noGrp="1"/>
          </p:cNvSpPr>
          <p:nvPr>
            <p:ph idx="1"/>
          </p:nvPr>
        </p:nvSpPr>
        <p:spPr>
          <a:xfrm>
            <a:off x="5126418" y="552091"/>
            <a:ext cx="6224335" cy="5431536"/>
          </a:xfrm>
        </p:spPr>
        <p:txBody>
          <a:bodyPr anchor="ctr">
            <a:normAutofit/>
          </a:bodyPr>
          <a:lstStyle/>
          <a:p>
            <a:r>
              <a:rPr lang="fr-FR" sz="2200"/>
              <a:t>Encore beaucoup de travail pour améliorer l’accessibilité</a:t>
            </a:r>
          </a:p>
          <a:p>
            <a:r>
              <a:rPr lang="fr-FR" sz="2200"/>
              <a:t>Résistance des commerces à s’améliorer</a:t>
            </a:r>
          </a:p>
          <a:p>
            <a:r>
              <a:rPr lang="fr-FR" sz="2200"/>
              <a:t>Complexité et lenteur du programme de la ville, programme qui est mal connu</a:t>
            </a:r>
          </a:p>
          <a:p>
            <a:r>
              <a:rPr lang="fr-FR" sz="2200"/>
              <a:t>Difficulté de la ville à imposer l’accessibilité universelle lors de nouveaux commerces ou de rénovations</a:t>
            </a:r>
          </a:p>
          <a:p>
            <a:endParaRPr lang="fr-FR" sz="2200"/>
          </a:p>
        </p:txBody>
      </p:sp>
    </p:spTree>
    <p:extLst>
      <p:ext uri="{BB962C8B-B14F-4D97-AF65-F5344CB8AC3E}">
        <p14:creationId xmlns:p14="http://schemas.microsoft.com/office/powerpoint/2010/main" val="1592275052"/>
      </p:ext>
    </p:extLst>
  </p:cSld>
  <p:clrMapOvr>
    <a:masterClrMapping/>
  </p:clrMapOvr>
</p:sld>
</file>

<file path=ppt/theme/theme1.xml><?xml version="1.0" encoding="utf-8"?>
<a:theme xmlns:a="http://schemas.openxmlformats.org/drawingml/2006/main" name="Thème Office">
  <a:themeElements>
    <a:clrScheme name="Personnalisé 1">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395</TotalTime>
  <Words>308</Words>
  <Application>Microsoft Macintosh PowerPoint</Application>
  <PresentationFormat>Grand écran</PresentationFormat>
  <Paragraphs>34</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Aptos</vt:lpstr>
      <vt:lpstr>Aptos Display</vt:lpstr>
      <vt:lpstr>Arial</vt:lpstr>
      <vt:lpstr>Thème Office</vt:lpstr>
      <vt:lpstr>ÉquiToît et NDG Accessible</vt:lpstr>
      <vt:lpstr>ÉquiToît</vt:lpstr>
      <vt:lpstr>Notre-Dame de Grâce</vt:lpstr>
      <vt:lpstr>NDG Accessible</vt:lpstr>
      <vt:lpstr>Démarches</vt:lpstr>
      <vt:lpstr>Démarches</vt:lpstr>
      <vt:lpstr>À venir</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Melanie Rabette</dc:creator>
  <cp:lastModifiedBy>Melanie Rabette</cp:lastModifiedBy>
  <cp:revision>10</cp:revision>
  <dcterms:created xsi:type="dcterms:W3CDTF">2026-03-10T15:29:43Z</dcterms:created>
  <dcterms:modified xsi:type="dcterms:W3CDTF">2026-03-12T16:50:21Z</dcterms:modified>
</cp:coreProperties>
</file>