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2"/>
  </p:notesMasterIdLst>
  <p:sldIdLst>
    <p:sldId id="365" r:id="rId6"/>
    <p:sldId id="408" r:id="rId7"/>
    <p:sldId id="363" r:id="rId8"/>
    <p:sldId id="410" r:id="rId9"/>
    <p:sldId id="281" r:id="rId10"/>
    <p:sldId id="355" r:id="rId11"/>
    <p:sldId id="413" r:id="rId12"/>
    <p:sldId id="364" r:id="rId13"/>
    <p:sldId id="335" r:id="rId14"/>
    <p:sldId id="411" r:id="rId15"/>
    <p:sldId id="352" r:id="rId16"/>
    <p:sldId id="360" r:id="rId17"/>
    <p:sldId id="345" r:id="rId18"/>
    <p:sldId id="412" r:id="rId19"/>
    <p:sldId id="361" r:id="rId20"/>
    <p:sldId id="34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1BEEF8-B0AD-0250-8141-1852D82FF678}" name="Sébastien Boucher" initials="SB" userId="S::sboucher@etoiledepacho.ca::eed29363-869d-4d8b-8a95-ff2d9b21c2b4" providerId="AD"/>
  <p188:author id="{55E95FFC-0242-5922-0CC5-2ED2C68D17B0}" name="Catherine Guérard" initials="CG" userId="S::cguerard@etoiledepacho.ca::15364421-fccb-4b2a-8afd-9544dcc053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221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716F7-E28D-F431-DA94-1FCEE2ACD5E9}" v="29" dt="2026-03-12T18:41:12.773"/>
    <p1510:client id="{C6442417-824F-43FE-8E51-00E00005C858}" v="7" dt="2026-03-12T18:23:20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35" autoAdjust="0"/>
  </p:normalViewPr>
  <p:slideViewPr>
    <p:cSldViewPr snapToGrid="0">
      <p:cViewPr varScale="1">
        <p:scale>
          <a:sx n="90" d="100"/>
          <a:sy n="90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Chartrand" userId="6a4ddf1c-83b5-4011-94c0-79fee474aff5" providerId="ADAL" clId="{EEF01754-1150-4071-979D-BF8A84D63B0A}"/>
    <pc:docChg chg="undo custSel addSld delSld modSld sldOrd">
      <pc:chgData name="Martine Chartrand" userId="6a4ddf1c-83b5-4011-94c0-79fee474aff5" providerId="ADAL" clId="{EEF01754-1150-4071-979D-BF8A84D63B0A}" dt="2026-03-12T18:28:17.222" v="1183" actId="1076"/>
      <pc:docMkLst>
        <pc:docMk/>
      </pc:docMkLst>
      <pc:sldChg chg="del">
        <pc:chgData name="Martine Chartrand" userId="6a4ddf1c-83b5-4011-94c0-79fee474aff5" providerId="ADAL" clId="{EEF01754-1150-4071-979D-BF8A84D63B0A}" dt="2026-03-12T17:24:31.297" v="825" actId="2696"/>
        <pc:sldMkLst>
          <pc:docMk/>
          <pc:sldMk cId="2835961891" sldId="317"/>
        </pc:sldMkLst>
      </pc:sldChg>
      <pc:sldChg chg="modSp mod">
        <pc:chgData name="Martine Chartrand" userId="6a4ddf1c-83b5-4011-94c0-79fee474aff5" providerId="ADAL" clId="{EEF01754-1150-4071-979D-BF8A84D63B0A}" dt="2026-03-12T18:23:43.896" v="1129" actId="5793"/>
        <pc:sldMkLst>
          <pc:docMk/>
          <pc:sldMk cId="430169755" sldId="335"/>
        </pc:sldMkLst>
        <pc:spChg chg="mod">
          <ac:chgData name="Martine Chartrand" userId="6a4ddf1c-83b5-4011-94c0-79fee474aff5" providerId="ADAL" clId="{EEF01754-1150-4071-979D-BF8A84D63B0A}" dt="2026-03-12T18:23:43.896" v="1129" actId="5793"/>
          <ac:spMkLst>
            <pc:docMk/>
            <pc:sldMk cId="430169755" sldId="335"/>
            <ac:spMk id="4" creationId="{E7B6BCAD-64BC-A936-978C-DB6196BBD982}"/>
          </ac:spMkLst>
        </pc:spChg>
      </pc:sldChg>
      <pc:sldChg chg="del">
        <pc:chgData name="Martine Chartrand" userId="6a4ddf1c-83b5-4011-94c0-79fee474aff5" providerId="ADAL" clId="{EEF01754-1150-4071-979D-BF8A84D63B0A}" dt="2026-03-12T17:24:33.345" v="826" actId="2696"/>
        <pc:sldMkLst>
          <pc:docMk/>
          <pc:sldMk cId="3960360507" sldId="338"/>
        </pc:sldMkLst>
      </pc:sldChg>
      <pc:sldChg chg="add del modNotesTx">
        <pc:chgData name="Martine Chartrand" userId="6a4ddf1c-83b5-4011-94c0-79fee474aff5" providerId="ADAL" clId="{EEF01754-1150-4071-979D-BF8A84D63B0A}" dt="2026-03-12T18:23:25.116" v="1125" actId="2696"/>
        <pc:sldMkLst>
          <pc:docMk/>
          <pc:sldMk cId="1793131123" sldId="344"/>
        </pc:sldMkLst>
      </pc:sldChg>
      <pc:sldChg chg="modSp del mod">
        <pc:chgData name="Martine Chartrand" userId="6a4ddf1c-83b5-4011-94c0-79fee474aff5" providerId="ADAL" clId="{EEF01754-1150-4071-979D-BF8A84D63B0A}" dt="2026-03-12T18:27:43.649" v="1180" actId="2696"/>
        <pc:sldMkLst>
          <pc:docMk/>
          <pc:sldMk cId="290130906" sldId="347"/>
        </pc:sldMkLst>
        <pc:graphicFrameChg chg="mod">
          <ac:chgData name="Martine Chartrand" userId="6a4ddf1c-83b5-4011-94c0-79fee474aff5" providerId="ADAL" clId="{EEF01754-1150-4071-979D-BF8A84D63B0A}" dt="2026-03-12T17:27:08.561" v="862"/>
          <ac:graphicFrameMkLst>
            <pc:docMk/>
            <pc:sldMk cId="290130906" sldId="347"/>
            <ac:graphicFrameMk id="6" creationId="{1BF303B6-6A2B-522A-1CF6-758459DCE865}"/>
          </ac:graphicFrameMkLst>
        </pc:graphicFrameChg>
      </pc:sldChg>
      <pc:sldChg chg="del">
        <pc:chgData name="Martine Chartrand" userId="6a4ddf1c-83b5-4011-94c0-79fee474aff5" providerId="ADAL" clId="{EEF01754-1150-4071-979D-BF8A84D63B0A}" dt="2026-03-12T17:24:57.323" v="828" actId="2696"/>
        <pc:sldMkLst>
          <pc:docMk/>
          <pc:sldMk cId="2742293277" sldId="351"/>
        </pc:sldMkLst>
      </pc:sldChg>
      <pc:sldChg chg="modSp mod">
        <pc:chgData name="Martine Chartrand" userId="6a4ddf1c-83b5-4011-94c0-79fee474aff5" providerId="ADAL" clId="{EEF01754-1150-4071-979D-BF8A84D63B0A}" dt="2026-03-12T18:27:08.301" v="1177" actId="1076"/>
        <pc:sldMkLst>
          <pc:docMk/>
          <pc:sldMk cId="4164166363" sldId="352"/>
        </pc:sldMkLst>
        <pc:picChg chg="mod">
          <ac:chgData name="Martine Chartrand" userId="6a4ddf1c-83b5-4011-94c0-79fee474aff5" providerId="ADAL" clId="{EEF01754-1150-4071-979D-BF8A84D63B0A}" dt="2026-03-12T18:27:06.244" v="1176" actId="1076"/>
          <ac:picMkLst>
            <pc:docMk/>
            <pc:sldMk cId="4164166363" sldId="352"/>
            <ac:picMk id="6" creationId="{E359F981-9B5F-D336-322C-7F159EBBD4E1}"/>
          </ac:picMkLst>
        </pc:picChg>
        <pc:picChg chg="mod">
          <ac:chgData name="Martine Chartrand" userId="6a4ddf1c-83b5-4011-94c0-79fee474aff5" providerId="ADAL" clId="{EEF01754-1150-4071-979D-BF8A84D63B0A}" dt="2026-03-12T18:27:08.301" v="1177" actId="1076"/>
          <ac:picMkLst>
            <pc:docMk/>
            <pc:sldMk cId="4164166363" sldId="352"/>
            <ac:picMk id="12" creationId="{EA516414-B926-3E1F-F969-37039F711354}"/>
          </ac:picMkLst>
        </pc:picChg>
      </pc:sldChg>
      <pc:sldChg chg="modSp mod">
        <pc:chgData name="Martine Chartrand" userId="6a4ddf1c-83b5-4011-94c0-79fee474aff5" providerId="ADAL" clId="{EEF01754-1150-4071-979D-BF8A84D63B0A}" dt="2026-03-12T17:26:35.013" v="855" actId="27636"/>
        <pc:sldMkLst>
          <pc:docMk/>
          <pc:sldMk cId="3372123916" sldId="361"/>
        </pc:sldMkLst>
        <pc:spChg chg="mod">
          <ac:chgData name="Martine Chartrand" userId="6a4ddf1c-83b5-4011-94c0-79fee474aff5" providerId="ADAL" clId="{EEF01754-1150-4071-979D-BF8A84D63B0A}" dt="2026-03-12T17:26:35.013" v="855" actId="27636"/>
          <ac:spMkLst>
            <pc:docMk/>
            <pc:sldMk cId="3372123916" sldId="361"/>
            <ac:spMk id="3" creationId="{0744F06F-D74B-6E24-E6B3-21DF784AA946}"/>
          </ac:spMkLst>
        </pc:spChg>
        <pc:picChg chg="mod">
          <ac:chgData name="Martine Chartrand" userId="6a4ddf1c-83b5-4011-94c0-79fee474aff5" providerId="ADAL" clId="{EEF01754-1150-4071-979D-BF8A84D63B0A}" dt="2026-03-12T17:25:51.157" v="834" actId="1076"/>
          <ac:picMkLst>
            <pc:docMk/>
            <pc:sldMk cId="3372123916" sldId="361"/>
            <ac:picMk id="13" creationId="{A1732333-C180-8B83-63BD-D00B16CB32C3}"/>
          </ac:picMkLst>
        </pc:picChg>
      </pc:sldChg>
      <pc:sldChg chg="del">
        <pc:chgData name="Martine Chartrand" userId="6a4ddf1c-83b5-4011-94c0-79fee474aff5" providerId="ADAL" clId="{EEF01754-1150-4071-979D-BF8A84D63B0A}" dt="2026-03-12T17:24:52.696" v="827" actId="2696"/>
        <pc:sldMkLst>
          <pc:docMk/>
          <pc:sldMk cId="267423858" sldId="362"/>
        </pc:sldMkLst>
      </pc:sldChg>
      <pc:sldChg chg="mod ord modShow">
        <pc:chgData name="Martine Chartrand" userId="6a4ddf1c-83b5-4011-94c0-79fee474aff5" providerId="ADAL" clId="{EEF01754-1150-4071-979D-BF8A84D63B0A}" dt="2026-03-12T17:24:21.363" v="824"/>
        <pc:sldMkLst>
          <pc:docMk/>
          <pc:sldMk cId="3873172889" sldId="364"/>
        </pc:sldMkLst>
      </pc:sldChg>
      <pc:sldChg chg="modSp mod">
        <pc:chgData name="Martine Chartrand" userId="6a4ddf1c-83b5-4011-94c0-79fee474aff5" providerId="ADAL" clId="{EEF01754-1150-4071-979D-BF8A84D63B0A}" dt="2026-03-12T18:23:49.200" v="1131" actId="5793"/>
        <pc:sldMkLst>
          <pc:docMk/>
          <pc:sldMk cId="358996877" sldId="411"/>
        </pc:sldMkLst>
        <pc:spChg chg="mod">
          <ac:chgData name="Martine Chartrand" userId="6a4ddf1c-83b5-4011-94c0-79fee474aff5" providerId="ADAL" clId="{EEF01754-1150-4071-979D-BF8A84D63B0A}" dt="2026-03-12T18:23:49.200" v="1131" actId="5793"/>
          <ac:spMkLst>
            <pc:docMk/>
            <pc:sldMk cId="358996877" sldId="411"/>
            <ac:spMk id="4" creationId="{30617037-5F2E-E230-CD05-6507AE5EB416}"/>
          </ac:spMkLst>
        </pc:spChg>
      </pc:sldChg>
      <pc:sldChg chg="modSp mod modShow">
        <pc:chgData name="Martine Chartrand" userId="6a4ddf1c-83b5-4011-94c0-79fee474aff5" providerId="ADAL" clId="{EEF01754-1150-4071-979D-BF8A84D63B0A}" dt="2026-03-12T18:27:34.020" v="1179" actId="115"/>
        <pc:sldMkLst>
          <pc:docMk/>
          <pc:sldMk cId="1657239263" sldId="412"/>
        </pc:sldMkLst>
        <pc:spChg chg="mod">
          <ac:chgData name="Martine Chartrand" userId="6a4ddf1c-83b5-4011-94c0-79fee474aff5" providerId="ADAL" clId="{EEF01754-1150-4071-979D-BF8A84D63B0A}" dt="2026-03-12T18:27:34.020" v="1179" actId="115"/>
          <ac:spMkLst>
            <pc:docMk/>
            <pc:sldMk cId="1657239263" sldId="412"/>
            <ac:spMk id="10" creationId="{D1C03D65-C570-3532-8B10-5F85C73BFA89}"/>
          </ac:spMkLst>
        </pc:spChg>
      </pc:sldChg>
      <pc:sldChg chg="addSp delSp modSp new mod ord modClrScheme chgLayout modNotesTx">
        <pc:chgData name="Martine Chartrand" userId="6a4ddf1c-83b5-4011-94c0-79fee474aff5" providerId="ADAL" clId="{EEF01754-1150-4071-979D-BF8A84D63B0A}" dt="2026-03-12T18:28:17.222" v="1183" actId="1076"/>
        <pc:sldMkLst>
          <pc:docMk/>
          <pc:sldMk cId="2547043694" sldId="413"/>
        </pc:sldMkLst>
        <pc:spChg chg="mod">
          <ac:chgData name="Martine Chartrand" userId="6a4ddf1c-83b5-4011-94c0-79fee474aff5" providerId="ADAL" clId="{EEF01754-1150-4071-979D-BF8A84D63B0A}" dt="2026-03-12T17:18:15.126" v="208" actId="14100"/>
          <ac:spMkLst>
            <pc:docMk/>
            <pc:sldMk cId="2547043694" sldId="413"/>
            <ac:spMk id="2" creationId="{15230D3D-30AE-B8D9-CE0F-AFE154A21698}"/>
          </ac:spMkLst>
        </pc:spChg>
        <pc:spChg chg="del">
          <ac:chgData name="Martine Chartrand" userId="6a4ddf1c-83b5-4011-94c0-79fee474aff5" providerId="ADAL" clId="{EEF01754-1150-4071-979D-BF8A84D63B0A}" dt="2026-03-12T17:15:15.532" v="8" actId="931"/>
          <ac:spMkLst>
            <pc:docMk/>
            <pc:sldMk cId="2547043694" sldId="413"/>
            <ac:spMk id="3" creationId="{DB15BE9A-720C-DA6E-A46A-E6E45323F2DD}"/>
          </ac:spMkLst>
        </pc:spChg>
        <pc:spChg chg="add mod">
          <ac:chgData name="Martine Chartrand" userId="6a4ddf1c-83b5-4011-94c0-79fee474aff5" providerId="ADAL" clId="{EEF01754-1150-4071-979D-BF8A84D63B0A}" dt="2026-03-12T18:28:17.222" v="1183" actId="1076"/>
          <ac:spMkLst>
            <pc:docMk/>
            <pc:sldMk cId="2547043694" sldId="413"/>
            <ac:spMk id="10" creationId="{8395772C-6EED-D0B7-31F5-B85A35D949F5}"/>
          </ac:spMkLst>
        </pc:spChg>
        <pc:picChg chg="add mod ord">
          <ac:chgData name="Martine Chartrand" userId="6a4ddf1c-83b5-4011-94c0-79fee474aff5" providerId="ADAL" clId="{EEF01754-1150-4071-979D-BF8A84D63B0A}" dt="2026-03-12T17:17:08.622" v="75" actId="14100"/>
          <ac:picMkLst>
            <pc:docMk/>
            <pc:sldMk cId="2547043694" sldId="413"/>
            <ac:picMk id="5" creationId="{24556A7A-69B7-6C1B-337F-64210D408191}"/>
          </ac:picMkLst>
        </pc:picChg>
      </pc:sldChg>
    </pc:docChg>
  </pc:docChgLst>
  <pc:docChgLst>
    <pc:chgData name="Catherine Guérard" userId="S::cguerard@etoiledepacho.ca::15364421-fccb-4b2a-8afd-9544dcc053cb" providerId="AD" clId="Web-{5DD716F7-E28D-F431-DA94-1FCEE2ACD5E9}"/>
    <pc:docChg chg="modSld">
      <pc:chgData name="Catherine Guérard" userId="S::cguerard@etoiledepacho.ca::15364421-fccb-4b2a-8afd-9544dcc053cb" providerId="AD" clId="Web-{5DD716F7-E28D-F431-DA94-1FCEE2ACD5E9}" dt="2026-03-12T18:41:12.773" v="26" actId="20577"/>
      <pc:docMkLst>
        <pc:docMk/>
      </pc:docMkLst>
      <pc:sldChg chg="modSp">
        <pc:chgData name="Catherine Guérard" userId="S::cguerard@etoiledepacho.ca::15364421-fccb-4b2a-8afd-9544dcc053cb" providerId="AD" clId="Web-{5DD716F7-E28D-F431-DA94-1FCEE2ACD5E9}" dt="2026-03-12T18:38:28.453" v="1" actId="20577"/>
        <pc:sldMkLst>
          <pc:docMk/>
          <pc:sldMk cId="430169755" sldId="335"/>
        </pc:sldMkLst>
        <pc:spChg chg="mod">
          <ac:chgData name="Catherine Guérard" userId="S::cguerard@etoiledepacho.ca::15364421-fccb-4b2a-8afd-9544dcc053cb" providerId="AD" clId="Web-{5DD716F7-E28D-F431-DA94-1FCEE2ACD5E9}" dt="2026-03-12T18:38:28.453" v="1" actId="20577"/>
          <ac:spMkLst>
            <pc:docMk/>
            <pc:sldMk cId="430169755" sldId="335"/>
            <ac:spMk id="4" creationId="{E7B6BCAD-64BC-A936-978C-DB6196BBD982}"/>
          </ac:spMkLst>
        </pc:spChg>
      </pc:sldChg>
      <pc:sldChg chg="modSp">
        <pc:chgData name="Catherine Guérard" userId="S::cguerard@etoiledepacho.ca::15364421-fccb-4b2a-8afd-9544dcc053cb" providerId="AD" clId="Web-{5DD716F7-E28D-F431-DA94-1FCEE2ACD5E9}" dt="2026-03-12T18:39:00.221" v="7" actId="20577"/>
        <pc:sldMkLst>
          <pc:docMk/>
          <pc:sldMk cId="3372123916" sldId="361"/>
        </pc:sldMkLst>
        <pc:spChg chg="mod">
          <ac:chgData name="Catherine Guérard" userId="S::cguerard@etoiledepacho.ca::15364421-fccb-4b2a-8afd-9544dcc053cb" providerId="AD" clId="Web-{5DD716F7-E28D-F431-DA94-1FCEE2ACD5E9}" dt="2026-03-12T18:39:00.221" v="7" actId="20577"/>
          <ac:spMkLst>
            <pc:docMk/>
            <pc:sldMk cId="3372123916" sldId="361"/>
            <ac:spMk id="3" creationId="{0744F06F-D74B-6E24-E6B3-21DF784AA946}"/>
          </ac:spMkLst>
        </pc:spChg>
      </pc:sldChg>
      <pc:sldChg chg="modSp">
        <pc:chgData name="Catherine Guérard" userId="S::cguerard@etoiledepacho.ca::15364421-fccb-4b2a-8afd-9544dcc053cb" providerId="AD" clId="Web-{5DD716F7-E28D-F431-DA94-1FCEE2ACD5E9}" dt="2026-03-12T18:41:12.773" v="26" actId="20577"/>
        <pc:sldMkLst>
          <pc:docMk/>
          <pc:sldMk cId="2547043694" sldId="413"/>
        </pc:sldMkLst>
        <pc:spChg chg="mod">
          <ac:chgData name="Catherine Guérard" userId="S::cguerard@etoiledepacho.ca::15364421-fccb-4b2a-8afd-9544dcc053cb" providerId="AD" clId="Web-{5DD716F7-E28D-F431-DA94-1FCEE2ACD5E9}" dt="2026-03-12T18:39:52.707" v="12" actId="20577"/>
          <ac:spMkLst>
            <pc:docMk/>
            <pc:sldMk cId="2547043694" sldId="413"/>
            <ac:spMk id="2" creationId="{15230D3D-30AE-B8D9-CE0F-AFE154A21698}"/>
          </ac:spMkLst>
        </pc:spChg>
        <pc:spChg chg="mod">
          <ac:chgData name="Catherine Guérard" userId="S::cguerard@etoiledepacho.ca::15364421-fccb-4b2a-8afd-9544dcc053cb" providerId="AD" clId="Web-{5DD716F7-E28D-F431-DA94-1FCEE2ACD5E9}" dt="2026-03-12T18:41:12.773" v="26" actId="20577"/>
          <ac:spMkLst>
            <pc:docMk/>
            <pc:sldMk cId="2547043694" sldId="413"/>
            <ac:spMk id="10" creationId="{8395772C-6EED-D0B7-31F5-B85A35D949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9BC93-9358-4517-939D-64B4A1E390D6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12EBC-1FF0-4707-8BF6-F7A0074CE1A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936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84205-9913-3277-3F36-35AAA000C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6DF4BD0-B321-1CA8-4574-BFACA4904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EC2897F-8E68-3D27-560B-263B07A9B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529B1E-5990-3C40-4EF9-5FBE0C1F9B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2EBC-1FF0-4707-8BF6-F7A0074CE1A2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290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01DF8-E67E-7A7A-5356-18C841A80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C97A0C-9CBF-0F24-63A4-2404A34F7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899D6B5-60CC-8920-5E2B-F25645905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356B1E-CCEA-6CC2-F5DF-163756C06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9993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740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73993-2286-B7AD-A4DD-C705FFCFC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7B83EF1-F4D0-84C9-2EE8-A2D62EFFD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F6EA16-D06F-6AAF-9D4C-E3A72C9F6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 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164480-1499-1A5C-3D68-A320015EB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1949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FAE61-E927-B4F5-7DE7-0EAC28CF0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40FCF2-BED1-91ED-8AA8-78A34BF81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F1599A9-BF09-DB0C-EF27-C1D4A057F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9C3FFC-7CAF-1D27-F292-EF9B6FD66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0937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831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r-CA" sz="1200" dirty="0"/>
              <a:t>Organisme </a:t>
            </a:r>
            <a:r>
              <a:rPr lang="fr-CA" sz="1200" b="1" dirty="0"/>
              <a:t>fondé en 2013 </a:t>
            </a:r>
            <a:r>
              <a:rPr lang="fr-CA" sz="1200" dirty="0"/>
              <a:t>par  Nathalie Richard</a:t>
            </a:r>
          </a:p>
          <a:p>
            <a:pPr>
              <a:lnSpc>
                <a:spcPct val="120000"/>
              </a:lnSpc>
            </a:pPr>
            <a:r>
              <a:rPr lang="fr-CA" sz="1200" b="1" dirty="0"/>
              <a:t>6 programmes</a:t>
            </a:r>
            <a:endParaRPr lang="fr-CA" sz="1200" dirty="0"/>
          </a:p>
          <a:p>
            <a:pPr>
              <a:lnSpc>
                <a:spcPct val="120000"/>
              </a:lnSpc>
            </a:pPr>
            <a:r>
              <a:rPr lang="fr-CA" sz="1200" dirty="0"/>
              <a:t>Plus de </a:t>
            </a:r>
            <a:r>
              <a:rPr lang="fr-CA" sz="1200" b="1" dirty="0"/>
              <a:t>1000 familles soutenues</a:t>
            </a:r>
            <a:r>
              <a:rPr lang="fr-CA" sz="1200" dirty="0"/>
              <a:t> depuis 11 ans </a:t>
            </a:r>
          </a:p>
          <a:p>
            <a:pPr>
              <a:lnSpc>
                <a:spcPct val="120000"/>
              </a:lnSpc>
            </a:pPr>
            <a:r>
              <a:rPr lang="fr-CA" sz="1200" dirty="0"/>
              <a:t>Organisme créé sous le modèle de la </a:t>
            </a:r>
            <a:r>
              <a:rPr lang="fr-CA" sz="1200" b="1" dirty="0"/>
              <a:t>pair-aidance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207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(78 villes autour de Montréal)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Montréal, Montérégie, Laval, Laurentides, Lanaudière </a:t>
            </a:r>
            <a:endParaRPr lang="fr-CA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2EBC-1FF0-4707-8BF6-F7A0074CE1A2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43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sz="1200" dirty="0"/>
              <a:t>22 employés dont 20 mamans et 1 papa d’enfant 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handicapé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Environ</a:t>
            </a:r>
            <a:r>
              <a:rPr lang="en-US" sz="1200" dirty="0"/>
              <a:t> 300 </a:t>
            </a:r>
            <a:r>
              <a:rPr lang="en-US" sz="1200" dirty="0" err="1"/>
              <a:t>familles</a:t>
            </a:r>
            <a:r>
              <a:rPr lang="en-US" sz="1200" dirty="0"/>
              <a:t> </a:t>
            </a:r>
            <a:r>
              <a:rPr lang="en-US" sz="1200" dirty="0" err="1"/>
              <a:t>soutenues</a:t>
            </a:r>
            <a:r>
              <a:rPr lang="en-US" sz="1200" dirty="0"/>
              <a:t> par </a:t>
            </a:r>
            <a:r>
              <a:rPr lang="en-US" sz="1200" dirty="0" err="1"/>
              <a:t>année</a:t>
            </a:r>
            <a:endParaRPr lang="en-US" sz="1200" dirty="0"/>
          </a:p>
          <a:p>
            <a:pPr lvl="0"/>
            <a:r>
              <a:rPr lang="fr-CA" sz="1200" dirty="0"/>
              <a:t>Offre de soutien 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fr-CA" sz="1200" dirty="0"/>
              <a:t> la pair-aidance</a:t>
            </a:r>
            <a:endParaRPr lang="en-US" sz="12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069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Kayden</a:t>
            </a:r>
            <a:r>
              <a:rPr lang="fr-CA" dirty="0"/>
              <a:t> à 5 mois, 1</a:t>
            </a:r>
            <a:r>
              <a:rPr lang="fr-CA" baseline="30000" dirty="0"/>
              <a:t>er</a:t>
            </a:r>
            <a:r>
              <a:rPr lang="fr-CA" dirty="0"/>
              <a:t> bébé pour nous. Syndrome de </a:t>
            </a:r>
            <a:r>
              <a:rPr lang="fr-CA" dirty="0" err="1"/>
              <a:t>joubert</a:t>
            </a:r>
            <a:r>
              <a:rPr lang="fr-CA" dirty="0"/>
              <a:t> confirmer à la naissance</a:t>
            </a:r>
          </a:p>
          <a:p>
            <a:r>
              <a:rPr lang="fr-CA" dirty="0"/>
              <a:t>33 jours en néonat</a:t>
            </a:r>
          </a:p>
          <a:p>
            <a:r>
              <a:rPr lang="fr-CA" dirty="0"/>
              <a:t>Beaucoup d’hospitalisations dans les 2 premières années de vie</a:t>
            </a:r>
          </a:p>
          <a:p>
            <a:r>
              <a:rPr lang="fr-CA" dirty="0"/>
              <a:t>À passer proche de mourir plusieurs fois</a:t>
            </a:r>
          </a:p>
          <a:p>
            <a:r>
              <a:rPr lang="fr-CA" dirty="0"/>
              <a:t>Post partum</a:t>
            </a:r>
          </a:p>
          <a:p>
            <a:r>
              <a:rPr lang="fr-CA" dirty="0"/>
              <a:t>L’inconnu, pas de livre naître et grandir sur lequel on peut se fier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305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CA" dirty="0"/>
              <a:t>Projet Inclusion:  Consultation auprès des parents d’enfants handicapés</a:t>
            </a:r>
          </a:p>
          <a:p>
            <a:pPr marL="171450" indent="-171450">
              <a:buFontTx/>
              <a:buChar char="-"/>
            </a:pPr>
            <a:r>
              <a:rPr lang="fr-CA" dirty="0"/>
              <a:t>Demande du CHUSJ de créer un partenariat avec L’Étoile de Pacho pour développer une offre complémentaire de soutient par les pairs.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887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636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F5718-9E49-DD4E-4ED9-EE7A2BF5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1E1935-8816-DF13-0563-B61560F1E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44E45EE-8869-2E61-217C-91743B0F1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42B59-50AE-4AC8-50BB-AC039E874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2518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2EBC-1FF0-4707-8BF6-F7A0074CE1A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040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DD627-AE78-A886-364C-6B617F1DD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EEEC49-10A6-A486-BE6A-21263EF04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AF6F41-FA26-768E-7C4F-A0CFE4F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0FA29-4C8E-2F19-CFD1-2F16B42D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A5497F-231B-20BD-90FF-9FCB02AC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2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49EA2-AEF9-A4D8-7603-F3022B7C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168016-F3C5-E215-D416-D4C242AF6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C460DF-281B-B025-82E2-64311FD1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242D0D-8395-2BFA-D3A1-7DBC022A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7BBA21-2F40-2D17-FEC8-973703F7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082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ABA8C7-1BE3-2AD2-6C0E-781667316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CB56F7-B7F8-576C-8A91-71C335CBA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88AD85-7A91-9E50-9009-4EEBBFD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5D20D-5EAB-D661-ED05-47D6FEA1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B7530C-BD27-2DE0-0612-3A18EF23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0183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0D4BC-81A6-4FD8-A74D-0FE9E3B93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97E036-D6E3-4656-80D0-E2F6CDE60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CCB99E-8D50-46E9-9FDF-A62D4E0BA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67925-566F-44C5-89A3-099A0BD9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540E1D-8408-42D2-A3FA-6AC2F7BC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209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CD88C-3F30-4FBA-AEFA-E6BD39AE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069901-2FE5-4CE7-AA55-DC17943E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27CBAA-3AD0-4E67-82E3-7C2AC169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4F6D21-96C0-4359-A13D-43F6CDB7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FDF8A-58F0-4DEF-B1C7-FC17E9C2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547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9C82B-BA73-4D15-8476-98D2B3FC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4F8B30-A6AD-415E-A6A1-9C46ED7B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19115F-AF19-4751-A3C4-5B264DA1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A689A4-B98B-4356-9ADE-E604936B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46E662-239A-4A2B-9DAC-F28B24F9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105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ABDBE-B717-4ED3-AA90-DB127F6F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47EF2-BBF1-48DB-A0DD-968C05E9E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451D1F-C6EA-4F0E-82A3-36AD72142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48313A-937F-442E-87D6-6AE3B728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CF1980-C4E8-4599-9CED-0E0AA5A0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400BE7-C575-42E5-B093-E0E10BC0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1989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1F58E-971C-45E0-9FC4-14C70D29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D79F6E-1AA7-4FE6-8999-273B1E8D1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66C9E7-8B6C-4563-B972-5C32B0930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04A5B7-BCB2-4905-AA9E-B3DD17C86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A5CAC1-4137-431B-A822-3C1DF387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24E2B1-BB06-46BF-9925-4F216F8F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1B7D03-DF84-42C0-9899-210AE4CC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523C82-AF7F-4F72-87CA-46164D05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671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F969E-2DE6-42F1-8BF2-A825F12E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9B7846-A600-4ECB-ADEE-B1653283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316A57-399E-4DAB-B4AF-EBEF7AD0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DD52BD-F275-4A63-90CD-3BD1CE99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8614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3A1570-9361-457B-AF0B-947C3DF7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24481C-11DB-4240-8F43-33E2DA93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82FD0A-5AFA-4803-A4C5-A249C362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9412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1B0DB-E7CC-41D4-BF58-8A61A746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EF45BB-9751-4853-8D78-301A6D9B5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5C4E06-D137-4658-8364-37E475C6F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9D0830-847F-4BCC-B169-437BE986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6A1C9B-4F81-402E-987C-7E3C022F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026082-0322-4FE4-AC5D-7BA9B6B7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88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74088-0D7E-C964-E4D6-339643C3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8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6B96D0-348A-181D-8B78-9CE8A4661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247"/>
            <a:ext cx="10515600" cy="45257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38616-9570-A4C4-06C9-CBF75842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AE11E1-9423-463E-7A4C-848C6C2B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30988D3-7D57-4FBE-30C3-9BA1EC55808F}"/>
              </a:ext>
            </a:extLst>
          </p:cNvPr>
          <p:cNvCxnSpPr>
            <a:cxnSpLocks/>
          </p:cNvCxnSpPr>
          <p:nvPr userDrawn="1"/>
        </p:nvCxnSpPr>
        <p:spPr>
          <a:xfrm>
            <a:off x="958787" y="1340529"/>
            <a:ext cx="5903652" cy="0"/>
          </a:xfrm>
          <a:prstGeom prst="line">
            <a:avLst/>
          </a:prstGeom>
          <a:ln>
            <a:solidFill>
              <a:srgbClr val="F5922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76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39F69-FDD7-40FE-9E06-CFDF7EDA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C34551-4408-4430-B45F-80E69B7C6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75A303-D738-4143-81D4-0A2664197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AF24E6-67C0-4E9A-AEE2-286CB885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C873A0-5D48-4BB7-9057-A0650D3A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B7731C-46DA-49BF-8C33-B837D6AD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052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67D47-FBE2-4DA6-869B-09A832A9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DBA299-38ED-41E4-A670-BC16578C5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419CBB-F5F4-4E6E-9969-0A470118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C24154-003D-4676-B4E3-75B5362E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2FFBEE-C8CA-431A-BBC1-E3C827B8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15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6A5E784-2735-4742-B176-6E42B8357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D29250-2A82-4177-8116-F4E9A7800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E48114-FD7E-409E-9ECA-EC484543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ED68A-2FFB-41C1-B84A-EA111843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33B53-DD83-4EFD-B4F2-AF1AB3CE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643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04E61-5C1C-56D0-6D65-CD4F66AC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FC2B43-86B8-9B42-EA47-DBD4675F8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38B6D8-DFFA-5690-7F06-B6C18FA1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2836C-2CC6-4704-85C5-F7951C4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97A72-75AA-3AB9-01BE-AA6E5800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76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0D70B-713E-1A26-8252-9CA28FB0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A75399-A6B5-3D2F-BD81-3EC5AE7DA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9673B-E1E1-AED0-DDEE-0BB93C83F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7514B4-9423-B9E6-DB66-0043AF53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728442-7CE1-6C8A-06EF-B3415BD8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72E33E-95B1-6AED-3E65-051B1989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390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5F951-B35A-AA84-43A9-99D23653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FA79E9-810A-466A-7899-53B229E8C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A4C434-ABE8-4B2B-719E-9A9AC790D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DA838-0808-2D51-2E5B-4731387DD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368D89-73A7-79D3-3640-31C17E165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6D558B-F734-9D2C-7350-ECB8876B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769943-D04E-EF68-0A22-C4DC301E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595BFE-1F52-29F1-E547-E04A1FCF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534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12670-39D8-43B1-0633-105EC7C1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136544-32CC-FFDF-F11E-A2AD0E0A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B676F1-E838-17D0-0189-23A9F600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8124FA-F520-A31A-8D49-18118CA4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731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E89DFF-1EA6-3EBF-F22A-B32043C2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9C4945-1475-33BF-AEE4-33CDCD93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B5851-80B0-AB4B-1432-8AC75851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893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0440D-AE0B-B21E-642A-07EA7745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4DEE0D-7DE8-21D2-23D0-70A0CDB9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151941-90A4-7AD4-CAFB-EE0054BBD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600727-AAD8-D8AB-ADB7-5B10D133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3412B9-5E79-1AB6-F420-7BDC709C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0EEEC2-5FFB-8114-B7B9-A9BB2B7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322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E0A24-E081-86CF-DA3E-7B8BA930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0CACDB-E8D1-B845-6315-8AE8D59DF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8C8483-4925-9007-E500-0452AB7C3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2620C7-2202-E646-AC1A-C35A0D2B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C2D6EB-55E5-3736-CAC3-1FBBC669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8D5E17-60A8-C6BB-262C-1F6D713C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919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891E02-7CF5-233E-87F3-AD94BB62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5597CC-B94F-4327-6813-C5DFC27E8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2039C2-32C9-3696-B408-33A1ABA15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CA2E75-475E-FFB9-C3BB-D982BCA9C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3EADFC-F348-9AE1-23FD-333AE24C9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1B610A-3E8E-0F49-BCF3-BE74D381B3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42" y="5909538"/>
            <a:ext cx="2849158" cy="8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6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5922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5EE134-A561-4289-8A44-44F41F43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977333-D63B-4865-B3E7-920F4F9E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2A2603-EE80-47EA-9A9F-73A3DE17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0AEF-2CA5-4920-9194-C13D941EFA1B}" type="datetimeFigureOut">
              <a:rPr lang="fr-CA" smtClean="0"/>
              <a:t>2026-03-12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66D3F3-54CC-4769-9BEC-A8CA55576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4FA7CE-8B16-4BCF-8BA2-10C7F66BF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0E03-86E4-46BA-9092-8EE470F59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75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el:514-798-6173p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accompagnement@etoiledepacho.c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3F4C14C-21BA-5FA2-D5F6-C3CDA4CF6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59B1C89-6307-5685-3EBB-90880C0DF93E}"/>
              </a:ext>
            </a:extLst>
          </p:cNvPr>
          <p:cNvSpPr txBox="1"/>
          <p:nvPr/>
        </p:nvSpPr>
        <p:spPr>
          <a:xfrm>
            <a:off x="3047189" y="324433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57156F-6F93-30C3-F347-62D5AA33C228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5E3338-7926-9F4D-EFC7-7D316C1A9E78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11" descr="Une image contenant texte, posant&#10;&#10;Description générée automatiquement">
            <a:extLst>
              <a:ext uri="{FF2B5EF4-FFF2-40B4-BE49-F238E27FC236}">
                <a16:creationId xmlns:a16="http://schemas.microsoft.com/office/drawing/2014/main" id="{A630B9AC-07F9-7B4C-1730-48AF4FD53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"/>
          <a:stretch/>
        </p:blipFill>
        <p:spPr>
          <a:xfrm>
            <a:off x="1102428" y="-8448"/>
            <a:ext cx="10028582" cy="6874895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8B4451-85BA-2552-BB8C-CCFAB725DBD2}"/>
              </a:ext>
            </a:extLst>
          </p:cNvPr>
          <p:cNvSpPr/>
          <p:nvPr/>
        </p:nvSpPr>
        <p:spPr>
          <a:xfrm>
            <a:off x="4333884" y="2417320"/>
            <a:ext cx="3895716" cy="603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00B14-70B9-BBE1-41CF-FDD09B624BCB}"/>
              </a:ext>
            </a:extLst>
          </p:cNvPr>
          <p:cNvSpPr/>
          <p:nvPr/>
        </p:nvSpPr>
        <p:spPr>
          <a:xfrm>
            <a:off x="4119513" y="4106681"/>
            <a:ext cx="4281943" cy="317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04DBE012-BF00-0EF1-6B55-E8BC9D33B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28" y="2855538"/>
            <a:ext cx="4991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97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FC4CEA-EE87-4A52-281A-69DA8D85B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48E8A-10E5-463A-0C37-77A42E22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La création du programme</a:t>
            </a: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617037-5F2E-E230-CD05-6507AE5EB416}"/>
              </a:ext>
            </a:extLst>
          </p:cNvPr>
          <p:cNvSpPr txBox="1"/>
          <p:nvPr/>
        </p:nvSpPr>
        <p:spPr>
          <a:xfrm>
            <a:off x="856844" y="1356526"/>
            <a:ext cx="101464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Année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Année d’implantation. Début des accompagnements pour membres et non-membres</a:t>
            </a:r>
          </a:p>
          <a:p>
            <a:pPr lvl="1"/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Année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Le projet devient un programme officiel de l’organisme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L’obtention et l’aménagement officiel du bureau dans l’hôpital + veste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Plus de 100 accompagnements ont été effectués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Plus de 30 familles ont été accompagnées</a:t>
            </a:r>
          </a:p>
          <a:p>
            <a:pPr lvl="1"/>
            <a:endParaRPr lang="fr-CA" sz="1400" dirty="0"/>
          </a:p>
          <a:p>
            <a:pPr lvl="1"/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5899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habits, Visage humain, plein air&#10;&#10;Description générée automatiquement">
            <a:extLst>
              <a:ext uri="{FF2B5EF4-FFF2-40B4-BE49-F238E27FC236}">
                <a16:creationId xmlns:a16="http://schemas.microsoft.com/office/drawing/2014/main" id="{E359F981-9B5F-D336-322C-7F159EBBD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20332" b="-1"/>
          <a:stretch/>
        </p:blipFill>
        <p:spPr>
          <a:xfrm>
            <a:off x="6520070" y="0"/>
            <a:ext cx="5363818" cy="6029698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9C582BE-0B3E-08A5-9874-06765DDF2D19}"/>
              </a:ext>
            </a:extLst>
          </p:cNvPr>
          <p:cNvSpPr txBox="1"/>
          <p:nvPr/>
        </p:nvSpPr>
        <p:spPr>
          <a:xfrm>
            <a:off x="727639" y="5161574"/>
            <a:ext cx="6803500" cy="1524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Annie Cyr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Paire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aidante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 Chartrand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Coordonnatrice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395D45-3267-2288-4002-3571C6CA8CA5}"/>
              </a:ext>
            </a:extLst>
          </p:cNvPr>
          <p:cNvSpPr txBox="1"/>
          <p:nvPr/>
        </p:nvSpPr>
        <p:spPr>
          <a:xfrm>
            <a:off x="599819" y="6059086"/>
            <a:ext cx="6931319" cy="349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1600" kern="12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Image 11" descr="Une image contenant habits, personne, plein air, herbe&#10;&#10;Description générée automatiquement">
            <a:extLst>
              <a:ext uri="{FF2B5EF4-FFF2-40B4-BE49-F238E27FC236}">
                <a16:creationId xmlns:a16="http://schemas.microsoft.com/office/drawing/2014/main" id="{EA516414-B926-3E1F-F969-37039F711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34578"/>
          <a:stretch/>
        </p:blipFill>
        <p:spPr>
          <a:xfrm>
            <a:off x="208721" y="0"/>
            <a:ext cx="6162262" cy="506867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416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DDA7EB-3E34-FAED-3478-45C5F94E7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78AE9-A4A8-EB72-BD60-9FB9C036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03761"/>
            <a:ext cx="11018520" cy="937118"/>
          </a:xfrm>
        </p:spPr>
        <p:txBody>
          <a:bodyPr anchor="b">
            <a:normAutofit/>
          </a:bodyPr>
          <a:lstStyle/>
          <a:p>
            <a:r>
              <a:rPr lang="fr-CA" dirty="0"/>
              <a:t>  Accompagnements diversifiés</a:t>
            </a: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0674A4-0A2F-7716-76D7-B1975342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247"/>
            <a:ext cx="10426002" cy="3995927"/>
          </a:xfrm>
        </p:spPr>
        <p:txBody>
          <a:bodyPr>
            <a:normAutofit/>
          </a:bodyPr>
          <a:lstStyle/>
          <a:p>
            <a:pPr lvl="0"/>
            <a:r>
              <a:rPr lang="fr-CA" dirty="0"/>
              <a:t>Lors d’une hospitalisation</a:t>
            </a:r>
          </a:p>
          <a:p>
            <a:pPr lvl="0"/>
            <a:r>
              <a:rPr lang="fr-CA" dirty="0"/>
              <a:t>Pour un rendez-vous de suivi</a:t>
            </a:r>
          </a:p>
          <a:p>
            <a:pPr lvl="0"/>
            <a:r>
              <a:rPr lang="fr-CA" dirty="0"/>
              <a:t>Pendant l’attente lors d’une opération</a:t>
            </a:r>
          </a:p>
          <a:p>
            <a:pPr lvl="0"/>
            <a:r>
              <a:rPr lang="fr-CA" dirty="0"/>
              <a:t>À l’urgence</a:t>
            </a:r>
          </a:p>
          <a:p>
            <a:pPr lvl="0"/>
            <a:r>
              <a:rPr lang="fr-CA" dirty="0"/>
              <a:t>Et plus encore…</a:t>
            </a:r>
          </a:p>
          <a:p>
            <a:pPr lvl="0"/>
            <a:endParaRPr lang="en-US" b="1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699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8DB8E-820C-7FDC-B736-BB1D3E2F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559690"/>
            <a:ext cx="11018520" cy="879134"/>
          </a:xfrm>
        </p:spPr>
        <p:txBody>
          <a:bodyPr anchor="b">
            <a:normAutofit/>
          </a:bodyPr>
          <a:lstStyle/>
          <a:p>
            <a:r>
              <a:rPr lang="fr-CA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D0149A-E375-A81E-ECD8-AE96836A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141" y="1842247"/>
            <a:ext cx="6055658" cy="5004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endParaRPr lang="fr-CA" sz="31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fr-CA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D049BA-2FB4-B0CD-16D0-E66324E4CAF9}"/>
              </a:ext>
            </a:extLst>
          </p:cNvPr>
          <p:cNvSpPr txBox="1"/>
          <p:nvPr/>
        </p:nvSpPr>
        <p:spPr>
          <a:xfrm>
            <a:off x="944545" y="1438824"/>
            <a:ext cx="99579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Accompagner la famille comme un ami. Quelqu’un qui comprend leur réalité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Offrir du soutien moral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Écouter, faire preuve d’empathie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Aider la famille à poser les bonnes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Prendre des notes lors des rendez-vous, offrir une rencontre de rétroaction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Orienter la famille dans l’univers des services de soin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Aider la famille dans l’organisation des rendez-vous et des suivis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5568919-7E0D-2754-C855-F4FEE8C97A5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5922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dirty="0"/>
              <a:t>Notre rôle lors des accompagnements</a:t>
            </a:r>
          </a:p>
        </p:txBody>
      </p:sp>
    </p:spTree>
    <p:extLst>
      <p:ext uri="{BB962C8B-B14F-4D97-AF65-F5344CB8AC3E}">
        <p14:creationId xmlns:p14="http://schemas.microsoft.com/office/powerpoint/2010/main" val="148040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DF722-106D-C80D-4D9B-A354421A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9E7E72D-1E2A-D604-D9EE-227E95A3C35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5922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dirty="0"/>
              <a:t>Familles accompagnées</a:t>
            </a:r>
          </a:p>
        </p:txBody>
      </p:sp>
      <p:pic>
        <p:nvPicPr>
          <p:cNvPr id="9" name="Picture 2" descr="Peut être une image de cœur">
            <a:extLst>
              <a:ext uri="{FF2B5EF4-FFF2-40B4-BE49-F238E27FC236}">
                <a16:creationId xmlns:a16="http://schemas.microsoft.com/office/drawing/2014/main" id="{8D6A6860-F631-89CF-484A-FEF9A6DF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16" b="-1"/>
          <a:stretch>
            <a:fillRect/>
          </a:stretch>
        </p:blipFill>
        <p:spPr bwMode="auto">
          <a:xfrm>
            <a:off x="1186040" y="1825625"/>
            <a:ext cx="4381082" cy="36790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1C03D65-C570-3532-8B10-5F85C73BFA89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3560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600" b="1" dirty="0"/>
              <a:t>Le service d’accompagnement est offert à toutes les familles ayant un enfant polyhandicapé, de </a:t>
            </a:r>
            <a:r>
              <a:rPr lang="fr-CA" sz="2600" b="1" u="sng" dirty="0"/>
              <a:t>partout au Québec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fr-CA" sz="2600" dirty="0"/>
              <a:t>Les familles membres</a:t>
            </a:r>
            <a:endParaRPr lang="fr-CA" sz="2600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fr-CA" sz="2600" dirty="0"/>
              <a:t>Les familles non-membres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1657239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CFADB-1FC8-23BC-95DE-CC7BAF758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44F06F-D74B-6E24-E6B3-21DF784A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1455938"/>
            <a:ext cx="7795260" cy="4782457"/>
          </a:xfrm>
        </p:spPr>
        <p:txBody>
          <a:bodyPr anchor="t">
            <a:normAutofit/>
          </a:bodyPr>
          <a:lstStyle/>
          <a:p>
            <a:pPr lvl="1"/>
            <a:r>
              <a:rPr lang="fr-CA" sz="2800">
                <a:latin typeface="Arial"/>
                <a:cs typeface="Arial"/>
              </a:rPr>
              <a:t>Formulaire en ligne</a:t>
            </a:r>
            <a:endParaRPr lang="fr-CA" sz="2800" dirty="0">
              <a:latin typeface="Arial"/>
              <a:cs typeface="Arial"/>
            </a:endParaRPr>
          </a:p>
          <a:p>
            <a:pPr lvl="1"/>
            <a:r>
              <a:rPr lang="fr-CA" sz="2800" dirty="0">
                <a:latin typeface="Arial"/>
                <a:cs typeface="Arial"/>
              </a:rPr>
              <a:t>Paire aidante famille (pour les </a:t>
            </a:r>
            <a:r>
              <a:rPr lang="fr-CA" sz="2800">
                <a:latin typeface="Arial"/>
                <a:cs typeface="Arial"/>
              </a:rPr>
              <a:t>membres)</a:t>
            </a:r>
            <a:endParaRPr lang="fr-CA" sz="2800" dirty="0">
              <a:latin typeface="Arial"/>
              <a:cs typeface="Arial"/>
            </a:endParaRPr>
          </a:p>
          <a:p>
            <a:pPr lvl="1"/>
            <a:r>
              <a:rPr lang="fr-CA" sz="2800" dirty="0">
                <a:latin typeface="Arial"/>
                <a:cs typeface="Arial"/>
              </a:rPr>
              <a:t>Téléphone : </a:t>
            </a:r>
            <a:r>
              <a:rPr lang="fr-CA" sz="2800" dirty="0">
                <a:latin typeface="Arial"/>
                <a:cs typeface="Arial"/>
                <a:hlinkClick r:id="rId3"/>
              </a:rPr>
              <a:t>(514-798-6173 option 2)</a:t>
            </a:r>
            <a:endParaRPr lang="fr-CA" sz="2800" dirty="0">
              <a:latin typeface="Arial"/>
              <a:cs typeface="Arial"/>
            </a:endParaRPr>
          </a:p>
          <a:p>
            <a:pPr lvl="1"/>
            <a:r>
              <a:rPr lang="fr-CA" sz="2800" dirty="0">
                <a:latin typeface="Arial"/>
                <a:cs typeface="Arial"/>
              </a:rPr>
              <a:t>Courriel:   </a:t>
            </a:r>
            <a:r>
              <a:rPr lang="fr-CA" sz="2800" dirty="0">
                <a:latin typeface="Arial"/>
                <a:cs typeface="Arial"/>
                <a:hlinkClick r:id="rId4"/>
              </a:rPr>
              <a:t>accompagnement@etoiledepacho.ca</a:t>
            </a:r>
            <a:endParaRPr lang="fr-CA" sz="2800" dirty="0">
              <a:latin typeface="Arial"/>
              <a:cs typeface="Arial"/>
            </a:endParaRPr>
          </a:p>
          <a:p>
            <a:pPr lvl="1"/>
            <a:r>
              <a:rPr lang="fr-CA" sz="2800">
                <a:latin typeface="Arial"/>
                <a:cs typeface="Arial"/>
              </a:rPr>
              <a:t>Toutes les équipes du CHUSJ </a:t>
            </a:r>
            <a:r>
              <a:rPr lang="fr-CA" sz="2800" dirty="0">
                <a:latin typeface="Arial"/>
                <a:cs typeface="Arial"/>
              </a:rPr>
              <a:t>peuvent référer une famille.</a:t>
            </a:r>
            <a:endParaRPr lang="fr-CA" sz="2800" dirty="0"/>
          </a:p>
          <a:p>
            <a:pPr marL="0" indent="0">
              <a:buNone/>
            </a:pPr>
            <a:endParaRPr lang="fr-CA" sz="2200" dirty="0"/>
          </a:p>
          <a:p>
            <a:pPr marL="457200" lvl="1" indent="0">
              <a:buNone/>
            </a:pPr>
            <a:endParaRPr lang="fr-CA" sz="1800" dirty="0">
              <a:latin typeface="Arial"/>
              <a:cs typeface="Arial"/>
            </a:endParaRPr>
          </a:p>
          <a:p>
            <a:endParaRPr lang="fr-CA" sz="2200" dirty="0">
              <a:latin typeface="Arial"/>
              <a:cs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1732333-C180-8B83-63BD-D00B16CB3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280" y="1455938"/>
            <a:ext cx="3924344" cy="392434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72D8826-38FE-51CD-7BD0-AEABE0273A3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5922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dirty="0"/>
              <a:t>Pour une demande d’accompagnement</a:t>
            </a:r>
          </a:p>
        </p:txBody>
      </p:sp>
    </p:spTree>
    <p:extLst>
      <p:ext uri="{BB962C8B-B14F-4D97-AF65-F5344CB8AC3E}">
        <p14:creationId xmlns:p14="http://schemas.microsoft.com/office/powerpoint/2010/main" val="337212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6654F34-AC33-D136-3777-F5A148874761}"/>
              </a:ext>
            </a:extLst>
          </p:cNvPr>
          <p:cNvSpPr txBox="1"/>
          <p:nvPr/>
        </p:nvSpPr>
        <p:spPr>
          <a:xfrm>
            <a:off x="1209628" y="2583934"/>
            <a:ext cx="95904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www.etoiledepacho.ca</a:t>
            </a:r>
          </a:p>
          <a:p>
            <a:pPr algn="ctr"/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accompagnement@etoiledepacho.ca</a:t>
            </a:r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290AEF13-F5C7-1B72-EC7A-40929DB5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42" y="548640"/>
            <a:ext cx="10747852" cy="737549"/>
          </a:xfrm>
        </p:spPr>
        <p:txBody>
          <a:bodyPr>
            <a:normAutofit/>
          </a:bodyPr>
          <a:lstStyle/>
          <a:p>
            <a:r>
              <a:rPr lang="fr-CA" sz="4000" b="1" dirty="0"/>
              <a:t>   </a:t>
            </a:r>
            <a:r>
              <a:rPr lang="fr-CA" dirty="0"/>
              <a:t>Questions / Commentaires </a:t>
            </a:r>
          </a:p>
        </p:txBody>
      </p:sp>
    </p:spTree>
    <p:extLst>
      <p:ext uri="{BB962C8B-B14F-4D97-AF65-F5344CB8AC3E}">
        <p14:creationId xmlns:p14="http://schemas.microsoft.com/office/powerpoint/2010/main" val="128834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91C5F13E-0801-E5B3-741F-31EFC163A8C8}"/>
              </a:ext>
            </a:extLst>
          </p:cNvPr>
          <p:cNvSpPr txBox="1"/>
          <p:nvPr/>
        </p:nvSpPr>
        <p:spPr>
          <a:xfrm>
            <a:off x="456872" y="2060099"/>
            <a:ext cx="4569037" cy="330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L’Étoile de Pacho a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fondé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maman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ayant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enfant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handicapé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accompagner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les parents qui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apprennent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 diagnostic de handicap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sévère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enfant</a:t>
            </a:r>
            <a:r>
              <a:rPr lang="en-US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42EDA848-14DB-7ED1-B200-5449181D0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2817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374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94587-ADCD-28C1-81FE-F7E8D395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Notre 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31E9E-AA72-4D9F-20D4-A30CD7799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Accueillir, accompagner et outiller les parents d’enfants polyhandicapés, afin d’améliorer leur qualité de vie grâce à la pair-aidance</a:t>
            </a:r>
          </a:p>
        </p:txBody>
      </p:sp>
    </p:spTree>
    <p:extLst>
      <p:ext uri="{BB962C8B-B14F-4D97-AF65-F5344CB8AC3E}">
        <p14:creationId xmlns:p14="http://schemas.microsoft.com/office/powerpoint/2010/main" val="97529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E6CB5-8FAA-85A9-7D16-E05769D3E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AC5C9-4C53-7267-8239-071B455C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Notre 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E202B4-ECC9-6669-CCCB-E1F0DE44C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Grâce à L’Étoile de Pacho, les parents d’enfants polyhandicapés du Québec ont les ressources nécessaires pour répondre aux besoins de leur enfant et vivre une parentalité plus épanouie et équilibrée.</a:t>
            </a:r>
            <a:endParaRPr lang="fr-CA" sz="3000" dirty="0"/>
          </a:p>
        </p:txBody>
      </p:sp>
    </p:spTree>
    <p:extLst>
      <p:ext uri="{BB962C8B-B14F-4D97-AF65-F5344CB8AC3E}">
        <p14:creationId xmlns:p14="http://schemas.microsoft.com/office/powerpoint/2010/main" val="37868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D01F42-5DCF-41A7-9AD5-C0FFB5DD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CA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Familles desservies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772AA-E4D0-4A6F-85D0-69A98081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</a:t>
            </a:r>
            <a:r>
              <a:rPr lang="fr-F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enfant doit avoir </a:t>
            </a: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moins de 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Avoir un diagnostic de 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polyhandicap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et/</a:t>
            </a:r>
            <a:r>
              <a:rPr lang="fr-F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une </a:t>
            </a: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maladie grave nécessitant des soins complexes à domicile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fr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régions administratives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39766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D96B9-64CA-901F-9D45-98A21814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cs typeface="Arial" panose="020B0604020202020204" pitchFamily="34" charset="0"/>
              </a:rPr>
              <a:t>Nos programmes 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AA7954-B37D-DC55-071B-984D8B8D2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778"/>
            <a:ext cx="10347960" cy="4396222"/>
          </a:xfrm>
        </p:spPr>
        <p:txBody>
          <a:bodyPr>
            <a:normAutofit/>
          </a:bodyPr>
          <a:lstStyle/>
          <a:p>
            <a:r>
              <a:rPr lang="fr-CA" sz="3000" dirty="0">
                <a:cs typeface="Arial" panose="020B0604020202020204" pitchFamily="34" charset="0"/>
              </a:rPr>
              <a:t>Programme Pair-aidance famille</a:t>
            </a:r>
          </a:p>
          <a:p>
            <a:r>
              <a:rPr lang="fr-CA" sz="3000" b="0" i="0" dirty="0">
                <a:effectLst/>
                <a:cs typeface="Arial" panose="020B0604020202020204" pitchFamily="34" charset="0"/>
              </a:rPr>
              <a:t>Programme Répit à domicile </a:t>
            </a:r>
          </a:p>
          <a:p>
            <a:r>
              <a:rPr lang="fr-CA" sz="3000" b="0" i="0" dirty="0">
                <a:effectLst/>
                <a:cs typeface="Arial" panose="020B0604020202020204" pitchFamily="34" charset="0"/>
              </a:rPr>
              <a:t>Programme Vie </a:t>
            </a:r>
            <a:r>
              <a:rPr lang="fr-CA" sz="3000" dirty="0">
                <a:cs typeface="Arial" panose="020B0604020202020204" pitchFamily="34" charset="0"/>
              </a:rPr>
              <a:t>a</a:t>
            </a:r>
            <a:r>
              <a:rPr lang="fr-CA" sz="3000" b="0" i="0" dirty="0">
                <a:effectLst/>
                <a:cs typeface="Arial" panose="020B0604020202020204" pitchFamily="34" charset="0"/>
              </a:rPr>
              <a:t>ssociative</a:t>
            </a:r>
          </a:p>
          <a:p>
            <a:r>
              <a:rPr lang="fr-CA" sz="3000" b="0" i="0" dirty="0">
                <a:effectLst/>
                <a:cs typeface="Arial" panose="020B0604020202020204" pitchFamily="34" charset="0"/>
              </a:rPr>
              <a:t>Programme Accompagnement SEHNSE</a:t>
            </a:r>
          </a:p>
          <a:p>
            <a:r>
              <a:rPr lang="fr-CA" sz="3000" b="1" i="0" dirty="0">
                <a:effectLst/>
                <a:cs typeface="Arial" panose="020B0604020202020204" pitchFamily="34" charset="0"/>
              </a:rPr>
              <a:t>Programme Accompagnement au CHU Sainte-Justine</a:t>
            </a:r>
          </a:p>
          <a:p>
            <a:r>
              <a:rPr lang="fr-CA" sz="3000" b="0" i="0" dirty="0">
                <a:effectLst/>
                <a:cs typeface="Arial" panose="020B0604020202020204" pitchFamily="34" charset="0"/>
              </a:rPr>
              <a:t>Programme Passage à l’âge adulte</a:t>
            </a:r>
            <a:r>
              <a:rPr lang="fr-CA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CA" sz="3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06908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30D3D-30AE-B8D9-CE0F-AFE154A2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72" y="622463"/>
            <a:ext cx="3822646" cy="773723"/>
          </a:xfrm>
        </p:spPr>
        <p:txBody>
          <a:bodyPr anchor="b">
            <a:normAutofit/>
          </a:bodyPr>
          <a:lstStyle/>
          <a:p>
            <a:r>
              <a:rPr lang="fr-CA" sz="4400" dirty="0">
                <a:latin typeface="Arial"/>
                <a:cs typeface="Arial"/>
              </a:rPr>
              <a:t>Mon histoire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556A7A-69B7-6C1B-337F-64210D4081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37639"/>
          <a:stretch>
            <a:fillRect/>
          </a:stretch>
        </p:blipFill>
        <p:spPr>
          <a:xfrm>
            <a:off x="5183187" y="457201"/>
            <a:ext cx="6843703" cy="5403850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95772C-6EED-D0B7-31F5-B85A35D94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422" y="1844091"/>
            <a:ext cx="4183380" cy="37913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«Au </a:t>
            </a:r>
            <a:r>
              <a:rPr lang="en-US" sz="2800" dirty="0" err="1">
                <a:latin typeface="Arial"/>
                <a:cs typeface="Arial"/>
              </a:rPr>
              <a:t>délà</a:t>
            </a:r>
            <a:r>
              <a:rPr lang="en-US" sz="2800" dirty="0">
                <a:latin typeface="Arial"/>
                <a:cs typeface="Arial"/>
              </a:rPr>
              <a:t> des </a:t>
            </a:r>
            <a:r>
              <a:rPr lang="en-US" sz="2800" dirty="0" err="1">
                <a:latin typeface="Arial"/>
                <a:cs typeface="Arial"/>
              </a:rPr>
              <a:t>médecins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thérapeutes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travailleurs</a:t>
            </a:r>
            <a:r>
              <a:rPr lang="en-US" sz="2800" dirty="0">
                <a:latin typeface="Arial"/>
                <a:cs typeface="Arial"/>
              </a:rPr>
              <a:t> sociaux, j’avais besoin d’une amie qui </a:t>
            </a:r>
            <a:r>
              <a:rPr lang="en-US" sz="2800" dirty="0" err="1">
                <a:latin typeface="Arial"/>
                <a:cs typeface="Arial"/>
              </a:rPr>
              <a:t>comprend</a:t>
            </a:r>
            <a:r>
              <a:rPr lang="en-US" sz="2800" dirty="0">
                <a:latin typeface="Arial"/>
                <a:cs typeface="Arial"/>
              </a:rPr>
              <a:t> ma </a:t>
            </a:r>
            <a:r>
              <a:rPr lang="en-US" sz="2800" dirty="0" err="1">
                <a:latin typeface="Arial"/>
                <a:cs typeface="Arial"/>
              </a:rPr>
              <a:t>réalité</a:t>
            </a:r>
            <a:r>
              <a:rPr lang="en-US" sz="2800" dirty="0">
                <a:latin typeface="Arial"/>
                <a:cs typeface="Arial"/>
              </a:rPr>
              <a:t>, qui </a:t>
            </a:r>
            <a:r>
              <a:rPr lang="en-US" sz="2800" dirty="0" err="1">
                <a:latin typeface="Arial"/>
                <a:cs typeface="Arial"/>
              </a:rPr>
              <a:t>allait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m’aider</a:t>
            </a:r>
            <a:r>
              <a:rPr lang="en-US" sz="2800" dirty="0">
                <a:latin typeface="Arial"/>
                <a:cs typeface="Arial"/>
              </a:rPr>
              <a:t> dans la </a:t>
            </a:r>
            <a:r>
              <a:rPr lang="en-US" sz="2800" dirty="0" err="1">
                <a:latin typeface="Arial"/>
                <a:cs typeface="Arial"/>
              </a:rPr>
              <a:t>trajectoire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anormale</a:t>
            </a:r>
            <a:r>
              <a:rPr lang="en-US" sz="2800" dirty="0">
                <a:latin typeface="Arial"/>
                <a:cs typeface="Arial"/>
              </a:rPr>
              <a:t> de la vie de </a:t>
            </a:r>
            <a:r>
              <a:rPr lang="en-US" sz="2800" dirty="0" err="1">
                <a:latin typeface="Arial"/>
                <a:cs typeface="Arial"/>
              </a:rPr>
              <a:t>mon</a:t>
            </a:r>
            <a:r>
              <a:rPr lang="en-US" sz="2800" dirty="0">
                <a:latin typeface="Arial"/>
                <a:cs typeface="Arial"/>
              </a:rPr>
              <a:t> enfant.»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704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F12DB-B2DE-07AD-4210-4CB5D48A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Projet </a:t>
            </a:r>
            <a:r>
              <a:rPr lang="fr-CA" i="1" dirty="0" err="1"/>
              <a:t>Inclusio</a:t>
            </a:r>
            <a:endParaRPr lang="fr-CA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CAF529-4F19-6401-C6F4-AC6CA8555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247"/>
            <a:ext cx="10426002" cy="3995927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Améliorer</a:t>
            </a:r>
            <a:r>
              <a:rPr lang="en-US" dirty="0"/>
              <a:t> </a:t>
            </a:r>
            <a:r>
              <a:rPr lang="en-US" dirty="0" err="1"/>
              <a:t>l’accessibilité</a:t>
            </a:r>
            <a:r>
              <a:rPr lang="en-US" dirty="0"/>
              <a:t> </a:t>
            </a:r>
            <a:r>
              <a:rPr lang="en-US" dirty="0" err="1"/>
              <a:t>universelle</a:t>
            </a:r>
            <a:r>
              <a:rPr lang="en-US" dirty="0"/>
              <a:t> dans </a:t>
            </a:r>
            <a:r>
              <a:rPr lang="en-US" dirty="0" err="1"/>
              <a:t>l’hôpital</a:t>
            </a:r>
            <a:endParaRPr lang="en-US" dirty="0"/>
          </a:p>
          <a:p>
            <a:pPr lvl="0"/>
            <a:r>
              <a:rPr lang="en-US" dirty="0" err="1"/>
              <a:t>Améliorer</a:t>
            </a:r>
            <a:r>
              <a:rPr lang="en-US" dirty="0"/>
              <a:t> </a:t>
            </a:r>
            <a:r>
              <a:rPr lang="en-US" dirty="0" err="1"/>
              <a:t>l’approche</a:t>
            </a:r>
            <a:r>
              <a:rPr lang="en-US" dirty="0"/>
              <a:t> et le </a:t>
            </a:r>
            <a:r>
              <a:rPr lang="en-US" dirty="0" err="1"/>
              <a:t>soutien</a:t>
            </a:r>
            <a:r>
              <a:rPr lang="en-US" dirty="0"/>
              <a:t> des </a:t>
            </a:r>
            <a:r>
              <a:rPr lang="en-US" dirty="0" err="1"/>
              <a:t>familles</a:t>
            </a:r>
            <a:endParaRPr lang="en-US" dirty="0"/>
          </a:p>
          <a:p>
            <a:pPr lvl="0"/>
            <a:r>
              <a:rPr lang="en-US" dirty="0" err="1"/>
              <a:t>Partenariats</a:t>
            </a:r>
            <a:r>
              <a:rPr lang="en-US" dirty="0"/>
              <a:t> avec des </a:t>
            </a:r>
            <a:r>
              <a:rPr lang="en-US" dirty="0" err="1"/>
              <a:t>organismes</a:t>
            </a:r>
            <a:r>
              <a:rPr lang="en-US" dirty="0"/>
              <a:t> qui </a:t>
            </a:r>
            <a:r>
              <a:rPr lang="en-US" dirty="0" err="1"/>
              <a:t>viennent</a:t>
            </a:r>
            <a:r>
              <a:rPr lang="en-US" dirty="0"/>
              <a:t> en aide aux </a:t>
            </a:r>
            <a:r>
              <a:rPr lang="en-US" dirty="0" err="1"/>
              <a:t>familles</a:t>
            </a:r>
            <a:r>
              <a:rPr lang="en-US" dirty="0"/>
              <a:t> d’enfant </a:t>
            </a:r>
            <a:r>
              <a:rPr lang="en-US" dirty="0" err="1"/>
              <a:t>polyhandicapé</a:t>
            </a:r>
            <a:endParaRPr lang="en-US" dirty="0"/>
          </a:p>
          <a:p>
            <a:pPr lvl="0"/>
            <a:r>
              <a:rPr lang="en-US" b="1" dirty="0" err="1"/>
              <a:t>Partenariat</a:t>
            </a:r>
            <a:r>
              <a:rPr lang="en-US" b="1" dirty="0"/>
              <a:t> avec L’Étoile de Pacho </a:t>
            </a:r>
            <a:r>
              <a:rPr lang="en-US" b="1" dirty="0" err="1"/>
              <a:t>afin</a:t>
            </a:r>
            <a:r>
              <a:rPr lang="en-US" b="1" dirty="0"/>
              <a:t> </a:t>
            </a:r>
            <a:r>
              <a:rPr lang="en-US" b="1" dirty="0" err="1"/>
              <a:t>d’offrir</a:t>
            </a:r>
            <a:r>
              <a:rPr lang="en-US" b="1" dirty="0"/>
              <a:t> de </a:t>
            </a:r>
            <a:r>
              <a:rPr lang="en-US" b="1" dirty="0" err="1"/>
              <a:t>l’accompagnement</a:t>
            </a:r>
            <a:r>
              <a:rPr lang="en-US" b="1" dirty="0"/>
              <a:t>,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complémentarité</a:t>
            </a:r>
            <a:r>
              <a:rPr lang="en-US" b="1" dirty="0"/>
              <a:t>, par un pair aidant.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317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8DB8E-820C-7FDC-B736-BB1D3E2F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La création du programme</a:t>
            </a: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7B6BCAD-64BC-A936-978C-DB6196BBD982}"/>
              </a:ext>
            </a:extLst>
          </p:cNvPr>
          <p:cNvSpPr txBox="1"/>
          <p:nvPr/>
        </p:nvSpPr>
        <p:spPr>
          <a:xfrm>
            <a:off x="858520" y="1356526"/>
            <a:ext cx="10146435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Année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800">
                <a:latin typeface="Arial"/>
                <a:cs typeface="Arial"/>
              </a:rPr>
              <a:t>Début des rencontres avec la direction du CHU Sainte-Justine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800">
                <a:latin typeface="Arial"/>
                <a:cs typeface="Arial"/>
              </a:rPr>
              <a:t>Création du plan d’action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Recensement des besoins de nos familles membres (+ de 300 familles)</a:t>
            </a:r>
          </a:p>
          <a:p>
            <a:pPr lvl="1"/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430169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A01CBC400F24E88D7020C32046A62" ma:contentTypeVersion="10" ma:contentTypeDescription="Crée un document." ma:contentTypeScope="" ma:versionID="6ebdc14ad3165ebe7e1d5bedefde3a22">
  <xsd:schema xmlns:xsd="http://www.w3.org/2001/XMLSchema" xmlns:xs="http://www.w3.org/2001/XMLSchema" xmlns:p="http://schemas.microsoft.com/office/2006/metadata/properties" xmlns:ns2="02ecbcb4-9195-415d-b16f-3e618385f4df" xmlns:ns3="c558b172-3434-4d16-a414-3b7eb167add0" targetNamespace="http://schemas.microsoft.com/office/2006/metadata/properties" ma:root="true" ma:fieldsID="eb13caeeb2230c131c40c09a9712a85f" ns2:_="" ns3:_="">
    <xsd:import namespace="02ecbcb4-9195-415d-b16f-3e618385f4df"/>
    <xsd:import namespace="c558b172-3434-4d16-a414-3b7eb167ad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cbcb4-9195-415d-b16f-3e618385f4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95ab0c67-79fa-438c-a6cc-9d6295ec1f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8b172-3434-4d16-a414-3b7eb167ad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2e76b8-30f2-4d42-941c-892dbea0a3fa}" ma:internalName="TaxCatchAll" ma:showField="CatchAllData" ma:web="c558b172-3434-4d16-a414-3b7eb167ad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ecbcb4-9195-415d-b16f-3e618385f4df">
      <Terms xmlns="http://schemas.microsoft.com/office/infopath/2007/PartnerControls"/>
    </lcf76f155ced4ddcb4097134ff3c332f>
    <TaxCatchAll xmlns="c558b172-3434-4d16-a414-3b7eb167ad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22A6E9-D08A-40F6-9B7C-324172BEB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cbcb4-9195-415d-b16f-3e618385f4df"/>
    <ds:schemaRef ds:uri="c558b172-3434-4d16-a414-3b7eb167ad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E47AC7-AD62-4B2E-8DA9-B7F621EC0019}">
  <ds:schemaRefs>
    <ds:schemaRef ds:uri="53320af9-3f7b-42fb-b895-a6592b6b461a"/>
    <ds:schemaRef ds:uri="c558b172-3434-4d16-a414-3b7eb167add0"/>
    <ds:schemaRef ds:uri="d934b512-bb63-431e-b535-a409be8a7b0f"/>
    <ds:schemaRef ds:uri="http://schemas.microsoft.com/office/2006/metadata/properties"/>
    <ds:schemaRef ds:uri="http://schemas.microsoft.com/office/infopath/2007/PartnerControls"/>
    <ds:schemaRef ds:uri="02ecbcb4-9195-415d-b16f-3e618385f4df"/>
  </ds:schemaRefs>
</ds:datastoreItem>
</file>

<file path=customXml/itemProps3.xml><?xml version="1.0" encoding="utf-8"?>
<ds:datastoreItem xmlns:ds="http://schemas.openxmlformats.org/officeDocument/2006/customXml" ds:itemID="{0067A3C0-69C1-4F17-90F0-A6FFAB6F26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637</Words>
  <Application>Microsoft Office PowerPoint</Application>
  <PresentationFormat>Grand écran</PresentationFormat>
  <Paragraphs>114</Paragraphs>
  <Slides>16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1_Thème Office</vt:lpstr>
      <vt:lpstr>Présentation PowerPoint</vt:lpstr>
      <vt:lpstr>Présentation PowerPoint</vt:lpstr>
      <vt:lpstr>Notre mission</vt:lpstr>
      <vt:lpstr>Notre vision</vt:lpstr>
      <vt:lpstr>Familles desservies</vt:lpstr>
      <vt:lpstr>Nos programmes </vt:lpstr>
      <vt:lpstr>Mon histoire</vt:lpstr>
      <vt:lpstr>Projet Inclusio</vt:lpstr>
      <vt:lpstr>La création du programme</vt:lpstr>
      <vt:lpstr>La création du programme</vt:lpstr>
      <vt:lpstr>Présentation PowerPoint</vt:lpstr>
      <vt:lpstr>  Accompagnements diversifiés</vt:lpstr>
      <vt:lpstr>  </vt:lpstr>
      <vt:lpstr>Présentation PowerPoint</vt:lpstr>
      <vt:lpstr>Présentation PowerPoint</vt:lpstr>
      <vt:lpstr>   Questions / Commentaires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Richard</dc:creator>
  <cp:lastModifiedBy>Martine Chartrand</cp:lastModifiedBy>
  <cp:revision>32</cp:revision>
  <dcterms:created xsi:type="dcterms:W3CDTF">2021-10-18T20:54:07Z</dcterms:created>
  <dcterms:modified xsi:type="dcterms:W3CDTF">2026-03-12T18:41:13Z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ContentTypeId">
    <vt:lpwstr>0x010100E26A01CBC400F24E88D7020C32046A62</vt:lpwstr>
  </property>
</Properties>
</file>