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Montserrat" pitchFamily="2" charset="77"/>
      <p:regular r:id="rId11"/>
      <p:bold r:id="rId12"/>
    </p:embeddedFont>
    <p:embeddedFont>
      <p:font typeface="Montserrat Bold" pitchFamily="2" charset="77"/>
      <p:regular r:id="rId13"/>
      <p:bold r:id="rId14"/>
    </p:embeddedFont>
    <p:embeddedFont>
      <p:font typeface="Montserrat Classic" pitchFamily="2" charset="77"/>
      <p:regular r:id="rId15"/>
    </p:embeddedFont>
    <p:embeddedFont>
      <p:font typeface="Montserrat Medium" panose="00000600000000000000" pitchFamily="2" charset="77"/>
      <p:regular r:id="rId16"/>
    </p:embeddedFont>
    <p:embeddedFont>
      <p:font typeface="Montserrat Semi-Bold" pitchFamily="2" charset="77"/>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7" autoAdjust="0"/>
    <p:restoredTop sz="94589" autoAdjust="0"/>
  </p:normalViewPr>
  <p:slideViewPr>
    <p:cSldViewPr>
      <p:cViewPr varScale="1">
        <p:scale>
          <a:sx n="77" d="100"/>
          <a:sy n="77" d="100"/>
        </p:scale>
        <p:origin x="23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sv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sv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2E5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3430343"/>
          </a:xfrm>
          <a:custGeom>
            <a:avLst/>
            <a:gdLst/>
            <a:ahLst/>
            <a:cxnLst/>
            <a:rect l="l" t="t" r="r" b="b"/>
            <a:pathLst>
              <a:path w="18288000" h="13430343">
                <a:moveTo>
                  <a:pt x="0" y="0"/>
                </a:moveTo>
                <a:lnTo>
                  <a:pt x="18288000" y="0"/>
                </a:lnTo>
                <a:lnTo>
                  <a:pt x="18288000" y="13430343"/>
                </a:lnTo>
                <a:lnTo>
                  <a:pt x="0" y="13430343"/>
                </a:lnTo>
                <a:lnTo>
                  <a:pt x="0" y="0"/>
                </a:lnTo>
                <a:close/>
              </a:path>
            </a:pathLst>
          </a:custGeom>
          <a:blipFill>
            <a:blip r:embed="rId2"/>
            <a:stretch>
              <a:fillRect l="-9304" t="-6125" r="-208" b="-25343"/>
            </a:stretch>
          </a:blipFill>
        </p:spPr>
        <p:txBody>
          <a:bodyPr/>
          <a:lstStyle/>
          <a:p>
            <a:endParaRPr lang="fr-FR"/>
          </a:p>
        </p:txBody>
      </p:sp>
      <p:sp>
        <p:nvSpPr>
          <p:cNvPr id="3" name="Freeform 3"/>
          <p:cNvSpPr/>
          <p:nvPr/>
        </p:nvSpPr>
        <p:spPr>
          <a:xfrm>
            <a:off x="1028700" y="1028700"/>
            <a:ext cx="3795012" cy="1478441"/>
          </a:xfrm>
          <a:custGeom>
            <a:avLst/>
            <a:gdLst/>
            <a:ahLst/>
            <a:cxnLst/>
            <a:rect l="l" t="t" r="r" b="b"/>
            <a:pathLst>
              <a:path w="3795012" h="1478441">
                <a:moveTo>
                  <a:pt x="0" y="0"/>
                </a:moveTo>
                <a:lnTo>
                  <a:pt x="3795012" y="0"/>
                </a:lnTo>
                <a:lnTo>
                  <a:pt x="3795012" y="1478441"/>
                </a:lnTo>
                <a:lnTo>
                  <a:pt x="0" y="1478441"/>
                </a:lnTo>
                <a:lnTo>
                  <a:pt x="0" y="0"/>
                </a:lnTo>
                <a:close/>
              </a:path>
            </a:pathLst>
          </a:custGeom>
          <a:blipFill>
            <a:blip r:embed="rId3"/>
            <a:stretch>
              <a:fillRect/>
            </a:stretch>
          </a:blipFill>
        </p:spPr>
        <p:txBody>
          <a:bodyPr/>
          <a:lstStyle/>
          <a:p>
            <a:endParaRPr lang="fr-FR"/>
          </a:p>
        </p:txBody>
      </p:sp>
      <p:grpSp>
        <p:nvGrpSpPr>
          <p:cNvPr id="4" name="Group 4"/>
          <p:cNvGrpSpPr/>
          <p:nvPr/>
        </p:nvGrpSpPr>
        <p:grpSpPr>
          <a:xfrm>
            <a:off x="1028700" y="6126221"/>
            <a:ext cx="7634347" cy="3352753"/>
            <a:chOff x="0" y="0"/>
            <a:chExt cx="10179130" cy="4470338"/>
          </a:xfrm>
        </p:grpSpPr>
        <p:sp>
          <p:nvSpPr>
            <p:cNvPr id="5" name="TextBox 5"/>
            <p:cNvSpPr txBox="1"/>
            <p:nvPr/>
          </p:nvSpPr>
          <p:spPr>
            <a:xfrm>
              <a:off x="0" y="-28575"/>
              <a:ext cx="10179130" cy="3985854"/>
            </a:xfrm>
            <a:prstGeom prst="rect">
              <a:avLst/>
            </a:prstGeom>
          </p:spPr>
          <p:txBody>
            <a:bodyPr lIns="0" tIns="0" rIns="0" bIns="0" rtlCol="0" anchor="t">
              <a:spAutoFit/>
            </a:bodyPr>
            <a:lstStyle/>
            <a:p>
              <a:pPr marL="0" lvl="0" indent="0" algn="l">
                <a:lnSpc>
                  <a:spcPts val="7912"/>
                </a:lnSpc>
              </a:pPr>
              <a:r>
                <a:rPr lang="en-US" sz="6381" b="1">
                  <a:solidFill>
                    <a:srgbClr val="DD4D49"/>
                  </a:solidFill>
                  <a:latin typeface="Montserrat Semi-Bold"/>
                  <a:ea typeface="Montserrat Semi-Bold"/>
                  <a:cs typeface="Montserrat Semi-Bold"/>
                  <a:sym typeface="Montserrat Semi-Bold"/>
                </a:rPr>
                <a:t>SE PRÉPARER À FAIRE SES IMPÔTS</a:t>
              </a:r>
            </a:p>
          </p:txBody>
        </p:sp>
        <p:sp>
          <p:nvSpPr>
            <p:cNvPr id="6" name="AutoShape 6"/>
            <p:cNvSpPr/>
            <p:nvPr/>
          </p:nvSpPr>
          <p:spPr>
            <a:xfrm>
              <a:off x="0" y="4444938"/>
              <a:ext cx="9046437" cy="0"/>
            </a:xfrm>
            <a:prstGeom prst="line">
              <a:avLst/>
            </a:prstGeom>
            <a:ln w="50800" cap="flat">
              <a:solidFill>
                <a:srgbClr val="DD4D49"/>
              </a:solidFill>
              <a:prstDash val="solid"/>
              <a:headEnd type="none" w="sm" len="sm"/>
              <a:tailEnd type="none" w="sm" len="sm"/>
            </a:ln>
          </p:spPr>
          <p:txBody>
            <a:bodyPr/>
            <a:lstStyle/>
            <a:p>
              <a:endParaRPr lang="fr-FR"/>
            </a:p>
          </p:txBody>
        </p:sp>
      </p:grpSp>
      <p:grpSp>
        <p:nvGrpSpPr>
          <p:cNvPr id="7" name="Group 7"/>
          <p:cNvGrpSpPr/>
          <p:nvPr/>
        </p:nvGrpSpPr>
        <p:grpSpPr>
          <a:xfrm>
            <a:off x="9144000" y="1028700"/>
            <a:ext cx="8229600" cy="8229600"/>
            <a:chOff x="0" y="0"/>
            <a:chExt cx="812800" cy="812800"/>
          </a:xfrm>
        </p:grpSpPr>
        <p:sp>
          <p:nvSpPr>
            <p:cNvPr id="8" name="Freeform 8"/>
            <p:cNvSpPr/>
            <p:nvPr/>
          </p:nvSpPr>
          <p:spPr>
            <a:xfrm>
              <a:off x="0" y="0"/>
              <a:ext cx="812800" cy="812800"/>
            </a:xfrm>
            <a:custGeom>
              <a:avLst/>
              <a:gdLst/>
              <a:ahLst/>
              <a:cxnLst/>
              <a:rect l="l" t="t" r="r" b="b"/>
              <a:pathLst>
                <a:path w="812800" h="812800">
                  <a:moveTo>
                    <a:pt x="47978" y="0"/>
                  </a:moveTo>
                  <a:lnTo>
                    <a:pt x="764822" y="0"/>
                  </a:lnTo>
                  <a:cubicBezTo>
                    <a:pt x="791320" y="0"/>
                    <a:pt x="812800" y="21480"/>
                    <a:pt x="812800" y="47978"/>
                  </a:cubicBezTo>
                  <a:lnTo>
                    <a:pt x="812800" y="764822"/>
                  </a:lnTo>
                  <a:cubicBezTo>
                    <a:pt x="812800" y="791320"/>
                    <a:pt x="791320" y="812800"/>
                    <a:pt x="764822" y="812800"/>
                  </a:cubicBezTo>
                  <a:lnTo>
                    <a:pt x="47978" y="812800"/>
                  </a:lnTo>
                  <a:cubicBezTo>
                    <a:pt x="21480" y="812800"/>
                    <a:pt x="0" y="791320"/>
                    <a:pt x="0" y="764822"/>
                  </a:cubicBezTo>
                  <a:lnTo>
                    <a:pt x="0" y="47978"/>
                  </a:lnTo>
                  <a:cubicBezTo>
                    <a:pt x="0" y="21480"/>
                    <a:pt x="21480" y="0"/>
                    <a:pt x="47978" y="0"/>
                  </a:cubicBezTo>
                  <a:close/>
                </a:path>
              </a:pathLst>
            </a:custGeom>
            <a:blipFill>
              <a:blip r:embed="rId4"/>
              <a:stretch>
                <a:fillRect l="-35648" r="-14445"/>
              </a:stretch>
            </a:blipFill>
          </p:spPr>
          <p:txBody>
            <a:bodyPr/>
            <a:lstStyle/>
            <a:p>
              <a:endParaRPr lang="fr-FR"/>
            </a:p>
          </p:txBody>
        </p:sp>
      </p:grpSp>
      <p:sp>
        <p:nvSpPr>
          <p:cNvPr id="9" name="TextBox 9"/>
          <p:cNvSpPr txBox="1"/>
          <p:nvPr/>
        </p:nvSpPr>
        <p:spPr>
          <a:xfrm>
            <a:off x="17632262" y="9450399"/>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000000"/>
                </a:solidFill>
                <a:latin typeface="Montserrat"/>
                <a:ea typeface="Montserrat"/>
                <a:cs typeface="Montserrat"/>
                <a:sym typeface="Montserrat"/>
              </a:rPr>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AEA"/>
        </a:solidFill>
        <a:effectLst/>
      </p:bgPr>
    </p:bg>
    <p:spTree>
      <p:nvGrpSpPr>
        <p:cNvPr id="1" name=""/>
        <p:cNvGrpSpPr/>
        <p:nvPr/>
      </p:nvGrpSpPr>
      <p:grpSpPr>
        <a:xfrm>
          <a:off x="0" y="0"/>
          <a:ext cx="0" cy="0"/>
          <a:chOff x="0" y="0"/>
          <a:chExt cx="0" cy="0"/>
        </a:xfrm>
      </p:grpSpPr>
      <p:sp>
        <p:nvSpPr>
          <p:cNvPr id="2" name="AutoShape 2"/>
          <p:cNvSpPr/>
          <p:nvPr/>
        </p:nvSpPr>
        <p:spPr>
          <a:xfrm flipV="1">
            <a:off x="457200" y="9156990"/>
            <a:ext cx="17318309" cy="0"/>
          </a:xfrm>
          <a:prstGeom prst="line">
            <a:avLst/>
          </a:prstGeom>
          <a:ln w="9525" cap="flat">
            <a:solidFill>
              <a:srgbClr val="150E29"/>
            </a:solidFill>
            <a:prstDash val="solid"/>
            <a:headEnd type="none" w="sm" len="sm"/>
            <a:tailEnd type="none" w="sm" len="sm"/>
          </a:ln>
        </p:spPr>
        <p:txBody>
          <a:bodyPr/>
          <a:lstStyle/>
          <a:p>
            <a:endParaRPr lang="fr-FR"/>
          </a:p>
        </p:txBody>
      </p:sp>
      <p:grpSp>
        <p:nvGrpSpPr>
          <p:cNvPr id="3" name="Group 3"/>
          <p:cNvGrpSpPr/>
          <p:nvPr/>
        </p:nvGrpSpPr>
        <p:grpSpPr>
          <a:xfrm>
            <a:off x="9336281" y="2394817"/>
            <a:ext cx="8368126" cy="5497365"/>
            <a:chOff x="0" y="0"/>
            <a:chExt cx="11157501" cy="7329820"/>
          </a:xfrm>
        </p:grpSpPr>
        <p:grpSp>
          <p:nvGrpSpPr>
            <p:cNvPr id="4" name="Group 4"/>
            <p:cNvGrpSpPr/>
            <p:nvPr/>
          </p:nvGrpSpPr>
          <p:grpSpPr>
            <a:xfrm rot="-301528">
              <a:off x="775107" y="771515"/>
              <a:ext cx="10133546" cy="6126238"/>
              <a:chOff x="0" y="0"/>
              <a:chExt cx="1934311" cy="1169388"/>
            </a:xfrm>
          </p:grpSpPr>
          <p:sp>
            <p:nvSpPr>
              <p:cNvPr id="5" name="Freeform 5"/>
              <p:cNvSpPr/>
              <p:nvPr/>
            </p:nvSpPr>
            <p:spPr>
              <a:xfrm>
                <a:off x="0" y="0"/>
                <a:ext cx="1934311" cy="1169388"/>
              </a:xfrm>
              <a:custGeom>
                <a:avLst/>
                <a:gdLst/>
                <a:ahLst/>
                <a:cxnLst/>
                <a:rect l="l" t="t" r="r" b="b"/>
                <a:pathLst>
                  <a:path w="1934311" h="1169388">
                    <a:moveTo>
                      <a:pt x="82223" y="0"/>
                    </a:moveTo>
                    <a:lnTo>
                      <a:pt x="1852088" y="0"/>
                    </a:lnTo>
                    <a:cubicBezTo>
                      <a:pt x="1897499" y="0"/>
                      <a:pt x="1934311" y="36812"/>
                      <a:pt x="1934311" y="82223"/>
                    </a:cubicBezTo>
                    <a:lnTo>
                      <a:pt x="1934311" y="1087166"/>
                    </a:lnTo>
                    <a:cubicBezTo>
                      <a:pt x="1934311" y="1108972"/>
                      <a:pt x="1925648" y="1129886"/>
                      <a:pt x="1910228" y="1145306"/>
                    </a:cubicBezTo>
                    <a:cubicBezTo>
                      <a:pt x="1894809" y="1160725"/>
                      <a:pt x="1873895" y="1169388"/>
                      <a:pt x="1852088" y="1169388"/>
                    </a:cubicBezTo>
                    <a:lnTo>
                      <a:pt x="82223" y="1169388"/>
                    </a:lnTo>
                    <a:cubicBezTo>
                      <a:pt x="60416" y="1169388"/>
                      <a:pt x="39502" y="1160725"/>
                      <a:pt x="24082" y="1145306"/>
                    </a:cubicBezTo>
                    <a:cubicBezTo>
                      <a:pt x="8663" y="1129886"/>
                      <a:pt x="0" y="1108972"/>
                      <a:pt x="0" y="1087166"/>
                    </a:cubicBezTo>
                    <a:lnTo>
                      <a:pt x="0" y="82223"/>
                    </a:lnTo>
                    <a:cubicBezTo>
                      <a:pt x="0" y="60416"/>
                      <a:pt x="8663" y="39502"/>
                      <a:pt x="24082" y="24082"/>
                    </a:cubicBezTo>
                    <a:cubicBezTo>
                      <a:pt x="39502" y="8663"/>
                      <a:pt x="60416" y="0"/>
                      <a:pt x="82223" y="0"/>
                    </a:cubicBezTo>
                    <a:close/>
                  </a:path>
                </a:pathLst>
              </a:custGeom>
              <a:solidFill>
                <a:srgbClr val="FFFFFF"/>
              </a:solidFill>
            </p:spPr>
            <p:txBody>
              <a:bodyPr/>
              <a:lstStyle/>
              <a:p>
                <a:endParaRPr lang="fr-FR"/>
              </a:p>
            </p:txBody>
          </p:sp>
          <p:sp>
            <p:nvSpPr>
              <p:cNvPr id="6" name="TextBox 6"/>
              <p:cNvSpPr txBox="1"/>
              <p:nvPr/>
            </p:nvSpPr>
            <p:spPr>
              <a:xfrm>
                <a:off x="0" y="-38100"/>
                <a:ext cx="1934311" cy="1207488"/>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rot="-100088">
              <a:off x="7268655" y="5836"/>
              <a:ext cx="424740" cy="1633615"/>
            </a:xfrm>
            <a:custGeom>
              <a:avLst/>
              <a:gdLst/>
              <a:ahLst/>
              <a:cxnLst/>
              <a:rect l="l" t="t" r="r" b="b"/>
              <a:pathLst>
                <a:path w="424740" h="1633615">
                  <a:moveTo>
                    <a:pt x="0" y="0"/>
                  </a:moveTo>
                  <a:lnTo>
                    <a:pt x="424739" y="0"/>
                  </a:lnTo>
                  <a:lnTo>
                    <a:pt x="424739" y="1633615"/>
                  </a:lnTo>
                  <a:lnTo>
                    <a:pt x="0" y="163361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grpSp>
          <p:nvGrpSpPr>
            <p:cNvPr id="8" name="Group 8"/>
            <p:cNvGrpSpPr/>
            <p:nvPr/>
          </p:nvGrpSpPr>
          <p:grpSpPr>
            <a:xfrm rot="367908">
              <a:off x="295586" y="729289"/>
              <a:ext cx="10128304" cy="6076983"/>
              <a:chOff x="0" y="0"/>
              <a:chExt cx="6350000" cy="3810000"/>
            </a:xfrm>
          </p:grpSpPr>
          <p:sp>
            <p:nvSpPr>
              <p:cNvPr id="9" name="Freeform 9"/>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3"/>
                <a:stretch>
                  <a:fillRect l="-34560" t="-31997" b="-31997"/>
                </a:stretch>
              </a:blipFill>
            </p:spPr>
            <p:txBody>
              <a:bodyPr/>
              <a:lstStyle/>
              <a:p>
                <a:endParaRPr lang="fr-FR"/>
              </a:p>
            </p:txBody>
          </p:sp>
        </p:grpSp>
      </p:grpSp>
      <p:sp>
        <p:nvSpPr>
          <p:cNvPr id="10" name="Freeform 10"/>
          <p:cNvSpPr/>
          <p:nvPr/>
        </p:nvSpPr>
        <p:spPr>
          <a:xfrm>
            <a:off x="16552453" y="488477"/>
            <a:ext cx="1223056" cy="707149"/>
          </a:xfrm>
          <a:custGeom>
            <a:avLst/>
            <a:gdLst/>
            <a:ahLst/>
            <a:cxnLst/>
            <a:rect l="l" t="t" r="r" b="b"/>
            <a:pathLst>
              <a:path w="1223056" h="707149">
                <a:moveTo>
                  <a:pt x="0" y="0"/>
                </a:moveTo>
                <a:lnTo>
                  <a:pt x="1223056" y="0"/>
                </a:lnTo>
                <a:lnTo>
                  <a:pt x="1223056" y="707149"/>
                </a:lnTo>
                <a:lnTo>
                  <a:pt x="0" y="7071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1" name="TextBox 11"/>
          <p:cNvSpPr txBox="1"/>
          <p:nvPr/>
        </p:nvSpPr>
        <p:spPr>
          <a:xfrm>
            <a:off x="457200" y="9440874"/>
            <a:ext cx="7700750" cy="356236"/>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Montserrat"/>
                <a:ea typeface="Montserrat"/>
                <a:cs typeface="Montserrat"/>
                <a:sym typeface="Montserrat"/>
              </a:rPr>
              <a:t>Se préparer à faire ses impôts</a:t>
            </a:r>
          </a:p>
        </p:txBody>
      </p:sp>
      <p:sp>
        <p:nvSpPr>
          <p:cNvPr id="12" name="TextBox 12"/>
          <p:cNvSpPr txBox="1"/>
          <p:nvPr/>
        </p:nvSpPr>
        <p:spPr>
          <a:xfrm>
            <a:off x="1028700" y="2565246"/>
            <a:ext cx="7700750" cy="563880"/>
          </a:xfrm>
          <a:prstGeom prst="rect">
            <a:avLst/>
          </a:prstGeom>
        </p:spPr>
        <p:txBody>
          <a:bodyPr lIns="0" tIns="0" rIns="0" bIns="0" rtlCol="0" anchor="t">
            <a:spAutoFit/>
          </a:bodyPr>
          <a:lstStyle/>
          <a:p>
            <a:pPr marL="0" lvl="0" indent="0" algn="l">
              <a:lnSpc>
                <a:spcPts val="4620"/>
              </a:lnSpc>
              <a:spcBef>
                <a:spcPct val="0"/>
              </a:spcBef>
            </a:pPr>
            <a:r>
              <a:rPr lang="en-US" sz="3300" b="1">
                <a:solidFill>
                  <a:srgbClr val="DD4D49"/>
                </a:solidFill>
                <a:latin typeface="Montserrat Semi-Bold"/>
                <a:ea typeface="Montserrat Semi-Bold"/>
                <a:cs typeface="Montserrat Semi-Bold"/>
                <a:sym typeface="Montserrat Semi-Bold"/>
              </a:rPr>
              <a:t>FINAUTONOME</a:t>
            </a:r>
          </a:p>
        </p:txBody>
      </p:sp>
      <p:sp>
        <p:nvSpPr>
          <p:cNvPr id="13" name="TextBox 13"/>
          <p:cNvSpPr txBox="1"/>
          <p:nvPr/>
        </p:nvSpPr>
        <p:spPr>
          <a:xfrm>
            <a:off x="1028700" y="3395826"/>
            <a:ext cx="7700750" cy="1957704"/>
          </a:xfrm>
          <a:prstGeom prst="rect">
            <a:avLst/>
          </a:prstGeom>
        </p:spPr>
        <p:txBody>
          <a:bodyPr lIns="0" tIns="0" rIns="0" bIns="0" rtlCol="0" anchor="t">
            <a:spAutoFit/>
          </a:bodyPr>
          <a:lstStyle/>
          <a:p>
            <a:pPr marL="0" lvl="0" indent="0" algn="l">
              <a:lnSpc>
                <a:spcPts val="3920"/>
              </a:lnSpc>
              <a:spcBef>
                <a:spcPct val="0"/>
              </a:spcBef>
            </a:pPr>
            <a:r>
              <a:rPr lang="en-US" sz="2800">
                <a:solidFill>
                  <a:srgbClr val="150E29"/>
                </a:solidFill>
                <a:latin typeface="Montserrat"/>
                <a:ea typeface="Montserrat"/>
                <a:cs typeface="Montserrat"/>
                <a:sym typeface="Montserrat"/>
              </a:rPr>
              <a:t>Est un organisme communautaire, par et pour, qui aide les personnes en situation de handicap (PSH) et leurs proches, à améliorer leur bien-être financier. </a:t>
            </a:r>
          </a:p>
        </p:txBody>
      </p:sp>
      <p:sp>
        <p:nvSpPr>
          <p:cNvPr id="14" name="TextBox 14"/>
          <p:cNvSpPr txBox="1"/>
          <p:nvPr/>
        </p:nvSpPr>
        <p:spPr>
          <a:xfrm>
            <a:off x="17632262" y="9450399"/>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000000"/>
                </a:solidFill>
                <a:latin typeface="Montserrat"/>
                <a:ea typeface="Montserrat"/>
                <a:cs typeface="Montserrat"/>
                <a:sym typeface="Montserrat"/>
              </a:rPr>
              <a:t>2</a:t>
            </a:r>
          </a:p>
        </p:txBody>
      </p:sp>
      <p:sp>
        <p:nvSpPr>
          <p:cNvPr id="15" name="TextBox 15"/>
          <p:cNvSpPr txBox="1"/>
          <p:nvPr/>
        </p:nvSpPr>
        <p:spPr>
          <a:xfrm>
            <a:off x="457200" y="631825"/>
            <a:ext cx="11263100" cy="854075"/>
          </a:xfrm>
          <a:prstGeom prst="rect">
            <a:avLst/>
          </a:prstGeom>
        </p:spPr>
        <p:txBody>
          <a:bodyPr lIns="0" tIns="0" rIns="0" bIns="0" rtlCol="0" anchor="t">
            <a:spAutoFit/>
          </a:bodyPr>
          <a:lstStyle/>
          <a:p>
            <a:pPr marL="0" lvl="0" indent="0" algn="l">
              <a:lnSpc>
                <a:spcPts val="7000"/>
              </a:lnSpc>
              <a:spcBef>
                <a:spcPct val="0"/>
              </a:spcBef>
            </a:pPr>
            <a:r>
              <a:rPr lang="en-US" sz="5000" b="1">
                <a:solidFill>
                  <a:srgbClr val="382E53"/>
                </a:solidFill>
                <a:latin typeface="Montserrat Semi-Bold"/>
                <a:ea typeface="Montserrat Semi-Bold"/>
                <a:cs typeface="Montserrat Semi-Bold"/>
                <a:sym typeface="Montserrat Semi-Bold"/>
              </a:rPr>
              <a:t>QUI SOMMES-NOUS ?</a:t>
            </a:r>
          </a:p>
        </p:txBody>
      </p:sp>
      <p:sp>
        <p:nvSpPr>
          <p:cNvPr id="16" name="TextBox 16"/>
          <p:cNvSpPr txBox="1"/>
          <p:nvPr/>
        </p:nvSpPr>
        <p:spPr>
          <a:xfrm>
            <a:off x="1028700" y="5745536"/>
            <a:ext cx="7700750" cy="563880"/>
          </a:xfrm>
          <a:prstGeom prst="rect">
            <a:avLst/>
          </a:prstGeom>
        </p:spPr>
        <p:txBody>
          <a:bodyPr lIns="0" tIns="0" rIns="0" bIns="0" rtlCol="0" anchor="t">
            <a:spAutoFit/>
          </a:bodyPr>
          <a:lstStyle/>
          <a:p>
            <a:pPr marL="0" lvl="0" indent="0" algn="l">
              <a:lnSpc>
                <a:spcPts val="4620"/>
              </a:lnSpc>
              <a:spcBef>
                <a:spcPct val="0"/>
              </a:spcBef>
            </a:pPr>
            <a:r>
              <a:rPr lang="en-US" sz="3300" b="1">
                <a:solidFill>
                  <a:srgbClr val="DD4D49"/>
                </a:solidFill>
                <a:latin typeface="Montserrat Semi-Bold"/>
                <a:ea typeface="Montserrat Semi-Bold"/>
                <a:cs typeface="Montserrat Semi-Bold"/>
                <a:sym typeface="Montserrat Semi-Bold"/>
              </a:rPr>
              <a:t>NOS SERVICES</a:t>
            </a:r>
          </a:p>
        </p:txBody>
      </p:sp>
      <p:sp>
        <p:nvSpPr>
          <p:cNvPr id="17" name="TextBox 17"/>
          <p:cNvSpPr txBox="1"/>
          <p:nvPr/>
        </p:nvSpPr>
        <p:spPr>
          <a:xfrm>
            <a:off x="1028700" y="6480507"/>
            <a:ext cx="8839443" cy="2453004"/>
          </a:xfrm>
          <a:prstGeom prst="rect">
            <a:avLst/>
          </a:prstGeom>
        </p:spPr>
        <p:txBody>
          <a:bodyPr lIns="0" tIns="0" rIns="0" bIns="0" rtlCol="0" anchor="t">
            <a:spAutoFit/>
          </a:bodyPr>
          <a:lstStyle/>
          <a:p>
            <a:pPr marL="604526" lvl="1" indent="-302263" algn="l">
              <a:lnSpc>
                <a:spcPts val="3920"/>
              </a:lnSpc>
              <a:buFont typeface="Arial"/>
              <a:buChar char="•"/>
            </a:pPr>
            <a:r>
              <a:rPr lang="en-US" sz="2800">
                <a:solidFill>
                  <a:srgbClr val="150E29"/>
                </a:solidFill>
                <a:latin typeface="Montserrat"/>
                <a:ea typeface="Montserrat"/>
                <a:cs typeface="Montserrat"/>
                <a:sym typeface="Montserrat"/>
              </a:rPr>
              <a:t>Accompagnement individuel</a:t>
            </a:r>
          </a:p>
          <a:p>
            <a:pPr marL="604526" lvl="1" indent="-302263" algn="l">
              <a:lnSpc>
                <a:spcPts val="3920"/>
              </a:lnSpc>
              <a:buFont typeface="Arial"/>
              <a:buChar char="•"/>
            </a:pPr>
            <a:r>
              <a:rPr lang="en-US" sz="2800">
                <a:solidFill>
                  <a:srgbClr val="150E29"/>
                </a:solidFill>
                <a:latin typeface="Montserrat"/>
                <a:ea typeface="Montserrat"/>
                <a:cs typeface="Montserrat"/>
                <a:sym typeface="Montserrat"/>
              </a:rPr>
              <a:t>Accompagnement budgétaire</a:t>
            </a:r>
          </a:p>
          <a:p>
            <a:pPr marL="604526" lvl="1" indent="-302263" algn="l">
              <a:lnSpc>
                <a:spcPts val="3920"/>
              </a:lnSpc>
              <a:buFont typeface="Arial"/>
              <a:buChar char="•"/>
            </a:pPr>
            <a:r>
              <a:rPr lang="en-US" sz="2800">
                <a:solidFill>
                  <a:srgbClr val="150E29"/>
                </a:solidFill>
                <a:latin typeface="Montserrat"/>
                <a:ea typeface="Montserrat"/>
                <a:cs typeface="Montserrat"/>
                <a:sym typeface="Montserrat"/>
              </a:rPr>
              <a:t>Parcours d’éducation financière</a:t>
            </a:r>
          </a:p>
          <a:p>
            <a:pPr algn="l">
              <a:lnSpc>
                <a:spcPts val="3920"/>
              </a:lnSpc>
            </a:pPr>
            <a:endParaRPr lang="en-US" sz="2800">
              <a:solidFill>
                <a:srgbClr val="150E29"/>
              </a:solidFill>
              <a:latin typeface="Montserrat"/>
              <a:ea typeface="Montserrat"/>
              <a:cs typeface="Montserrat"/>
              <a:sym typeface="Montserrat"/>
            </a:endParaRPr>
          </a:p>
          <a:p>
            <a:pPr algn="l">
              <a:lnSpc>
                <a:spcPts val="3920"/>
              </a:lnSpc>
              <a:spcBef>
                <a:spcPct val="0"/>
              </a:spcBef>
            </a:pPr>
            <a:r>
              <a:rPr lang="en-US" sz="2800">
                <a:solidFill>
                  <a:srgbClr val="150E29"/>
                </a:solidFill>
                <a:latin typeface="Montserrat Classic"/>
                <a:ea typeface="Montserrat Classic"/>
                <a:cs typeface="Montserrat Classic"/>
                <a:sym typeface="Montserrat Classic"/>
              </a:rPr>
              <a:t>Tous nos services sont gratuits en tout temps</a:t>
            </a:r>
          </a:p>
        </p:txBody>
      </p:sp>
      <p:sp>
        <p:nvSpPr>
          <p:cNvPr id="18" name="Freeform 18"/>
          <p:cNvSpPr/>
          <p:nvPr/>
        </p:nvSpPr>
        <p:spPr>
          <a:xfrm>
            <a:off x="677175" y="8403950"/>
            <a:ext cx="208942" cy="637989"/>
          </a:xfrm>
          <a:custGeom>
            <a:avLst/>
            <a:gdLst/>
            <a:ahLst/>
            <a:cxnLst/>
            <a:rect l="l" t="t" r="r" b="b"/>
            <a:pathLst>
              <a:path w="208942" h="637989">
                <a:moveTo>
                  <a:pt x="0" y="0"/>
                </a:moveTo>
                <a:lnTo>
                  <a:pt x="208941" y="0"/>
                </a:lnTo>
                <a:lnTo>
                  <a:pt x="208941" y="637989"/>
                </a:lnTo>
                <a:lnTo>
                  <a:pt x="0" y="63798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2E53"/>
        </a:solidFill>
        <a:effectLst/>
      </p:bgPr>
    </p:bg>
    <p:spTree>
      <p:nvGrpSpPr>
        <p:cNvPr id="1" name=""/>
        <p:cNvGrpSpPr/>
        <p:nvPr/>
      </p:nvGrpSpPr>
      <p:grpSpPr>
        <a:xfrm>
          <a:off x="0" y="0"/>
          <a:ext cx="0" cy="0"/>
          <a:chOff x="0" y="0"/>
          <a:chExt cx="0" cy="0"/>
        </a:xfrm>
      </p:grpSpPr>
      <p:sp>
        <p:nvSpPr>
          <p:cNvPr id="2" name="AutoShape 2"/>
          <p:cNvSpPr/>
          <p:nvPr/>
        </p:nvSpPr>
        <p:spPr>
          <a:xfrm flipV="1">
            <a:off x="457200" y="9156990"/>
            <a:ext cx="17318309" cy="0"/>
          </a:xfrm>
          <a:prstGeom prst="line">
            <a:avLst/>
          </a:prstGeom>
          <a:ln w="9525" cap="flat">
            <a:solidFill>
              <a:srgbClr val="EEEAEA"/>
            </a:solidFill>
            <a:prstDash val="solid"/>
            <a:headEnd type="none" w="sm" len="sm"/>
            <a:tailEnd type="none" w="sm" len="sm"/>
          </a:ln>
        </p:spPr>
        <p:txBody>
          <a:bodyPr/>
          <a:lstStyle/>
          <a:p>
            <a:endParaRPr lang="fr-FR"/>
          </a:p>
        </p:txBody>
      </p:sp>
      <p:sp>
        <p:nvSpPr>
          <p:cNvPr id="3" name="TextBox 3"/>
          <p:cNvSpPr txBox="1"/>
          <p:nvPr/>
        </p:nvSpPr>
        <p:spPr>
          <a:xfrm>
            <a:off x="457200" y="9440874"/>
            <a:ext cx="8686800" cy="356236"/>
          </a:xfrm>
          <a:prstGeom prst="rect">
            <a:avLst/>
          </a:prstGeom>
        </p:spPr>
        <p:txBody>
          <a:bodyPr lIns="0" tIns="0" rIns="0" bIns="0" rtlCol="0" anchor="t">
            <a:spAutoFit/>
          </a:bodyPr>
          <a:lstStyle/>
          <a:p>
            <a:pPr algn="l">
              <a:lnSpc>
                <a:spcPts val="2939"/>
              </a:lnSpc>
              <a:spcBef>
                <a:spcPct val="0"/>
              </a:spcBef>
            </a:pPr>
            <a:r>
              <a:rPr lang="en-US" sz="2099">
                <a:solidFill>
                  <a:srgbClr val="EEEAEA"/>
                </a:solidFill>
                <a:latin typeface="Montserrat"/>
                <a:ea typeface="Montserrat"/>
                <a:cs typeface="Montserrat"/>
                <a:sym typeface="Montserrat"/>
              </a:rPr>
              <a:t>Se préparer à faire ses impôts</a:t>
            </a:r>
          </a:p>
        </p:txBody>
      </p:sp>
      <p:sp>
        <p:nvSpPr>
          <p:cNvPr id="4" name="TextBox 4"/>
          <p:cNvSpPr txBox="1"/>
          <p:nvPr/>
        </p:nvSpPr>
        <p:spPr>
          <a:xfrm>
            <a:off x="457200" y="876300"/>
            <a:ext cx="9474503" cy="1295400"/>
          </a:xfrm>
          <a:prstGeom prst="rect">
            <a:avLst/>
          </a:prstGeom>
        </p:spPr>
        <p:txBody>
          <a:bodyPr lIns="0" tIns="0" rIns="0" bIns="0" rtlCol="0" anchor="t">
            <a:spAutoFit/>
          </a:bodyPr>
          <a:lstStyle/>
          <a:p>
            <a:pPr marL="0" lvl="0" indent="0" algn="l">
              <a:lnSpc>
                <a:spcPts val="10500"/>
              </a:lnSpc>
              <a:spcBef>
                <a:spcPct val="0"/>
              </a:spcBef>
            </a:pPr>
            <a:r>
              <a:rPr lang="en-US" sz="7500" b="1">
                <a:solidFill>
                  <a:srgbClr val="EEEAEA"/>
                </a:solidFill>
                <a:latin typeface="Montserrat Semi-Bold"/>
                <a:ea typeface="Montserrat Semi-Bold"/>
                <a:cs typeface="Montserrat Semi-Bold"/>
                <a:sym typeface="Montserrat Semi-Bold"/>
              </a:rPr>
              <a:t>AVIS IMPORTANT</a:t>
            </a:r>
          </a:p>
        </p:txBody>
      </p:sp>
      <p:sp>
        <p:nvSpPr>
          <p:cNvPr id="5" name="TextBox 5"/>
          <p:cNvSpPr txBox="1"/>
          <p:nvPr/>
        </p:nvSpPr>
        <p:spPr>
          <a:xfrm>
            <a:off x="17632262" y="9450399"/>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EEEAEA"/>
                </a:solidFill>
                <a:latin typeface="Montserrat"/>
                <a:ea typeface="Montserrat"/>
                <a:cs typeface="Montserrat"/>
                <a:sym typeface="Montserrat"/>
              </a:rPr>
              <a:t>3</a:t>
            </a:r>
          </a:p>
        </p:txBody>
      </p:sp>
      <p:sp>
        <p:nvSpPr>
          <p:cNvPr id="6" name="Freeform 6"/>
          <p:cNvSpPr/>
          <p:nvPr/>
        </p:nvSpPr>
        <p:spPr>
          <a:xfrm>
            <a:off x="16621166" y="530721"/>
            <a:ext cx="1085631" cy="627692"/>
          </a:xfrm>
          <a:custGeom>
            <a:avLst/>
            <a:gdLst/>
            <a:ahLst/>
            <a:cxnLst/>
            <a:rect l="l" t="t" r="r" b="b"/>
            <a:pathLst>
              <a:path w="1085631" h="627692">
                <a:moveTo>
                  <a:pt x="0" y="0"/>
                </a:moveTo>
                <a:lnTo>
                  <a:pt x="1085631" y="0"/>
                </a:lnTo>
                <a:lnTo>
                  <a:pt x="1085631" y="627692"/>
                </a:lnTo>
                <a:lnTo>
                  <a:pt x="0" y="62769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7" name="TextBox 7"/>
          <p:cNvSpPr txBox="1"/>
          <p:nvPr/>
        </p:nvSpPr>
        <p:spPr>
          <a:xfrm>
            <a:off x="457200" y="2632819"/>
            <a:ext cx="15522522" cy="5694046"/>
          </a:xfrm>
          <a:prstGeom prst="rect">
            <a:avLst/>
          </a:prstGeom>
        </p:spPr>
        <p:txBody>
          <a:bodyPr lIns="0" tIns="0" rIns="0" bIns="0" rtlCol="0" anchor="t">
            <a:spAutoFit/>
          </a:bodyPr>
          <a:lstStyle/>
          <a:p>
            <a:pPr algn="l">
              <a:lnSpc>
                <a:spcPts val="3779"/>
              </a:lnSpc>
            </a:pPr>
            <a:endParaRPr/>
          </a:p>
          <a:p>
            <a:pPr algn="l">
              <a:lnSpc>
                <a:spcPts val="3779"/>
              </a:lnSpc>
              <a:spcBef>
                <a:spcPct val="0"/>
              </a:spcBef>
            </a:pPr>
            <a:r>
              <a:rPr lang="en-US" sz="2699">
                <a:solidFill>
                  <a:srgbClr val="EEEAEA"/>
                </a:solidFill>
                <a:latin typeface="Montserrat"/>
                <a:ea typeface="Montserrat"/>
                <a:cs typeface="Montserrat"/>
                <a:sym typeface="Montserrat"/>
              </a:rPr>
              <a:t>La présentation et son visuel ne doit en aucune façon être interprété comme un conseil financier, juridique ou fiscal. </a:t>
            </a:r>
          </a:p>
          <a:p>
            <a:pPr algn="l">
              <a:lnSpc>
                <a:spcPts val="3779"/>
              </a:lnSpc>
              <a:spcBef>
                <a:spcPct val="0"/>
              </a:spcBef>
            </a:pPr>
            <a:endParaRPr lang="en-US" sz="2699">
              <a:solidFill>
                <a:srgbClr val="EEEAEA"/>
              </a:solidFill>
              <a:latin typeface="Montserrat"/>
              <a:ea typeface="Montserrat"/>
              <a:cs typeface="Montserrat"/>
              <a:sym typeface="Montserrat"/>
            </a:endParaRPr>
          </a:p>
          <a:p>
            <a:pPr algn="l">
              <a:lnSpc>
                <a:spcPts val="3779"/>
              </a:lnSpc>
              <a:spcBef>
                <a:spcPct val="0"/>
              </a:spcBef>
            </a:pPr>
            <a:r>
              <a:rPr lang="en-US" sz="2699">
                <a:solidFill>
                  <a:srgbClr val="EEEAEA"/>
                </a:solidFill>
                <a:latin typeface="Montserrat"/>
                <a:ea typeface="Montserrat"/>
                <a:cs typeface="Montserrat"/>
                <a:sym typeface="Montserrat"/>
              </a:rPr>
              <a:t>Le rôle de Finautonome est de sensibiliser, d'outiller et d'accompagner les personnes en lien avec les programmes et les mesures. En aucun cas nous offrons des services professionnels (financier, juridique ou fiscal). </a:t>
            </a:r>
          </a:p>
          <a:p>
            <a:pPr algn="l">
              <a:lnSpc>
                <a:spcPts val="3779"/>
              </a:lnSpc>
              <a:spcBef>
                <a:spcPct val="0"/>
              </a:spcBef>
            </a:pPr>
            <a:endParaRPr lang="en-US" sz="2699">
              <a:solidFill>
                <a:srgbClr val="EEEAEA"/>
              </a:solidFill>
              <a:latin typeface="Montserrat"/>
              <a:ea typeface="Montserrat"/>
              <a:cs typeface="Montserrat"/>
              <a:sym typeface="Montserrat"/>
            </a:endParaRPr>
          </a:p>
          <a:p>
            <a:pPr algn="l">
              <a:lnSpc>
                <a:spcPts val="3779"/>
              </a:lnSpc>
              <a:spcBef>
                <a:spcPct val="0"/>
              </a:spcBef>
            </a:pPr>
            <a:r>
              <a:rPr lang="en-US" sz="2699">
                <a:solidFill>
                  <a:srgbClr val="EEEAEA"/>
                </a:solidFill>
                <a:latin typeface="Montserrat"/>
                <a:ea typeface="Montserrat"/>
                <a:cs typeface="Montserrat"/>
                <a:sym typeface="Montserrat"/>
              </a:rPr>
              <a:t>Si vous souhaitez recourir aux conseils de professionnels, la communauté de pratique de Finautonome est composée de professionnels qui connaissent bien les mesures et la réalité des personnes qui vivent avec des limitations fonctionnelles. </a:t>
            </a:r>
          </a:p>
          <a:p>
            <a:pPr algn="l">
              <a:lnSpc>
                <a:spcPts val="3779"/>
              </a:lnSpc>
              <a:spcBef>
                <a:spcPct val="0"/>
              </a:spcBef>
            </a:pPr>
            <a:endParaRPr lang="en-US" sz="2699">
              <a:solidFill>
                <a:srgbClr val="EEEAEA"/>
              </a:solidFill>
              <a:latin typeface="Montserrat"/>
              <a:ea typeface="Montserrat"/>
              <a:cs typeface="Montserrat"/>
              <a:sym typeface="Montserrat"/>
            </a:endParaRPr>
          </a:p>
        </p:txBody>
      </p:sp>
      <p:sp>
        <p:nvSpPr>
          <p:cNvPr id="8" name="Freeform 8"/>
          <p:cNvSpPr/>
          <p:nvPr/>
        </p:nvSpPr>
        <p:spPr>
          <a:xfrm>
            <a:off x="9578236" y="834051"/>
            <a:ext cx="1568672" cy="1337649"/>
          </a:xfrm>
          <a:custGeom>
            <a:avLst/>
            <a:gdLst/>
            <a:ahLst/>
            <a:cxnLst/>
            <a:rect l="l" t="t" r="r" b="b"/>
            <a:pathLst>
              <a:path w="1568672" h="1337649">
                <a:moveTo>
                  <a:pt x="0" y="0"/>
                </a:moveTo>
                <a:lnTo>
                  <a:pt x="1568672" y="0"/>
                </a:lnTo>
                <a:lnTo>
                  <a:pt x="1568672" y="1337649"/>
                </a:lnTo>
                <a:lnTo>
                  <a:pt x="0" y="13376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AEA"/>
        </a:solidFill>
        <a:effectLst/>
      </p:bgPr>
    </p:bg>
    <p:spTree>
      <p:nvGrpSpPr>
        <p:cNvPr id="1" name=""/>
        <p:cNvGrpSpPr/>
        <p:nvPr/>
      </p:nvGrpSpPr>
      <p:grpSpPr>
        <a:xfrm>
          <a:off x="0" y="0"/>
          <a:ext cx="0" cy="0"/>
          <a:chOff x="0" y="0"/>
          <a:chExt cx="0" cy="0"/>
        </a:xfrm>
      </p:grpSpPr>
      <p:sp>
        <p:nvSpPr>
          <p:cNvPr id="2" name="AutoShape 2"/>
          <p:cNvSpPr/>
          <p:nvPr/>
        </p:nvSpPr>
        <p:spPr>
          <a:xfrm flipV="1">
            <a:off x="457200" y="9156990"/>
            <a:ext cx="17318309" cy="0"/>
          </a:xfrm>
          <a:prstGeom prst="line">
            <a:avLst/>
          </a:prstGeom>
          <a:ln w="9525" cap="flat">
            <a:solidFill>
              <a:srgbClr val="150E29"/>
            </a:solidFill>
            <a:prstDash val="solid"/>
            <a:headEnd type="none" w="sm" len="sm"/>
            <a:tailEnd type="none" w="sm" len="sm"/>
          </a:ln>
        </p:spPr>
        <p:txBody>
          <a:bodyPr/>
          <a:lstStyle/>
          <a:p>
            <a:endParaRPr lang="fr-FR"/>
          </a:p>
        </p:txBody>
      </p:sp>
      <p:sp>
        <p:nvSpPr>
          <p:cNvPr id="3" name="Freeform 3"/>
          <p:cNvSpPr/>
          <p:nvPr/>
        </p:nvSpPr>
        <p:spPr>
          <a:xfrm>
            <a:off x="16552453" y="488477"/>
            <a:ext cx="1223056" cy="707149"/>
          </a:xfrm>
          <a:custGeom>
            <a:avLst/>
            <a:gdLst/>
            <a:ahLst/>
            <a:cxnLst/>
            <a:rect l="l" t="t" r="r" b="b"/>
            <a:pathLst>
              <a:path w="1223056" h="707149">
                <a:moveTo>
                  <a:pt x="0" y="0"/>
                </a:moveTo>
                <a:lnTo>
                  <a:pt x="1223056" y="0"/>
                </a:lnTo>
                <a:lnTo>
                  <a:pt x="1223056" y="707149"/>
                </a:lnTo>
                <a:lnTo>
                  <a:pt x="0" y="70714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grpSp>
        <p:nvGrpSpPr>
          <p:cNvPr id="4" name="Group 4"/>
          <p:cNvGrpSpPr/>
          <p:nvPr/>
        </p:nvGrpSpPr>
        <p:grpSpPr>
          <a:xfrm>
            <a:off x="457200" y="6081909"/>
            <a:ext cx="571500" cy="571500"/>
            <a:chOff x="0" y="0"/>
            <a:chExt cx="762000" cy="762000"/>
          </a:xfrm>
        </p:grpSpPr>
        <p:grpSp>
          <p:nvGrpSpPr>
            <p:cNvPr id="5" name="Group 5"/>
            <p:cNvGrpSpPr/>
            <p:nvPr/>
          </p:nvGrpSpPr>
          <p:grpSpPr>
            <a:xfrm>
              <a:off x="0" y="0"/>
              <a:ext cx="762000" cy="7620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4D49"/>
              </a:solidFill>
            </p:spPr>
            <p:txBody>
              <a:bodyPr/>
              <a:lstStyle/>
              <a:p>
                <a:endParaRPr lang="fr-FR"/>
              </a:p>
            </p:txBody>
          </p:sp>
          <p:sp>
            <p:nvSpPr>
              <p:cNvPr id="7" name="TextBox 7"/>
              <p:cNvSpPr txBox="1"/>
              <p:nvPr/>
            </p:nvSpPr>
            <p:spPr>
              <a:xfrm>
                <a:off x="76200" y="47625"/>
                <a:ext cx="660400" cy="688975"/>
              </a:xfrm>
              <a:prstGeom prst="rect">
                <a:avLst/>
              </a:prstGeom>
            </p:spPr>
            <p:txBody>
              <a:bodyPr lIns="37271" tIns="37271" rIns="37271" bIns="37271" rtlCol="0" anchor="ctr"/>
              <a:lstStyle/>
              <a:p>
                <a:pPr algn="ctr">
                  <a:lnSpc>
                    <a:spcPts val="1819"/>
                  </a:lnSpc>
                </a:pPr>
                <a:endParaRPr/>
              </a:p>
            </p:txBody>
          </p:sp>
        </p:grpSp>
        <p:sp>
          <p:nvSpPr>
            <p:cNvPr id="8" name="TextBox 8"/>
            <p:cNvSpPr txBox="1"/>
            <p:nvPr/>
          </p:nvSpPr>
          <p:spPr>
            <a:xfrm>
              <a:off x="0" y="114581"/>
              <a:ext cx="762000" cy="485212"/>
            </a:xfrm>
            <a:prstGeom prst="rect">
              <a:avLst/>
            </a:prstGeom>
          </p:spPr>
          <p:txBody>
            <a:bodyPr lIns="0" tIns="0" rIns="0" bIns="0" rtlCol="0" anchor="t">
              <a:spAutoFit/>
            </a:bodyPr>
            <a:lstStyle/>
            <a:p>
              <a:pPr algn="ctr">
                <a:lnSpc>
                  <a:spcPts val="3145"/>
                </a:lnSpc>
                <a:spcBef>
                  <a:spcPct val="0"/>
                </a:spcBef>
              </a:pPr>
              <a:r>
                <a:rPr lang="en-US" sz="2247" b="1">
                  <a:solidFill>
                    <a:srgbClr val="EEEAEA"/>
                  </a:solidFill>
                  <a:latin typeface="Montserrat Bold"/>
                  <a:ea typeface="Montserrat Bold"/>
                  <a:cs typeface="Montserrat Bold"/>
                  <a:sym typeface="Montserrat Bold"/>
                </a:rPr>
                <a:t>1</a:t>
              </a:r>
            </a:p>
          </p:txBody>
        </p:sp>
      </p:grpSp>
      <p:grpSp>
        <p:nvGrpSpPr>
          <p:cNvPr id="9" name="Group 9"/>
          <p:cNvGrpSpPr/>
          <p:nvPr/>
        </p:nvGrpSpPr>
        <p:grpSpPr>
          <a:xfrm>
            <a:off x="457200" y="7308501"/>
            <a:ext cx="571500" cy="571500"/>
            <a:chOff x="0" y="0"/>
            <a:chExt cx="762000" cy="762000"/>
          </a:xfrm>
        </p:grpSpPr>
        <p:grpSp>
          <p:nvGrpSpPr>
            <p:cNvPr id="10" name="Group 10"/>
            <p:cNvGrpSpPr/>
            <p:nvPr/>
          </p:nvGrpSpPr>
          <p:grpSpPr>
            <a:xfrm>
              <a:off x="0" y="0"/>
              <a:ext cx="762000" cy="7620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4D49"/>
              </a:solidFill>
            </p:spPr>
            <p:txBody>
              <a:bodyPr/>
              <a:lstStyle/>
              <a:p>
                <a:endParaRPr lang="fr-FR"/>
              </a:p>
            </p:txBody>
          </p:sp>
          <p:sp>
            <p:nvSpPr>
              <p:cNvPr id="12" name="TextBox 12"/>
              <p:cNvSpPr txBox="1"/>
              <p:nvPr/>
            </p:nvSpPr>
            <p:spPr>
              <a:xfrm>
                <a:off x="76200" y="47625"/>
                <a:ext cx="660400" cy="688975"/>
              </a:xfrm>
              <a:prstGeom prst="rect">
                <a:avLst/>
              </a:prstGeom>
            </p:spPr>
            <p:txBody>
              <a:bodyPr lIns="37271" tIns="37271" rIns="37271" bIns="37271" rtlCol="0" anchor="ctr"/>
              <a:lstStyle/>
              <a:p>
                <a:pPr algn="ctr">
                  <a:lnSpc>
                    <a:spcPts val="1819"/>
                  </a:lnSpc>
                </a:pPr>
                <a:endParaRPr/>
              </a:p>
            </p:txBody>
          </p:sp>
        </p:grpSp>
        <p:sp>
          <p:nvSpPr>
            <p:cNvPr id="13" name="TextBox 13"/>
            <p:cNvSpPr txBox="1"/>
            <p:nvPr/>
          </p:nvSpPr>
          <p:spPr>
            <a:xfrm>
              <a:off x="0" y="114581"/>
              <a:ext cx="762000" cy="485212"/>
            </a:xfrm>
            <a:prstGeom prst="rect">
              <a:avLst/>
            </a:prstGeom>
          </p:spPr>
          <p:txBody>
            <a:bodyPr lIns="0" tIns="0" rIns="0" bIns="0" rtlCol="0" anchor="t">
              <a:spAutoFit/>
            </a:bodyPr>
            <a:lstStyle/>
            <a:p>
              <a:pPr algn="ctr">
                <a:lnSpc>
                  <a:spcPts val="3145"/>
                </a:lnSpc>
                <a:spcBef>
                  <a:spcPct val="0"/>
                </a:spcBef>
              </a:pPr>
              <a:r>
                <a:rPr lang="en-US" sz="2247" b="1">
                  <a:solidFill>
                    <a:srgbClr val="EEEAEA"/>
                  </a:solidFill>
                  <a:latin typeface="Montserrat Bold"/>
                  <a:ea typeface="Montserrat Bold"/>
                  <a:cs typeface="Montserrat Bold"/>
                  <a:sym typeface="Montserrat Bold"/>
                </a:rPr>
                <a:t>2</a:t>
              </a:r>
            </a:p>
          </p:txBody>
        </p:sp>
      </p:grpSp>
      <p:sp>
        <p:nvSpPr>
          <p:cNvPr id="14" name="Freeform 14"/>
          <p:cNvSpPr/>
          <p:nvPr/>
        </p:nvSpPr>
        <p:spPr>
          <a:xfrm>
            <a:off x="4991100" y="6091434"/>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3"/>
            <a:stretch>
              <a:fillRect/>
            </a:stretch>
          </a:blipFill>
        </p:spPr>
        <p:txBody>
          <a:bodyPr/>
          <a:lstStyle/>
          <a:p>
            <a:endParaRPr lang="fr-FR"/>
          </a:p>
        </p:txBody>
      </p:sp>
      <p:sp>
        <p:nvSpPr>
          <p:cNvPr id="15" name="Freeform 15"/>
          <p:cNvSpPr/>
          <p:nvPr/>
        </p:nvSpPr>
        <p:spPr>
          <a:xfrm>
            <a:off x="4991100" y="7318026"/>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3"/>
            <a:stretch>
              <a:fillRect/>
            </a:stretch>
          </a:blipFill>
        </p:spPr>
        <p:txBody>
          <a:bodyPr/>
          <a:lstStyle/>
          <a:p>
            <a:endParaRPr lang="fr-FR"/>
          </a:p>
        </p:txBody>
      </p:sp>
      <p:sp>
        <p:nvSpPr>
          <p:cNvPr id="16" name="TextBox 16"/>
          <p:cNvSpPr txBox="1"/>
          <p:nvPr/>
        </p:nvSpPr>
        <p:spPr>
          <a:xfrm>
            <a:off x="457200" y="9440874"/>
            <a:ext cx="7991101" cy="356236"/>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Montserrat"/>
                <a:ea typeface="Montserrat"/>
                <a:cs typeface="Montserrat"/>
                <a:sym typeface="Montserrat"/>
              </a:rPr>
              <a:t>Se préparer à faire ses impôts</a:t>
            </a:r>
          </a:p>
        </p:txBody>
      </p:sp>
      <p:sp>
        <p:nvSpPr>
          <p:cNvPr id="17" name="TextBox 17"/>
          <p:cNvSpPr txBox="1"/>
          <p:nvPr/>
        </p:nvSpPr>
        <p:spPr>
          <a:xfrm>
            <a:off x="457200" y="5036701"/>
            <a:ext cx="7700750" cy="471804"/>
          </a:xfrm>
          <a:prstGeom prst="rect">
            <a:avLst/>
          </a:prstGeom>
        </p:spPr>
        <p:txBody>
          <a:bodyPr lIns="0" tIns="0" rIns="0" bIns="0" rtlCol="0" anchor="t">
            <a:spAutoFit/>
          </a:bodyPr>
          <a:lstStyle/>
          <a:p>
            <a:pPr marL="0" lvl="0" indent="0" algn="l">
              <a:lnSpc>
                <a:spcPts val="3920"/>
              </a:lnSpc>
              <a:spcBef>
                <a:spcPct val="0"/>
              </a:spcBef>
            </a:pPr>
            <a:r>
              <a:rPr lang="en-US" sz="2800" b="1">
                <a:solidFill>
                  <a:srgbClr val="DD4D49"/>
                </a:solidFill>
                <a:latin typeface="Montserrat Semi-Bold"/>
                <a:ea typeface="Montserrat Semi-Bold"/>
                <a:cs typeface="Montserrat Semi-Bold"/>
                <a:sym typeface="Montserrat Semi-Bold"/>
              </a:rPr>
              <a:t>Quels sont ces avantages ?</a:t>
            </a:r>
          </a:p>
        </p:txBody>
      </p:sp>
      <p:sp>
        <p:nvSpPr>
          <p:cNvPr id="18" name="TextBox 18"/>
          <p:cNvSpPr txBox="1"/>
          <p:nvPr/>
        </p:nvSpPr>
        <p:spPr>
          <a:xfrm>
            <a:off x="17632262" y="9450399"/>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000000"/>
                </a:solidFill>
                <a:latin typeface="Montserrat"/>
                <a:ea typeface="Montserrat"/>
                <a:cs typeface="Montserrat"/>
                <a:sym typeface="Montserrat"/>
              </a:rPr>
              <a:t>4</a:t>
            </a:r>
          </a:p>
        </p:txBody>
      </p:sp>
      <p:sp>
        <p:nvSpPr>
          <p:cNvPr id="19" name="TextBox 19"/>
          <p:cNvSpPr txBox="1"/>
          <p:nvPr/>
        </p:nvSpPr>
        <p:spPr>
          <a:xfrm>
            <a:off x="1291802" y="5984755"/>
            <a:ext cx="2385800" cy="815339"/>
          </a:xfrm>
          <a:prstGeom prst="rect">
            <a:avLst/>
          </a:prstGeom>
        </p:spPr>
        <p:txBody>
          <a:bodyPr lIns="0" tIns="0" rIns="0" bIns="0" rtlCol="0" anchor="t">
            <a:spAutoFit/>
          </a:bodyPr>
          <a:lstStyle/>
          <a:p>
            <a:pPr algn="l">
              <a:lnSpc>
                <a:spcPts val="3360"/>
              </a:lnSpc>
            </a:pPr>
            <a:r>
              <a:rPr lang="en-US" sz="2400" b="1">
                <a:solidFill>
                  <a:srgbClr val="150E29"/>
                </a:solidFill>
                <a:latin typeface="Montserrat Medium"/>
                <a:ea typeface="Montserrat Medium"/>
                <a:cs typeface="Montserrat Medium"/>
                <a:sym typeface="Montserrat Medium"/>
              </a:rPr>
              <a:t>Crédit d’impot</a:t>
            </a:r>
            <a:r>
              <a:rPr lang="en-US" sz="2400" b="1">
                <a:solidFill>
                  <a:srgbClr val="150E29"/>
                </a:solidFill>
                <a:latin typeface="Montserrat Bold"/>
                <a:ea typeface="Montserrat Bold"/>
                <a:cs typeface="Montserrat Bold"/>
                <a:sym typeface="Montserrat Bold"/>
              </a:rPr>
              <a:t> remboursable</a:t>
            </a:r>
          </a:p>
        </p:txBody>
      </p:sp>
      <p:sp>
        <p:nvSpPr>
          <p:cNvPr id="20" name="TextBox 20"/>
          <p:cNvSpPr txBox="1"/>
          <p:nvPr/>
        </p:nvSpPr>
        <p:spPr>
          <a:xfrm>
            <a:off x="5772150" y="5940940"/>
            <a:ext cx="11487150" cy="815339"/>
          </a:xfrm>
          <a:prstGeom prst="rect">
            <a:avLst/>
          </a:prstGeom>
        </p:spPr>
        <p:txBody>
          <a:bodyPr lIns="0" tIns="0" rIns="0" bIns="0" rtlCol="0" anchor="t">
            <a:spAutoFit/>
          </a:bodyPr>
          <a:lstStyle/>
          <a:p>
            <a:pPr algn="l">
              <a:lnSpc>
                <a:spcPts val="3360"/>
              </a:lnSpc>
            </a:pPr>
            <a:r>
              <a:rPr lang="en-US" sz="2400" b="1">
                <a:solidFill>
                  <a:srgbClr val="150E29"/>
                </a:solidFill>
                <a:latin typeface="Montserrat Medium"/>
                <a:ea typeface="Montserrat Medium"/>
                <a:cs typeface="Montserrat Medium"/>
                <a:sym typeface="Montserrat Medium"/>
              </a:rPr>
              <a:t>C’est un montant d’argent qui vous est accordé même si vous ne payez pas d’impot.</a:t>
            </a:r>
          </a:p>
        </p:txBody>
      </p:sp>
      <p:sp>
        <p:nvSpPr>
          <p:cNvPr id="21" name="TextBox 21"/>
          <p:cNvSpPr txBox="1"/>
          <p:nvPr/>
        </p:nvSpPr>
        <p:spPr>
          <a:xfrm>
            <a:off x="1291802" y="7211347"/>
            <a:ext cx="3015773" cy="815339"/>
          </a:xfrm>
          <a:prstGeom prst="rect">
            <a:avLst/>
          </a:prstGeom>
        </p:spPr>
        <p:txBody>
          <a:bodyPr lIns="0" tIns="0" rIns="0" bIns="0" rtlCol="0" anchor="t">
            <a:spAutoFit/>
          </a:bodyPr>
          <a:lstStyle/>
          <a:p>
            <a:pPr algn="l">
              <a:lnSpc>
                <a:spcPts val="3360"/>
              </a:lnSpc>
            </a:pPr>
            <a:r>
              <a:rPr lang="en-US" sz="2400">
                <a:solidFill>
                  <a:srgbClr val="150E29"/>
                </a:solidFill>
                <a:latin typeface="Montserrat"/>
                <a:ea typeface="Montserrat"/>
                <a:cs typeface="Montserrat"/>
                <a:sym typeface="Montserrat"/>
              </a:rPr>
              <a:t>Crédit d’impot</a:t>
            </a:r>
            <a:r>
              <a:rPr lang="en-US" sz="2400" b="1">
                <a:solidFill>
                  <a:srgbClr val="150E29"/>
                </a:solidFill>
                <a:latin typeface="Montserrat Bold"/>
                <a:ea typeface="Montserrat Bold"/>
                <a:cs typeface="Montserrat Bold"/>
                <a:sym typeface="Montserrat Bold"/>
              </a:rPr>
              <a:t> non-remboursable</a:t>
            </a:r>
          </a:p>
        </p:txBody>
      </p:sp>
      <p:sp>
        <p:nvSpPr>
          <p:cNvPr id="22" name="TextBox 22"/>
          <p:cNvSpPr txBox="1"/>
          <p:nvPr/>
        </p:nvSpPr>
        <p:spPr>
          <a:xfrm>
            <a:off x="5772150" y="7211347"/>
            <a:ext cx="11634503" cy="1234439"/>
          </a:xfrm>
          <a:prstGeom prst="rect">
            <a:avLst/>
          </a:prstGeom>
        </p:spPr>
        <p:txBody>
          <a:bodyPr lIns="0" tIns="0" rIns="0" bIns="0" rtlCol="0" anchor="t">
            <a:spAutoFit/>
          </a:bodyPr>
          <a:lstStyle/>
          <a:p>
            <a:pPr algn="l">
              <a:lnSpc>
                <a:spcPts val="3360"/>
              </a:lnSpc>
            </a:pPr>
            <a:r>
              <a:rPr lang="en-US" sz="2400" b="1">
                <a:solidFill>
                  <a:srgbClr val="150E29"/>
                </a:solidFill>
                <a:latin typeface="Montserrat Medium"/>
                <a:ea typeface="Montserrat Medium"/>
                <a:cs typeface="Montserrat Medium"/>
                <a:sym typeface="Montserrat Medium"/>
              </a:rPr>
              <a:t>Ces crédits viennent réduire ou annulé l’impôt que vous avez à payer. Si vous ne payez pas d’impôt, ce crédit peu parfois être transférable à un proche.</a:t>
            </a:r>
          </a:p>
        </p:txBody>
      </p:sp>
      <p:sp>
        <p:nvSpPr>
          <p:cNvPr id="23" name="TextBox 23"/>
          <p:cNvSpPr txBox="1"/>
          <p:nvPr/>
        </p:nvSpPr>
        <p:spPr>
          <a:xfrm>
            <a:off x="457200" y="1516947"/>
            <a:ext cx="12503093" cy="2114549"/>
          </a:xfrm>
          <a:prstGeom prst="rect">
            <a:avLst/>
          </a:prstGeom>
        </p:spPr>
        <p:txBody>
          <a:bodyPr lIns="0" tIns="0" rIns="0" bIns="0" rtlCol="0" anchor="t">
            <a:spAutoFit/>
          </a:bodyPr>
          <a:lstStyle/>
          <a:p>
            <a:pPr marL="0" lvl="0" indent="0" algn="l">
              <a:lnSpc>
                <a:spcPts val="4200"/>
              </a:lnSpc>
              <a:spcBef>
                <a:spcPct val="0"/>
              </a:spcBef>
            </a:pPr>
            <a:r>
              <a:rPr lang="en-US" sz="3000">
                <a:solidFill>
                  <a:srgbClr val="150E29"/>
                </a:solidFill>
                <a:latin typeface="Montserrat"/>
                <a:ea typeface="Montserrat"/>
                <a:cs typeface="Montserrat"/>
                <a:sym typeface="Montserrat"/>
              </a:rPr>
              <a:t>Il existe des programmes fiscaux qui font une énorme différence dans le bien-être financier des familles dont un membre ou des membres sont en situation de handicap. Ces programmes vous apporte des avantages fiscaux.</a:t>
            </a:r>
          </a:p>
        </p:txBody>
      </p:sp>
      <p:sp>
        <p:nvSpPr>
          <p:cNvPr id="24" name="Freeform 24"/>
          <p:cNvSpPr/>
          <p:nvPr/>
        </p:nvSpPr>
        <p:spPr>
          <a:xfrm>
            <a:off x="13361359" y="488477"/>
            <a:ext cx="2991404" cy="4228638"/>
          </a:xfrm>
          <a:custGeom>
            <a:avLst/>
            <a:gdLst/>
            <a:ahLst/>
            <a:cxnLst/>
            <a:rect l="l" t="t" r="r" b="b"/>
            <a:pathLst>
              <a:path w="2991404" h="4228638">
                <a:moveTo>
                  <a:pt x="0" y="0"/>
                </a:moveTo>
                <a:lnTo>
                  <a:pt x="2991404" y="0"/>
                </a:lnTo>
                <a:lnTo>
                  <a:pt x="2991404" y="4228639"/>
                </a:lnTo>
                <a:lnTo>
                  <a:pt x="0" y="4228639"/>
                </a:lnTo>
                <a:lnTo>
                  <a:pt x="0" y="0"/>
                </a:lnTo>
                <a:close/>
              </a:path>
            </a:pathLst>
          </a:custGeom>
          <a:blipFill>
            <a:blip r:embed="rId4"/>
            <a:stretch>
              <a:fillRect l="-94821" t="-15533"/>
            </a:stretch>
          </a:blipFill>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AEA"/>
        </a:solidFill>
        <a:effectLst/>
      </p:bgPr>
    </p:bg>
    <p:spTree>
      <p:nvGrpSpPr>
        <p:cNvPr id="1" name=""/>
        <p:cNvGrpSpPr/>
        <p:nvPr/>
      </p:nvGrpSpPr>
      <p:grpSpPr>
        <a:xfrm>
          <a:off x="0" y="0"/>
          <a:ext cx="0" cy="0"/>
          <a:chOff x="0" y="0"/>
          <a:chExt cx="0" cy="0"/>
        </a:xfrm>
      </p:grpSpPr>
      <p:grpSp>
        <p:nvGrpSpPr>
          <p:cNvPr id="2" name="Group 2"/>
          <p:cNvGrpSpPr/>
          <p:nvPr/>
        </p:nvGrpSpPr>
        <p:grpSpPr>
          <a:xfrm>
            <a:off x="12309162" y="0"/>
            <a:ext cx="5978838" cy="10287000"/>
            <a:chOff x="0" y="0"/>
            <a:chExt cx="472402" cy="812800"/>
          </a:xfrm>
        </p:grpSpPr>
        <p:sp>
          <p:nvSpPr>
            <p:cNvPr id="3" name="Freeform 3"/>
            <p:cNvSpPr/>
            <p:nvPr/>
          </p:nvSpPr>
          <p:spPr>
            <a:xfrm>
              <a:off x="0" y="0"/>
              <a:ext cx="472402" cy="812800"/>
            </a:xfrm>
            <a:custGeom>
              <a:avLst/>
              <a:gdLst/>
              <a:ahLst/>
              <a:cxnLst/>
              <a:rect l="l" t="t" r="r" b="b"/>
              <a:pathLst>
                <a:path w="472402" h="812800">
                  <a:moveTo>
                    <a:pt x="0" y="0"/>
                  </a:moveTo>
                  <a:lnTo>
                    <a:pt x="472402" y="0"/>
                  </a:lnTo>
                  <a:lnTo>
                    <a:pt x="472402" y="812800"/>
                  </a:lnTo>
                  <a:lnTo>
                    <a:pt x="0" y="812800"/>
                  </a:lnTo>
                  <a:close/>
                </a:path>
              </a:pathLst>
            </a:custGeom>
            <a:blipFill>
              <a:blip r:embed="rId2"/>
              <a:stretch>
                <a:fillRect l="-79042" r="-79042"/>
              </a:stretch>
            </a:blipFill>
          </p:spPr>
          <p:txBody>
            <a:bodyPr/>
            <a:lstStyle/>
            <a:p>
              <a:endParaRPr lang="fr-FR"/>
            </a:p>
          </p:txBody>
        </p:sp>
      </p:grpSp>
      <p:sp>
        <p:nvSpPr>
          <p:cNvPr id="4" name="AutoShape 4"/>
          <p:cNvSpPr/>
          <p:nvPr/>
        </p:nvSpPr>
        <p:spPr>
          <a:xfrm flipV="1">
            <a:off x="457200" y="9156990"/>
            <a:ext cx="17318309" cy="0"/>
          </a:xfrm>
          <a:prstGeom prst="line">
            <a:avLst/>
          </a:prstGeom>
          <a:ln w="9525" cap="flat">
            <a:solidFill>
              <a:srgbClr val="150E29"/>
            </a:solidFill>
            <a:prstDash val="solid"/>
            <a:headEnd type="none" w="sm" len="sm"/>
            <a:tailEnd type="none" w="sm" len="sm"/>
          </a:ln>
        </p:spPr>
        <p:txBody>
          <a:bodyPr/>
          <a:lstStyle/>
          <a:p>
            <a:endParaRPr lang="fr-FR"/>
          </a:p>
        </p:txBody>
      </p:sp>
      <p:sp>
        <p:nvSpPr>
          <p:cNvPr id="5" name="Freeform 5"/>
          <p:cNvSpPr/>
          <p:nvPr/>
        </p:nvSpPr>
        <p:spPr>
          <a:xfrm>
            <a:off x="16552453" y="488477"/>
            <a:ext cx="1223056" cy="707149"/>
          </a:xfrm>
          <a:custGeom>
            <a:avLst/>
            <a:gdLst/>
            <a:ahLst/>
            <a:cxnLst/>
            <a:rect l="l" t="t" r="r" b="b"/>
            <a:pathLst>
              <a:path w="1223056" h="707149">
                <a:moveTo>
                  <a:pt x="0" y="0"/>
                </a:moveTo>
                <a:lnTo>
                  <a:pt x="1223056" y="0"/>
                </a:lnTo>
                <a:lnTo>
                  <a:pt x="1223056" y="707149"/>
                </a:lnTo>
                <a:lnTo>
                  <a:pt x="0" y="7071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a:off x="457200" y="2665525"/>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7" name="Freeform 7"/>
          <p:cNvSpPr/>
          <p:nvPr/>
        </p:nvSpPr>
        <p:spPr>
          <a:xfrm>
            <a:off x="457200" y="3776774"/>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8" name="Freeform 8"/>
          <p:cNvSpPr/>
          <p:nvPr/>
        </p:nvSpPr>
        <p:spPr>
          <a:xfrm>
            <a:off x="457200" y="5143500"/>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9" name="Freeform 9"/>
          <p:cNvSpPr/>
          <p:nvPr/>
        </p:nvSpPr>
        <p:spPr>
          <a:xfrm>
            <a:off x="457200" y="6521767"/>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10" name="Freeform 10"/>
          <p:cNvSpPr/>
          <p:nvPr/>
        </p:nvSpPr>
        <p:spPr>
          <a:xfrm>
            <a:off x="457200" y="7642859"/>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11" name="TextBox 11"/>
          <p:cNvSpPr txBox="1"/>
          <p:nvPr/>
        </p:nvSpPr>
        <p:spPr>
          <a:xfrm>
            <a:off x="457200" y="9440874"/>
            <a:ext cx="5741417" cy="356236"/>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Montserrat"/>
                <a:ea typeface="Montserrat"/>
                <a:cs typeface="Montserrat"/>
                <a:sym typeface="Montserrat"/>
              </a:rPr>
              <a:t>Se préparer à faire ses impôts</a:t>
            </a:r>
          </a:p>
        </p:txBody>
      </p:sp>
      <p:sp>
        <p:nvSpPr>
          <p:cNvPr id="12" name="TextBox 12"/>
          <p:cNvSpPr txBox="1"/>
          <p:nvPr/>
        </p:nvSpPr>
        <p:spPr>
          <a:xfrm>
            <a:off x="17632262" y="9450399"/>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000000"/>
                </a:solidFill>
                <a:latin typeface="Montserrat"/>
                <a:ea typeface="Montserrat"/>
                <a:cs typeface="Montserrat"/>
                <a:sym typeface="Montserrat"/>
              </a:rPr>
              <a:t>5</a:t>
            </a:r>
          </a:p>
        </p:txBody>
      </p:sp>
      <p:sp>
        <p:nvSpPr>
          <p:cNvPr id="13" name="TextBox 13"/>
          <p:cNvSpPr txBox="1"/>
          <p:nvPr/>
        </p:nvSpPr>
        <p:spPr>
          <a:xfrm>
            <a:off x="457200" y="393227"/>
            <a:ext cx="11263100" cy="1739900"/>
          </a:xfrm>
          <a:prstGeom prst="rect">
            <a:avLst/>
          </a:prstGeom>
        </p:spPr>
        <p:txBody>
          <a:bodyPr lIns="0" tIns="0" rIns="0" bIns="0" rtlCol="0" anchor="t">
            <a:spAutoFit/>
          </a:bodyPr>
          <a:lstStyle/>
          <a:p>
            <a:pPr marL="0" lvl="0" indent="0" algn="l">
              <a:lnSpc>
                <a:spcPts val="7000"/>
              </a:lnSpc>
              <a:spcBef>
                <a:spcPct val="0"/>
              </a:spcBef>
            </a:pPr>
            <a:r>
              <a:rPr lang="en-US" sz="5000" b="1">
                <a:solidFill>
                  <a:srgbClr val="382E53"/>
                </a:solidFill>
                <a:latin typeface="Montserrat Semi-Bold"/>
                <a:ea typeface="Montserrat Semi-Bold"/>
                <a:cs typeface="Montserrat Semi-Bold"/>
                <a:sym typeface="Montserrat Semi-Bold"/>
              </a:rPr>
              <a:t>Lexique des mots d’impôt en langage simplifié et clair</a:t>
            </a:r>
          </a:p>
        </p:txBody>
      </p:sp>
      <p:sp>
        <p:nvSpPr>
          <p:cNvPr id="14" name="TextBox 14"/>
          <p:cNvSpPr txBox="1"/>
          <p:nvPr/>
        </p:nvSpPr>
        <p:spPr>
          <a:xfrm>
            <a:off x="1238250" y="2744583"/>
            <a:ext cx="9302454" cy="727709"/>
          </a:xfrm>
          <a:prstGeom prst="rect">
            <a:avLst/>
          </a:prstGeom>
        </p:spPr>
        <p:txBody>
          <a:bodyPr lIns="0" tIns="0" rIns="0" bIns="0" rtlCol="0" anchor="t">
            <a:spAutoFit/>
          </a:bodyPr>
          <a:lstStyle/>
          <a:p>
            <a:pPr algn="l">
              <a:lnSpc>
                <a:spcPts val="2940"/>
              </a:lnSpc>
            </a:pPr>
            <a:r>
              <a:rPr lang="en-US" sz="2100" b="1">
                <a:solidFill>
                  <a:srgbClr val="150E29"/>
                </a:solidFill>
                <a:latin typeface="Montserrat Bold"/>
                <a:ea typeface="Montserrat Bold"/>
                <a:cs typeface="Montserrat Bold"/>
                <a:sym typeface="Montserrat Bold"/>
              </a:rPr>
              <a:t>Déclaration fiscale</a:t>
            </a:r>
            <a:r>
              <a:rPr lang="en-US" sz="2100">
                <a:solidFill>
                  <a:srgbClr val="150E29"/>
                </a:solidFill>
                <a:latin typeface="Montserrat"/>
                <a:ea typeface="Montserrat"/>
                <a:cs typeface="Montserrat"/>
                <a:sym typeface="Montserrat"/>
              </a:rPr>
              <a:t> </a:t>
            </a:r>
          </a:p>
          <a:p>
            <a:pPr marL="453400" lvl="1" indent="-226700" algn="l">
              <a:lnSpc>
                <a:spcPts val="2940"/>
              </a:lnSpc>
              <a:buFont typeface="Arial"/>
              <a:buChar char="•"/>
            </a:pPr>
            <a:r>
              <a:rPr lang="en-US" sz="2100">
                <a:solidFill>
                  <a:srgbClr val="150E29"/>
                </a:solidFill>
                <a:latin typeface="Montserrat"/>
                <a:ea typeface="Montserrat"/>
                <a:cs typeface="Montserrat"/>
                <a:sym typeface="Montserrat"/>
              </a:rPr>
              <a:t>Une autre façon de dire: faire ses impôts</a:t>
            </a:r>
          </a:p>
        </p:txBody>
      </p:sp>
      <p:sp>
        <p:nvSpPr>
          <p:cNvPr id="15" name="TextBox 15"/>
          <p:cNvSpPr txBox="1"/>
          <p:nvPr/>
        </p:nvSpPr>
        <p:spPr>
          <a:xfrm>
            <a:off x="1238250" y="3846307"/>
            <a:ext cx="10359820" cy="1099184"/>
          </a:xfrm>
          <a:prstGeom prst="rect">
            <a:avLst/>
          </a:prstGeom>
        </p:spPr>
        <p:txBody>
          <a:bodyPr lIns="0" tIns="0" rIns="0" bIns="0" rtlCol="0" anchor="t">
            <a:spAutoFit/>
          </a:bodyPr>
          <a:lstStyle/>
          <a:p>
            <a:pPr algn="l">
              <a:lnSpc>
                <a:spcPts val="2940"/>
              </a:lnSpc>
            </a:pPr>
            <a:r>
              <a:rPr lang="en-US" sz="2100" b="1">
                <a:solidFill>
                  <a:srgbClr val="150E29"/>
                </a:solidFill>
                <a:latin typeface="Montserrat Bold"/>
                <a:ea typeface="Montserrat Bold"/>
                <a:cs typeface="Montserrat Bold"/>
                <a:sym typeface="Montserrat Bold"/>
              </a:rPr>
              <a:t>Crédit d’impôt remboursable</a:t>
            </a:r>
          </a:p>
          <a:p>
            <a:pPr marL="453400" lvl="1" indent="-226700" algn="l">
              <a:lnSpc>
                <a:spcPts val="2940"/>
              </a:lnSpc>
              <a:buFont typeface="Arial"/>
              <a:buChar char="•"/>
            </a:pPr>
            <a:r>
              <a:rPr lang="en-US" sz="2100">
                <a:solidFill>
                  <a:srgbClr val="150E29"/>
                </a:solidFill>
                <a:latin typeface="Montserrat"/>
                <a:ea typeface="Montserrat"/>
                <a:cs typeface="Montserrat"/>
                <a:sym typeface="Montserrat"/>
              </a:rPr>
              <a:t>Une somme d’argent que le gouvernement vous donne même si vous ne payez pas d’impôt.</a:t>
            </a:r>
          </a:p>
        </p:txBody>
      </p:sp>
      <p:sp>
        <p:nvSpPr>
          <p:cNvPr id="16" name="TextBox 16"/>
          <p:cNvSpPr txBox="1"/>
          <p:nvPr/>
        </p:nvSpPr>
        <p:spPr>
          <a:xfrm>
            <a:off x="1238250" y="5222558"/>
            <a:ext cx="10359820" cy="1099184"/>
          </a:xfrm>
          <a:prstGeom prst="rect">
            <a:avLst/>
          </a:prstGeom>
        </p:spPr>
        <p:txBody>
          <a:bodyPr lIns="0" tIns="0" rIns="0" bIns="0" rtlCol="0" anchor="t">
            <a:spAutoFit/>
          </a:bodyPr>
          <a:lstStyle/>
          <a:p>
            <a:pPr algn="l">
              <a:lnSpc>
                <a:spcPts val="2940"/>
              </a:lnSpc>
            </a:pPr>
            <a:r>
              <a:rPr lang="en-US" sz="2100" b="1">
                <a:solidFill>
                  <a:srgbClr val="150E29"/>
                </a:solidFill>
                <a:latin typeface="Montserrat Bold"/>
                <a:ea typeface="Montserrat Bold"/>
                <a:cs typeface="Montserrat Bold"/>
                <a:sym typeface="Montserrat Bold"/>
              </a:rPr>
              <a:t>Crédit d’impôt non-remboursable</a:t>
            </a:r>
          </a:p>
          <a:p>
            <a:pPr marL="453400" lvl="1" indent="-226700" algn="l">
              <a:lnSpc>
                <a:spcPts val="2940"/>
              </a:lnSpc>
              <a:buFont typeface="Arial"/>
              <a:buChar char="•"/>
            </a:pPr>
            <a:r>
              <a:rPr lang="en-US" sz="2100">
                <a:solidFill>
                  <a:srgbClr val="150E29"/>
                </a:solidFill>
                <a:latin typeface="Montserrat"/>
                <a:ea typeface="Montserrat"/>
                <a:cs typeface="Montserrat"/>
                <a:sym typeface="Montserrat"/>
              </a:rPr>
              <a:t>Des montants qui pourront réduire ou annuler votre impôt à payer. Ce n’est jamais une somme versée. </a:t>
            </a:r>
          </a:p>
        </p:txBody>
      </p:sp>
      <p:sp>
        <p:nvSpPr>
          <p:cNvPr id="17" name="TextBox 17"/>
          <p:cNvSpPr txBox="1"/>
          <p:nvPr/>
        </p:nvSpPr>
        <p:spPr>
          <a:xfrm>
            <a:off x="1238250" y="6600825"/>
            <a:ext cx="10359820" cy="727709"/>
          </a:xfrm>
          <a:prstGeom prst="rect">
            <a:avLst/>
          </a:prstGeom>
        </p:spPr>
        <p:txBody>
          <a:bodyPr lIns="0" tIns="0" rIns="0" bIns="0" rtlCol="0" anchor="t">
            <a:spAutoFit/>
          </a:bodyPr>
          <a:lstStyle/>
          <a:p>
            <a:pPr algn="l">
              <a:lnSpc>
                <a:spcPts val="2940"/>
              </a:lnSpc>
            </a:pPr>
            <a:r>
              <a:rPr lang="en-US" sz="2100" b="1">
                <a:solidFill>
                  <a:srgbClr val="150E29"/>
                </a:solidFill>
                <a:latin typeface="Montserrat Bold"/>
                <a:ea typeface="Montserrat Bold"/>
                <a:cs typeface="Montserrat Bold"/>
                <a:sym typeface="Montserrat Bold"/>
              </a:rPr>
              <a:t>Déductions</a:t>
            </a:r>
          </a:p>
          <a:p>
            <a:pPr marL="453400" lvl="1" indent="-226700" algn="l">
              <a:lnSpc>
                <a:spcPts val="2940"/>
              </a:lnSpc>
              <a:buFont typeface="Arial"/>
              <a:buChar char="•"/>
            </a:pPr>
            <a:r>
              <a:rPr lang="en-US" sz="2100">
                <a:solidFill>
                  <a:srgbClr val="150E29"/>
                </a:solidFill>
                <a:latin typeface="Montserrat"/>
                <a:ea typeface="Montserrat"/>
                <a:cs typeface="Montserrat"/>
                <a:sym typeface="Montserrat"/>
              </a:rPr>
              <a:t>Des montants d’argent qui pourront réduire votre revenu imposable</a:t>
            </a:r>
          </a:p>
        </p:txBody>
      </p:sp>
      <p:sp>
        <p:nvSpPr>
          <p:cNvPr id="18" name="TextBox 18"/>
          <p:cNvSpPr txBox="1"/>
          <p:nvPr/>
        </p:nvSpPr>
        <p:spPr>
          <a:xfrm>
            <a:off x="1238250" y="7721917"/>
            <a:ext cx="10359820" cy="1099184"/>
          </a:xfrm>
          <a:prstGeom prst="rect">
            <a:avLst/>
          </a:prstGeom>
        </p:spPr>
        <p:txBody>
          <a:bodyPr lIns="0" tIns="0" rIns="0" bIns="0" rtlCol="0" anchor="t">
            <a:spAutoFit/>
          </a:bodyPr>
          <a:lstStyle/>
          <a:p>
            <a:pPr algn="l">
              <a:lnSpc>
                <a:spcPts val="2940"/>
              </a:lnSpc>
            </a:pPr>
            <a:r>
              <a:rPr lang="en-US" sz="2100" b="1">
                <a:solidFill>
                  <a:srgbClr val="150E29"/>
                </a:solidFill>
                <a:latin typeface="Montserrat Bold"/>
                <a:ea typeface="Montserrat Bold"/>
                <a:cs typeface="Montserrat Bold"/>
                <a:sym typeface="Montserrat Bold"/>
              </a:rPr>
              <a:t>Allocation ou prestation</a:t>
            </a:r>
          </a:p>
          <a:p>
            <a:pPr marL="453400" lvl="1" indent="-226700" algn="l">
              <a:lnSpc>
                <a:spcPts val="2940"/>
              </a:lnSpc>
              <a:buFont typeface="Arial"/>
              <a:buChar char="•"/>
            </a:pPr>
            <a:r>
              <a:rPr lang="en-US" sz="2100">
                <a:solidFill>
                  <a:srgbClr val="150E29"/>
                </a:solidFill>
                <a:latin typeface="Montserrat"/>
                <a:ea typeface="Montserrat"/>
                <a:cs typeface="Montserrat"/>
                <a:sym typeface="Montserrat"/>
              </a:rPr>
              <a:t>Tout comme les crédits d’impôt remboursable, ce sont des sommes d’argent qui vous sont versées par le gouvernement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AEA"/>
        </a:solidFill>
        <a:effectLst/>
      </p:bgPr>
    </p:bg>
    <p:spTree>
      <p:nvGrpSpPr>
        <p:cNvPr id="1" name=""/>
        <p:cNvGrpSpPr/>
        <p:nvPr/>
      </p:nvGrpSpPr>
      <p:grpSpPr>
        <a:xfrm>
          <a:off x="0" y="0"/>
          <a:ext cx="0" cy="0"/>
          <a:chOff x="0" y="0"/>
          <a:chExt cx="0" cy="0"/>
        </a:xfrm>
      </p:grpSpPr>
      <p:sp>
        <p:nvSpPr>
          <p:cNvPr id="2" name="AutoShape 2"/>
          <p:cNvSpPr/>
          <p:nvPr/>
        </p:nvSpPr>
        <p:spPr>
          <a:xfrm flipV="1">
            <a:off x="457200" y="9156990"/>
            <a:ext cx="17318309" cy="0"/>
          </a:xfrm>
          <a:prstGeom prst="line">
            <a:avLst/>
          </a:prstGeom>
          <a:ln w="9525" cap="flat">
            <a:solidFill>
              <a:srgbClr val="150E29"/>
            </a:solidFill>
            <a:prstDash val="solid"/>
            <a:headEnd type="none" w="sm" len="sm"/>
            <a:tailEnd type="none" w="sm" len="sm"/>
          </a:ln>
        </p:spPr>
        <p:txBody>
          <a:bodyPr/>
          <a:lstStyle/>
          <a:p>
            <a:endParaRPr lang="fr-FR"/>
          </a:p>
        </p:txBody>
      </p:sp>
      <p:grpSp>
        <p:nvGrpSpPr>
          <p:cNvPr id="3" name="Group 3"/>
          <p:cNvGrpSpPr/>
          <p:nvPr/>
        </p:nvGrpSpPr>
        <p:grpSpPr>
          <a:xfrm>
            <a:off x="457200" y="2701339"/>
            <a:ext cx="3495900" cy="5944153"/>
            <a:chOff x="0" y="0"/>
            <a:chExt cx="2028801" cy="3449614"/>
          </a:xfrm>
        </p:grpSpPr>
        <p:sp>
          <p:nvSpPr>
            <p:cNvPr id="4" name="Freeform 4"/>
            <p:cNvSpPr/>
            <p:nvPr/>
          </p:nvSpPr>
          <p:spPr>
            <a:xfrm>
              <a:off x="0" y="0"/>
              <a:ext cx="2028801" cy="3449613"/>
            </a:xfrm>
            <a:custGeom>
              <a:avLst/>
              <a:gdLst/>
              <a:ahLst/>
              <a:cxnLst/>
              <a:rect l="l" t="t" r="r" b="b"/>
              <a:pathLst>
                <a:path w="2028801" h="3449613">
                  <a:moveTo>
                    <a:pt x="55364" y="0"/>
                  </a:moveTo>
                  <a:lnTo>
                    <a:pt x="1973437" y="0"/>
                  </a:lnTo>
                  <a:cubicBezTo>
                    <a:pt x="2004013" y="0"/>
                    <a:pt x="2028801" y="24787"/>
                    <a:pt x="2028801" y="55364"/>
                  </a:cubicBezTo>
                  <a:lnTo>
                    <a:pt x="2028801" y="3394249"/>
                  </a:lnTo>
                  <a:cubicBezTo>
                    <a:pt x="2028801" y="3408933"/>
                    <a:pt x="2022968" y="3423015"/>
                    <a:pt x="2012585" y="3433398"/>
                  </a:cubicBezTo>
                  <a:cubicBezTo>
                    <a:pt x="2002202" y="3443780"/>
                    <a:pt x="1988120" y="3449613"/>
                    <a:pt x="1973437" y="3449613"/>
                  </a:cubicBezTo>
                  <a:lnTo>
                    <a:pt x="55364" y="3449613"/>
                  </a:lnTo>
                  <a:cubicBezTo>
                    <a:pt x="24787" y="3449613"/>
                    <a:pt x="0" y="3424826"/>
                    <a:pt x="0" y="3394249"/>
                  </a:cubicBezTo>
                  <a:lnTo>
                    <a:pt x="0" y="55364"/>
                  </a:lnTo>
                  <a:cubicBezTo>
                    <a:pt x="0" y="24787"/>
                    <a:pt x="24787" y="0"/>
                    <a:pt x="55364" y="0"/>
                  </a:cubicBezTo>
                  <a:close/>
                </a:path>
              </a:pathLst>
            </a:custGeom>
            <a:solidFill>
              <a:srgbClr val="FFFFFF"/>
            </a:solidFill>
          </p:spPr>
          <p:txBody>
            <a:bodyPr/>
            <a:lstStyle/>
            <a:p>
              <a:endParaRPr lang="fr-FR"/>
            </a:p>
          </p:txBody>
        </p:sp>
        <p:sp>
          <p:nvSpPr>
            <p:cNvPr id="5" name="TextBox 5"/>
            <p:cNvSpPr txBox="1"/>
            <p:nvPr/>
          </p:nvSpPr>
          <p:spPr>
            <a:xfrm>
              <a:off x="0" y="-28575"/>
              <a:ext cx="2028801" cy="3478189"/>
            </a:xfrm>
            <a:prstGeom prst="rect">
              <a:avLst/>
            </a:prstGeom>
          </p:spPr>
          <p:txBody>
            <a:bodyPr lIns="56055" tIns="56055" rIns="56055" bIns="56055" rtlCol="0" anchor="ctr"/>
            <a:lstStyle/>
            <a:p>
              <a:pPr algn="ctr">
                <a:lnSpc>
                  <a:spcPts val="1960"/>
                </a:lnSpc>
              </a:pPr>
              <a:endParaRPr/>
            </a:p>
          </p:txBody>
        </p:sp>
      </p:grpSp>
      <p:grpSp>
        <p:nvGrpSpPr>
          <p:cNvPr id="6" name="Group 6"/>
          <p:cNvGrpSpPr/>
          <p:nvPr/>
        </p:nvGrpSpPr>
        <p:grpSpPr>
          <a:xfrm>
            <a:off x="4904580" y="2701339"/>
            <a:ext cx="3495900" cy="5944153"/>
            <a:chOff x="0" y="0"/>
            <a:chExt cx="2028801" cy="3449614"/>
          </a:xfrm>
        </p:grpSpPr>
        <p:sp>
          <p:nvSpPr>
            <p:cNvPr id="7" name="Freeform 7"/>
            <p:cNvSpPr/>
            <p:nvPr/>
          </p:nvSpPr>
          <p:spPr>
            <a:xfrm>
              <a:off x="0" y="0"/>
              <a:ext cx="2028801" cy="3449613"/>
            </a:xfrm>
            <a:custGeom>
              <a:avLst/>
              <a:gdLst/>
              <a:ahLst/>
              <a:cxnLst/>
              <a:rect l="l" t="t" r="r" b="b"/>
              <a:pathLst>
                <a:path w="2028801" h="3449613">
                  <a:moveTo>
                    <a:pt x="55364" y="0"/>
                  </a:moveTo>
                  <a:lnTo>
                    <a:pt x="1973437" y="0"/>
                  </a:lnTo>
                  <a:cubicBezTo>
                    <a:pt x="2004013" y="0"/>
                    <a:pt x="2028801" y="24787"/>
                    <a:pt x="2028801" y="55364"/>
                  </a:cubicBezTo>
                  <a:lnTo>
                    <a:pt x="2028801" y="3394249"/>
                  </a:lnTo>
                  <a:cubicBezTo>
                    <a:pt x="2028801" y="3408933"/>
                    <a:pt x="2022968" y="3423015"/>
                    <a:pt x="2012585" y="3433398"/>
                  </a:cubicBezTo>
                  <a:cubicBezTo>
                    <a:pt x="2002202" y="3443780"/>
                    <a:pt x="1988120" y="3449613"/>
                    <a:pt x="1973437" y="3449613"/>
                  </a:cubicBezTo>
                  <a:lnTo>
                    <a:pt x="55364" y="3449613"/>
                  </a:lnTo>
                  <a:cubicBezTo>
                    <a:pt x="24787" y="3449613"/>
                    <a:pt x="0" y="3424826"/>
                    <a:pt x="0" y="3394249"/>
                  </a:cubicBezTo>
                  <a:lnTo>
                    <a:pt x="0" y="55364"/>
                  </a:lnTo>
                  <a:cubicBezTo>
                    <a:pt x="0" y="24787"/>
                    <a:pt x="24787" y="0"/>
                    <a:pt x="55364" y="0"/>
                  </a:cubicBezTo>
                  <a:close/>
                </a:path>
              </a:pathLst>
            </a:custGeom>
            <a:solidFill>
              <a:srgbClr val="FFFFFF"/>
            </a:solidFill>
          </p:spPr>
          <p:txBody>
            <a:bodyPr/>
            <a:lstStyle/>
            <a:p>
              <a:endParaRPr lang="fr-FR"/>
            </a:p>
          </p:txBody>
        </p:sp>
        <p:sp>
          <p:nvSpPr>
            <p:cNvPr id="8" name="TextBox 8"/>
            <p:cNvSpPr txBox="1"/>
            <p:nvPr/>
          </p:nvSpPr>
          <p:spPr>
            <a:xfrm>
              <a:off x="0" y="-28575"/>
              <a:ext cx="2028801" cy="3478189"/>
            </a:xfrm>
            <a:prstGeom prst="rect">
              <a:avLst/>
            </a:prstGeom>
          </p:spPr>
          <p:txBody>
            <a:bodyPr lIns="56055" tIns="56055" rIns="56055" bIns="56055" rtlCol="0" anchor="ctr"/>
            <a:lstStyle/>
            <a:p>
              <a:pPr algn="ctr">
                <a:lnSpc>
                  <a:spcPts val="1960"/>
                </a:lnSpc>
              </a:pPr>
              <a:endParaRPr/>
            </a:p>
          </p:txBody>
        </p:sp>
      </p:grpSp>
      <p:grpSp>
        <p:nvGrpSpPr>
          <p:cNvPr id="9" name="Group 9"/>
          <p:cNvGrpSpPr/>
          <p:nvPr/>
        </p:nvGrpSpPr>
        <p:grpSpPr>
          <a:xfrm>
            <a:off x="9263729" y="2701339"/>
            <a:ext cx="3495900" cy="5944153"/>
            <a:chOff x="0" y="0"/>
            <a:chExt cx="2028801" cy="3449614"/>
          </a:xfrm>
        </p:grpSpPr>
        <p:sp>
          <p:nvSpPr>
            <p:cNvPr id="10" name="Freeform 10"/>
            <p:cNvSpPr/>
            <p:nvPr/>
          </p:nvSpPr>
          <p:spPr>
            <a:xfrm>
              <a:off x="0" y="0"/>
              <a:ext cx="2028801" cy="3449613"/>
            </a:xfrm>
            <a:custGeom>
              <a:avLst/>
              <a:gdLst/>
              <a:ahLst/>
              <a:cxnLst/>
              <a:rect l="l" t="t" r="r" b="b"/>
              <a:pathLst>
                <a:path w="2028801" h="3449613">
                  <a:moveTo>
                    <a:pt x="55364" y="0"/>
                  </a:moveTo>
                  <a:lnTo>
                    <a:pt x="1973437" y="0"/>
                  </a:lnTo>
                  <a:cubicBezTo>
                    <a:pt x="2004013" y="0"/>
                    <a:pt x="2028801" y="24787"/>
                    <a:pt x="2028801" y="55364"/>
                  </a:cubicBezTo>
                  <a:lnTo>
                    <a:pt x="2028801" y="3394249"/>
                  </a:lnTo>
                  <a:cubicBezTo>
                    <a:pt x="2028801" y="3408933"/>
                    <a:pt x="2022968" y="3423015"/>
                    <a:pt x="2012585" y="3433398"/>
                  </a:cubicBezTo>
                  <a:cubicBezTo>
                    <a:pt x="2002202" y="3443780"/>
                    <a:pt x="1988120" y="3449613"/>
                    <a:pt x="1973437" y="3449613"/>
                  </a:cubicBezTo>
                  <a:lnTo>
                    <a:pt x="55364" y="3449613"/>
                  </a:lnTo>
                  <a:cubicBezTo>
                    <a:pt x="24787" y="3449613"/>
                    <a:pt x="0" y="3424826"/>
                    <a:pt x="0" y="3394249"/>
                  </a:cubicBezTo>
                  <a:lnTo>
                    <a:pt x="0" y="55364"/>
                  </a:lnTo>
                  <a:cubicBezTo>
                    <a:pt x="0" y="24787"/>
                    <a:pt x="24787" y="0"/>
                    <a:pt x="55364" y="0"/>
                  </a:cubicBezTo>
                  <a:close/>
                </a:path>
              </a:pathLst>
            </a:custGeom>
            <a:solidFill>
              <a:srgbClr val="FFFFFF"/>
            </a:solidFill>
          </p:spPr>
          <p:txBody>
            <a:bodyPr/>
            <a:lstStyle/>
            <a:p>
              <a:endParaRPr lang="fr-FR"/>
            </a:p>
          </p:txBody>
        </p:sp>
        <p:sp>
          <p:nvSpPr>
            <p:cNvPr id="11" name="TextBox 11"/>
            <p:cNvSpPr txBox="1"/>
            <p:nvPr/>
          </p:nvSpPr>
          <p:spPr>
            <a:xfrm>
              <a:off x="0" y="-28575"/>
              <a:ext cx="2028801" cy="3478189"/>
            </a:xfrm>
            <a:prstGeom prst="rect">
              <a:avLst/>
            </a:prstGeom>
          </p:spPr>
          <p:txBody>
            <a:bodyPr lIns="56055" tIns="56055" rIns="56055" bIns="56055" rtlCol="0" anchor="ctr"/>
            <a:lstStyle/>
            <a:p>
              <a:pPr algn="ctr">
                <a:lnSpc>
                  <a:spcPts val="1960"/>
                </a:lnSpc>
              </a:pPr>
              <a:endParaRPr/>
            </a:p>
          </p:txBody>
        </p:sp>
      </p:grpSp>
      <p:sp>
        <p:nvSpPr>
          <p:cNvPr id="12" name="Freeform 12"/>
          <p:cNvSpPr/>
          <p:nvPr/>
        </p:nvSpPr>
        <p:spPr>
          <a:xfrm>
            <a:off x="16552453" y="488477"/>
            <a:ext cx="1223056" cy="707149"/>
          </a:xfrm>
          <a:custGeom>
            <a:avLst/>
            <a:gdLst/>
            <a:ahLst/>
            <a:cxnLst/>
            <a:rect l="l" t="t" r="r" b="b"/>
            <a:pathLst>
              <a:path w="1223056" h="707149">
                <a:moveTo>
                  <a:pt x="0" y="0"/>
                </a:moveTo>
                <a:lnTo>
                  <a:pt x="1223056" y="0"/>
                </a:lnTo>
                <a:lnTo>
                  <a:pt x="1223056" y="707149"/>
                </a:lnTo>
                <a:lnTo>
                  <a:pt x="0" y="70714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grpSp>
        <p:nvGrpSpPr>
          <p:cNvPr id="13" name="Group 13"/>
          <p:cNvGrpSpPr/>
          <p:nvPr/>
        </p:nvGrpSpPr>
        <p:grpSpPr>
          <a:xfrm>
            <a:off x="457200" y="2688371"/>
            <a:ext cx="3495900" cy="1773270"/>
            <a:chOff x="0" y="0"/>
            <a:chExt cx="812800" cy="412287"/>
          </a:xfrm>
        </p:grpSpPr>
        <p:sp>
          <p:nvSpPr>
            <p:cNvPr id="14" name="Freeform 14"/>
            <p:cNvSpPr/>
            <p:nvPr/>
          </p:nvSpPr>
          <p:spPr>
            <a:xfrm>
              <a:off x="0" y="0"/>
              <a:ext cx="812800" cy="412287"/>
            </a:xfrm>
            <a:custGeom>
              <a:avLst/>
              <a:gdLst/>
              <a:ahLst/>
              <a:cxnLst/>
              <a:rect l="l" t="t" r="r" b="b"/>
              <a:pathLst>
                <a:path w="812800" h="412287">
                  <a:moveTo>
                    <a:pt x="0" y="0"/>
                  </a:moveTo>
                  <a:lnTo>
                    <a:pt x="812800" y="0"/>
                  </a:lnTo>
                  <a:lnTo>
                    <a:pt x="812800" y="412287"/>
                  </a:lnTo>
                  <a:lnTo>
                    <a:pt x="0" y="412287"/>
                  </a:lnTo>
                  <a:close/>
                </a:path>
              </a:pathLst>
            </a:custGeom>
            <a:blipFill>
              <a:blip r:embed="rId3"/>
              <a:stretch>
                <a:fillRect t="-26317" b="-5112"/>
              </a:stretch>
            </a:blipFill>
          </p:spPr>
          <p:txBody>
            <a:bodyPr/>
            <a:lstStyle/>
            <a:p>
              <a:endParaRPr lang="fr-FR"/>
            </a:p>
          </p:txBody>
        </p:sp>
      </p:grpSp>
      <p:grpSp>
        <p:nvGrpSpPr>
          <p:cNvPr id="15" name="Group 15"/>
          <p:cNvGrpSpPr/>
          <p:nvPr/>
        </p:nvGrpSpPr>
        <p:grpSpPr>
          <a:xfrm>
            <a:off x="4904580" y="2688371"/>
            <a:ext cx="3495900" cy="1773270"/>
            <a:chOff x="0" y="0"/>
            <a:chExt cx="812800" cy="412287"/>
          </a:xfrm>
        </p:grpSpPr>
        <p:sp>
          <p:nvSpPr>
            <p:cNvPr id="16" name="Freeform 16"/>
            <p:cNvSpPr/>
            <p:nvPr/>
          </p:nvSpPr>
          <p:spPr>
            <a:xfrm>
              <a:off x="0" y="0"/>
              <a:ext cx="812800" cy="412287"/>
            </a:xfrm>
            <a:custGeom>
              <a:avLst/>
              <a:gdLst/>
              <a:ahLst/>
              <a:cxnLst/>
              <a:rect l="l" t="t" r="r" b="b"/>
              <a:pathLst>
                <a:path w="812800" h="412287">
                  <a:moveTo>
                    <a:pt x="0" y="0"/>
                  </a:moveTo>
                  <a:lnTo>
                    <a:pt x="812800" y="0"/>
                  </a:lnTo>
                  <a:lnTo>
                    <a:pt x="812800" y="412287"/>
                  </a:lnTo>
                  <a:lnTo>
                    <a:pt x="0" y="412287"/>
                  </a:lnTo>
                  <a:close/>
                </a:path>
              </a:pathLst>
            </a:custGeom>
            <a:blipFill>
              <a:blip r:embed="rId4"/>
              <a:stretch>
                <a:fillRect l="-8705" t="-86880" r="-33484"/>
              </a:stretch>
            </a:blipFill>
          </p:spPr>
          <p:txBody>
            <a:bodyPr/>
            <a:lstStyle/>
            <a:p>
              <a:endParaRPr lang="fr-FR"/>
            </a:p>
          </p:txBody>
        </p:sp>
      </p:grpSp>
      <p:grpSp>
        <p:nvGrpSpPr>
          <p:cNvPr id="17" name="Group 17"/>
          <p:cNvGrpSpPr/>
          <p:nvPr/>
        </p:nvGrpSpPr>
        <p:grpSpPr>
          <a:xfrm>
            <a:off x="9263729" y="2688371"/>
            <a:ext cx="3495900" cy="1773270"/>
            <a:chOff x="0" y="0"/>
            <a:chExt cx="812800" cy="412287"/>
          </a:xfrm>
        </p:grpSpPr>
        <p:sp>
          <p:nvSpPr>
            <p:cNvPr id="18" name="Freeform 18"/>
            <p:cNvSpPr/>
            <p:nvPr/>
          </p:nvSpPr>
          <p:spPr>
            <a:xfrm>
              <a:off x="0" y="0"/>
              <a:ext cx="812800" cy="412287"/>
            </a:xfrm>
            <a:custGeom>
              <a:avLst/>
              <a:gdLst/>
              <a:ahLst/>
              <a:cxnLst/>
              <a:rect l="l" t="t" r="r" b="b"/>
              <a:pathLst>
                <a:path w="812800" h="412287">
                  <a:moveTo>
                    <a:pt x="0" y="0"/>
                  </a:moveTo>
                  <a:lnTo>
                    <a:pt x="812800" y="0"/>
                  </a:lnTo>
                  <a:lnTo>
                    <a:pt x="812800" y="412287"/>
                  </a:lnTo>
                  <a:lnTo>
                    <a:pt x="0" y="412287"/>
                  </a:lnTo>
                  <a:close/>
                </a:path>
              </a:pathLst>
            </a:custGeom>
            <a:blipFill>
              <a:blip r:embed="rId5"/>
              <a:stretch>
                <a:fillRect t="-15714" b="-15714"/>
              </a:stretch>
            </a:blipFill>
          </p:spPr>
          <p:txBody>
            <a:bodyPr/>
            <a:lstStyle/>
            <a:p>
              <a:endParaRPr lang="fr-FR"/>
            </a:p>
          </p:txBody>
        </p:sp>
      </p:grpSp>
      <p:grpSp>
        <p:nvGrpSpPr>
          <p:cNvPr id="19" name="Group 19"/>
          <p:cNvGrpSpPr/>
          <p:nvPr/>
        </p:nvGrpSpPr>
        <p:grpSpPr>
          <a:xfrm>
            <a:off x="1926686" y="2537202"/>
            <a:ext cx="556927" cy="556927"/>
            <a:chOff x="0" y="0"/>
            <a:chExt cx="742570" cy="742570"/>
          </a:xfrm>
        </p:grpSpPr>
        <p:grpSp>
          <p:nvGrpSpPr>
            <p:cNvPr id="20" name="Group 20"/>
            <p:cNvGrpSpPr/>
            <p:nvPr/>
          </p:nvGrpSpPr>
          <p:grpSpPr>
            <a:xfrm>
              <a:off x="0" y="0"/>
              <a:ext cx="742570" cy="74257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4D49"/>
              </a:solidFill>
            </p:spPr>
            <p:txBody>
              <a:bodyPr/>
              <a:lstStyle/>
              <a:p>
                <a:endParaRPr lang="fr-FR"/>
              </a:p>
            </p:txBody>
          </p:sp>
          <p:sp>
            <p:nvSpPr>
              <p:cNvPr id="22" name="TextBox 22"/>
              <p:cNvSpPr txBox="1"/>
              <p:nvPr/>
            </p:nvSpPr>
            <p:spPr>
              <a:xfrm>
                <a:off x="76200" y="47625"/>
                <a:ext cx="660400" cy="688975"/>
              </a:xfrm>
              <a:prstGeom prst="rect">
                <a:avLst/>
              </a:prstGeom>
            </p:spPr>
            <p:txBody>
              <a:bodyPr lIns="37271" tIns="37271" rIns="37271" bIns="37271" rtlCol="0" anchor="ctr"/>
              <a:lstStyle/>
              <a:p>
                <a:pPr algn="ctr">
                  <a:lnSpc>
                    <a:spcPts val="1820"/>
                  </a:lnSpc>
                </a:pPr>
                <a:endParaRPr/>
              </a:p>
            </p:txBody>
          </p:sp>
        </p:grpSp>
        <p:sp>
          <p:nvSpPr>
            <p:cNvPr id="23" name="TextBox 23"/>
            <p:cNvSpPr txBox="1"/>
            <p:nvPr/>
          </p:nvSpPr>
          <p:spPr>
            <a:xfrm>
              <a:off x="0" y="119970"/>
              <a:ext cx="742570" cy="464529"/>
            </a:xfrm>
            <a:prstGeom prst="rect">
              <a:avLst/>
            </a:prstGeom>
          </p:spPr>
          <p:txBody>
            <a:bodyPr lIns="0" tIns="0" rIns="0" bIns="0" rtlCol="0" anchor="t">
              <a:spAutoFit/>
            </a:bodyPr>
            <a:lstStyle/>
            <a:p>
              <a:pPr algn="ctr">
                <a:lnSpc>
                  <a:spcPts val="3065"/>
                </a:lnSpc>
                <a:spcBef>
                  <a:spcPct val="0"/>
                </a:spcBef>
              </a:pPr>
              <a:r>
                <a:rPr lang="en-US" sz="2189" b="1">
                  <a:solidFill>
                    <a:srgbClr val="EEEAEA"/>
                  </a:solidFill>
                  <a:latin typeface="Montserrat Bold"/>
                  <a:ea typeface="Montserrat Bold"/>
                  <a:cs typeface="Montserrat Bold"/>
                  <a:sym typeface="Montserrat Bold"/>
                </a:rPr>
                <a:t>1</a:t>
              </a:r>
            </a:p>
          </p:txBody>
        </p:sp>
      </p:grpSp>
      <p:grpSp>
        <p:nvGrpSpPr>
          <p:cNvPr id="24" name="Group 24"/>
          <p:cNvGrpSpPr/>
          <p:nvPr/>
        </p:nvGrpSpPr>
        <p:grpSpPr>
          <a:xfrm>
            <a:off x="6374066" y="2537202"/>
            <a:ext cx="556927" cy="556927"/>
            <a:chOff x="0" y="0"/>
            <a:chExt cx="742570" cy="742570"/>
          </a:xfrm>
        </p:grpSpPr>
        <p:grpSp>
          <p:nvGrpSpPr>
            <p:cNvPr id="25" name="Group 25"/>
            <p:cNvGrpSpPr/>
            <p:nvPr/>
          </p:nvGrpSpPr>
          <p:grpSpPr>
            <a:xfrm>
              <a:off x="0" y="0"/>
              <a:ext cx="742570" cy="742570"/>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4D49"/>
              </a:solidFill>
            </p:spPr>
            <p:txBody>
              <a:bodyPr/>
              <a:lstStyle/>
              <a:p>
                <a:endParaRPr lang="fr-FR"/>
              </a:p>
            </p:txBody>
          </p:sp>
          <p:sp>
            <p:nvSpPr>
              <p:cNvPr id="27" name="TextBox 27"/>
              <p:cNvSpPr txBox="1"/>
              <p:nvPr/>
            </p:nvSpPr>
            <p:spPr>
              <a:xfrm>
                <a:off x="76200" y="47625"/>
                <a:ext cx="660400" cy="688975"/>
              </a:xfrm>
              <a:prstGeom prst="rect">
                <a:avLst/>
              </a:prstGeom>
            </p:spPr>
            <p:txBody>
              <a:bodyPr lIns="37271" tIns="37271" rIns="37271" bIns="37271" rtlCol="0" anchor="ctr"/>
              <a:lstStyle/>
              <a:p>
                <a:pPr algn="ctr">
                  <a:lnSpc>
                    <a:spcPts val="1820"/>
                  </a:lnSpc>
                </a:pPr>
                <a:endParaRPr/>
              </a:p>
            </p:txBody>
          </p:sp>
        </p:grpSp>
        <p:sp>
          <p:nvSpPr>
            <p:cNvPr id="28" name="TextBox 28"/>
            <p:cNvSpPr txBox="1"/>
            <p:nvPr/>
          </p:nvSpPr>
          <p:spPr>
            <a:xfrm>
              <a:off x="0" y="119970"/>
              <a:ext cx="742570" cy="464529"/>
            </a:xfrm>
            <a:prstGeom prst="rect">
              <a:avLst/>
            </a:prstGeom>
          </p:spPr>
          <p:txBody>
            <a:bodyPr lIns="0" tIns="0" rIns="0" bIns="0" rtlCol="0" anchor="t">
              <a:spAutoFit/>
            </a:bodyPr>
            <a:lstStyle/>
            <a:p>
              <a:pPr algn="ctr">
                <a:lnSpc>
                  <a:spcPts val="3065"/>
                </a:lnSpc>
                <a:spcBef>
                  <a:spcPct val="0"/>
                </a:spcBef>
              </a:pPr>
              <a:r>
                <a:rPr lang="en-US" sz="2189" b="1">
                  <a:solidFill>
                    <a:srgbClr val="EEEAEA"/>
                  </a:solidFill>
                  <a:latin typeface="Montserrat Bold"/>
                  <a:ea typeface="Montserrat Bold"/>
                  <a:cs typeface="Montserrat Bold"/>
                  <a:sym typeface="Montserrat Bold"/>
                </a:rPr>
                <a:t>2</a:t>
              </a:r>
            </a:p>
          </p:txBody>
        </p:sp>
      </p:grpSp>
      <p:grpSp>
        <p:nvGrpSpPr>
          <p:cNvPr id="29" name="Group 29"/>
          <p:cNvGrpSpPr/>
          <p:nvPr/>
        </p:nvGrpSpPr>
        <p:grpSpPr>
          <a:xfrm>
            <a:off x="10733215" y="2537202"/>
            <a:ext cx="556927" cy="556927"/>
            <a:chOff x="0" y="0"/>
            <a:chExt cx="742570" cy="742570"/>
          </a:xfrm>
        </p:grpSpPr>
        <p:grpSp>
          <p:nvGrpSpPr>
            <p:cNvPr id="30" name="Group 30"/>
            <p:cNvGrpSpPr/>
            <p:nvPr/>
          </p:nvGrpSpPr>
          <p:grpSpPr>
            <a:xfrm>
              <a:off x="0" y="0"/>
              <a:ext cx="742570" cy="742570"/>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4D49"/>
              </a:solidFill>
            </p:spPr>
            <p:txBody>
              <a:bodyPr/>
              <a:lstStyle/>
              <a:p>
                <a:endParaRPr lang="fr-FR"/>
              </a:p>
            </p:txBody>
          </p:sp>
          <p:sp>
            <p:nvSpPr>
              <p:cNvPr id="32" name="TextBox 32"/>
              <p:cNvSpPr txBox="1"/>
              <p:nvPr/>
            </p:nvSpPr>
            <p:spPr>
              <a:xfrm>
                <a:off x="76200" y="47625"/>
                <a:ext cx="660400" cy="688975"/>
              </a:xfrm>
              <a:prstGeom prst="rect">
                <a:avLst/>
              </a:prstGeom>
            </p:spPr>
            <p:txBody>
              <a:bodyPr lIns="37271" tIns="37271" rIns="37271" bIns="37271" rtlCol="0" anchor="ctr"/>
              <a:lstStyle/>
              <a:p>
                <a:pPr algn="ctr">
                  <a:lnSpc>
                    <a:spcPts val="1820"/>
                  </a:lnSpc>
                </a:pPr>
                <a:endParaRPr/>
              </a:p>
            </p:txBody>
          </p:sp>
        </p:grpSp>
        <p:sp>
          <p:nvSpPr>
            <p:cNvPr id="33" name="TextBox 33"/>
            <p:cNvSpPr txBox="1"/>
            <p:nvPr/>
          </p:nvSpPr>
          <p:spPr>
            <a:xfrm>
              <a:off x="0" y="119970"/>
              <a:ext cx="742570" cy="464529"/>
            </a:xfrm>
            <a:prstGeom prst="rect">
              <a:avLst/>
            </a:prstGeom>
          </p:spPr>
          <p:txBody>
            <a:bodyPr lIns="0" tIns="0" rIns="0" bIns="0" rtlCol="0" anchor="t">
              <a:spAutoFit/>
            </a:bodyPr>
            <a:lstStyle/>
            <a:p>
              <a:pPr algn="ctr">
                <a:lnSpc>
                  <a:spcPts val="3065"/>
                </a:lnSpc>
                <a:spcBef>
                  <a:spcPct val="0"/>
                </a:spcBef>
              </a:pPr>
              <a:r>
                <a:rPr lang="en-US" sz="2189" b="1">
                  <a:solidFill>
                    <a:srgbClr val="EEEAEA"/>
                  </a:solidFill>
                  <a:latin typeface="Montserrat Bold"/>
                  <a:ea typeface="Montserrat Bold"/>
                  <a:cs typeface="Montserrat Bold"/>
                  <a:sym typeface="Montserrat Bold"/>
                </a:rPr>
                <a:t>3</a:t>
              </a:r>
            </a:p>
          </p:txBody>
        </p:sp>
      </p:grpSp>
      <p:grpSp>
        <p:nvGrpSpPr>
          <p:cNvPr id="34" name="Group 34"/>
          <p:cNvGrpSpPr/>
          <p:nvPr/>
        </p:nvGrpSpPr>
        <p:grpSpPr>
          <a:xfrm>
            <a:off x="13712128" y="2701339"/>
            <a:ext cx="3495900" cy="5944153"/>
            <a:chOff x="0" y="0"/>
            <a:chExt cx="2028801" cy="3449614"/>
          </a:xfrm>
        </p:grpSpPr>
        <p:sp>
          <p:nvSpPr>
            <p:cNvPr id="35" name="Freeform 35"/>
            <p:cNvSpPr/>
            <p:nvPr/>
          </p:nvSpPr>
          <p:spPr>
            <a:xfrm>
              <a:off x="0" y="0"/>
              <a:ext cx="2028801" cy="3449613"/>
            </a:xfrm>
            <a:custGeom>
              <a:avLst/>
              <a:gdLst/>
              <a:ahLst/>
              <a:cxnLst/>
              <a:rect l="l" t="t" r="r" b="b"/>
              <a:pathLst>
                <a:path w="2028801" h="3449613">
                  <a:moveTo>
                    <a:pt x="55364" y="0"/>
                  </a:moveTo>
                  <a:lnTo>
                    <a:pt x="1973437" y="0"/>
                  </a:lnTo>
                  <a:cubicBezTo>
                    <a:pt x="2004013" y="0"/>
                    <a:pt x="2028801" y="24787"/>
                    <a:pt x="2028801" y="55364"/>
                  </a:cubicBezTo>
                  <a:lnTo>
                    <a:pt x="2028801" y="3394249"/>
                  </a:lnTo>
                  <a:cubicBezTo>
                    <a:pt x="2028801" y="3408933"/>
                    <a:pt x="2022968" y="3423015"/>
                    <a:pt x="2012585" y="3433398"/>
                  </a:cubicBezTo>
                  <a:cubicBezTo>
                    <a:pt x="2002202" y="3443780"/>
                    <a:pt x="1988120" y="3449613"/>
                    <a:pt x="1973437" y="3449613"/>
                  </a:cubicBezTo>
                  <a:lnTo>
                    <a:pt x="55364" y="3449613"/>
                  </a:lnTo>
                  <a:cubicBezTo>
                    <a:pt x="24787" y="3449613"/>
                    <a:pt x="0" y="3424826"/>
                    <a:pt x="0" y="3394249"/>
                  </a:cubicBezTo>
                  <a:lnTo>
                    <a:pt x="0" y="55364"/>
                  </a:lnTo>
                  <a:cubicBezTo>
                    <a:pt x="0" y="24787"/>
                    <a:pt x="24787" y="0"/>
                    <a:pt x="55364" y="0"/>
                  </a:cubicBezTo>
                  <a:close/>
                </a:path>
              </a:pathLst>
            </a:custGeom>
            <a:solidFill>
              <a:srgbClr val="FFFFFF"/>
            </a:solidFill>
          </p:spPr>
          <p:txBody>
            <a:bodyPr/>
            <a:lstStyle/>
            <a:p>
              <a:endParaRPr lang="fr-FR"/>
            </a:p>
          </p:txBody>
        </p:sp>
        <p:sp>
          <p:nvSpPr>
            <p:cNvPr id="36" name="TextBox 36"/>
            <p:cNvSpPr txBox="1"/>
            <p:nvPr/>
          </p:nvSpPr>
          <p:spPr>
            <a:xfrm>
              <a:off x="0" y="-28575"/>
              <a:ext cx="2028801" cy="3478189"/>
            </a:xfrm>
            <a:prstGeom prst="rect">
              <a:avLst/>
            </a:prstGeom>
          </p:spPr>
          <p:txBody>
            <a:bodyPr lIns="56055" tIns="56055" rIns="56055" bIns="56055" rtlCol="0" anchor="ctr"/>
            <a:lstStyle/>
            <a:p>
              <a:pPr algn="ctr">
                <a:lnSpc>
                  <a:spcPts val="1960"/>
                </a:lnSpc>
              </a:pPr>
              <a:endParaRPr/>
            </a:p>
          </p:txBody>
        </p:sp>
      </p:grpSp>
      <p:grpSp>
        <p:nvGrpSpPr>
          <p:cNvPr id="37" name="Group 37"/>
          <p:cNvGrpSpPr/>
          <p:nvPr/>
        </p:nvGrpSpPr>
        <p:grpSpPr>
          <a:xfrm>
            <a:off x="13712128" y="2688371"/>
            <a:ext cx="3495900" cy="1773270"/>
            <a:chOff x="0" y="0"/>
            <a:chExt cx="812800" cy="412287"/>
          </a:xfrm>
        </p:grpSpPr>
        <p:sp>
          <p:nvSpPr>
            <p:cNvPr id="38" name="Freeform 38"/>
            <p:cNvSpPr/>
            <p:nvPr/>
          </p:nvSpPr>
          <p:spPr>
            <a:xfrm>
              <a:off x="0" y="0"/>
              <a:ext cx="812800" cy="412287"/>
            </a:xfrm>
            <a:custGeom>
              <a:avLst/>
              <a:gdLst/>
              <a:ahLst/>
              <a:cxnLst/>
              <a:rect l="l" t="t" r="r" b="b"/>
              <a:pathLst>
                <a:path w="812800" h="412287">
                  <a:moveTo>
                    <a:pt x="0" y="0"/>
                  </a:moveTo>
                  <a:lnTo>
                    <a:pt x="812800" y="0"/>
                  </a:lnTo>
                  <a:lnTo>
                    <a:pt x="812800" y="412287"/>
                  </a:lnTo>
                  <a:lnTo>
                    <a:pt x="0" y="412287"/>
                  </a:lnTo>
                  <a:close/>
                </a:path>
              </a:pathLst>
            </a:custGeom>
            <a:blipFill>
              <a:blip r:embed="rId6"/>
              <a:stretch>
                <a:fillRect t="-5241" b="-5241"/>
              </a:stretch>
            </a:blipFill>
          </p:spPr>
          <p:txBody>
            <a:bodyPr/>
            <a:lstStyle/>
            <a:p>
              <a:endParaRPr lang="fr-FR"/>
            </a:p>
          </p:txBody>
        </p:sp>
      </p:grpSp>
      <p:grpSp>
        <p:nvGrpSpPr>
          <p:cNvPr id="39" name="Group 39"/>
          <p:cNvGrpSpPr/>
          <p:nvPr/>
        </p:nvGrpSpPr>
        <p:grpSpPr>
          <a:xfrm>
            <a:off x="15181615" y="2537202"/>
            <a:ext cx="556927" cy="556927"/>
            <a:chOff x="0" y="0"/>
            <a:chExt cx="742570" cy="742570"/>
          </a:xfrm>
        </p:grpSpPr>
        <p:grpSp>
          <p:nvGrpSpPr>
            <p:cNvPr id="40" name="Group 40"/>
            <p:cNvGrpSpPr/>
            <p:nvPr/>
          </p:nvGrpSpPr>
          <p:grpSpPr>
            <a:xfrm>
              <a:off x="0" y="0"/>
              <a:ext cx="742570" cy="742570"/>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4D49"/>
              </a:solidFill>
            </p:spPr>
            <p:txBody>
              <a:bodyPr/>
              <a:lstStyle/>
              <a:p>
                <a:endParaRPr lang="fr-FR"/>
              </a:p>
            </p:txBody>
          </p:sp>
          <p:sp>
            <p:nvSpPr>
              <p:cNvPr id="42" name="TextBox 42"/>
              <p:cNvSpPr txBox="1"/>
              <p:nvPr/>
            </p:nvSpPr>
            <p:spPr>
              <a:xfrm>
                <a:off x="76200" y="47625"/>
                <a:ext cx="660400" cy="688975"/>
              </a:xfrm>
              <a:prstGeom prst="rect">
                <a:avLst/>
              </a:prstGeom>
            </p:spPr>
            <p:txBody>
              <a:bodyPr lIns="37271" tIns="37271" rIns="37271" bIns="37271" rtlCol="0" anchor="ctr"/>
              <a:lstStyle/>
              <a:p>
                <a:pPr algn="ctr">
                  <a:lnSpc>
                    <a:spcPts val="1820"/>
                  </a:lnSpc>
                </a:pPr>
                <a:endParaRPr/>
              </a:p>
            </p:txBody>
          </p:sp>
        </p:grpSp>
        <p:sp>
          <p:nvSpPr>
            <p:cNvPr id="43" name="TextBox 43"/>
            <p:cNvSpPr txBox="1"/>
            <p:nvPr/>
          </p:nvSpPr>
          <p:spPr>
            <a:xfrm>
              <a:off x="0" y="119970"/>
              <a:ext cx="742570" cy="464529"/>
            </a:xfrm>
            <a:prstGeom prst="rect">
              <a:avLst/>
            </a:prstGeom>
          </p:spPr>
          <p:txBody>
            <a:bodyPr lIns="0" tIns="0" rIns="0" bIns="0" rtlCol="0" anchor="t">
              <a:spAutoFit/>
            </a:bodyPr>
            <a:lstStyle/>
            <a:p>
              <a:pPr algn="ctr">
                <a:lnSpc>
                  <a:spcPts val="3065"/>
                </a:lnSpc>
                <a:spcBef>
                  <a:spcPct val="0"/>
                </a:spcBef>
              </a:pPr>
              <a:r>
                <a:rPr lang="en-US" sz="2189" b="1">
                  <a:solidFill>
                    <a:srgbClr val="EEEAEA"/>
                  </a:solidFill>
                  <a:latin typeface="Montserrat Bold"/>
                  <a:ea typeface="Montserrat Bold"/>
                  <a:cs typeface="Montserrat Bold"/>
                  <a:sym typeface="Montserrat Bold"/>
                </a:rPr>
                <a:t>4</a:t>
              </a:r>
            </a:p>
          </p:txBody>
        </p:sp>
      </p:grpSp>
      <p:sp>
        <p:nvSpPr>
          <p:cNvPr id="44" name="TextBox 44"/>
          <p:cNvSpPr txBox="1"/>
          <p:nvPr/>
        </p:nvSpPr>
        <p:spPr>
          <a:xfrm>
            <a:off x="457200" y="9440874"/>
            <a:ext cx="5741417" cy="356236"/>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Montserrat"/>
                <a:ea typeface="Montserrat"/>
                <a:cs typeface="Montserrat"/>
                <a:sym typeface="Montserrat"/>
              </a:rPr>
              <a:t>Se préparer à faire ses impôts</a:t>
            </a:r>
          </a:p>
        </p:txBody>
      </p:sp>
      <p:sp>
        <p:nvSpPr>
          <p:cNvPr id="45" name="TextBox 45"/>
          <p:cNvSpPr txBox="1"/>
          <p:nvPr/>
        </p:nvSpPr>
        <p:spPr>
          <a:xfrm>
            <a:off x="17632262" y="9450399"/>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000000"/>
                </a:solidFill>
                <a:latin typeface="Montserrat"/>
                <a:ea typeface="Montserrat"/>
                <a:cs typeface="Montserrat"/>
                <a:sym typeface="Montserrat"/>
              </a:rPr>
              <a:t>6</a:t>
            </a:r>
          </a:p>
        </p:txBody>
      </p:sp>
      <p:sp>
        <p:nvSpPr>
          <p:cNvPr id="46" name="TextBox 46"/>
          <p:cNvSpPr txBox="1"/>
          <p:nvPr/>
        </p:nvSpPr>
        <p:spPr>
          <a:xfrm>
            <a:off x="457200" y="631825"/>
            <a:ext cx="10882100" cy="854075"/>
          </a:xfrm>
          <a:prstGeom prst="rect">
            <a:avLst/>
          </a:prstGeom>
        </p:spPr>
        <p:txBody>
          <a:bodyPr lIns="0" tIns="0" rIns="0" bIns="0" rtlCol="0" anchor="t">
            <a:spAutoFit/>
          </a:bodyPr>
          <a:lstStyle/>
          <a:p>
            <a:pPr marL="0" lvl="0" indent="0" algn="l">
              <a:lnSpc>
                <a:spcPts val="7000"/>
              </a:lnSpc>
              <a:spcBef>
                <a:spcPct val="0"/>
              </a:spcBef>
            </a:pPr>
            <a:r>
              <a:rPr lang="en-US" sz="5000" b="1">
                <a:solidFill>
                  <a:srgbClr val="382E53"/>
                </a:solidFill>
                <a:latin typeface="Montserrat Semi-Bold"/>
                <a:ea typeface="Montserrat Semi-Bold"/>
                <a:cs typeface="Montserrat Semi-Bold"/>
                <a:sym typeface="Montserrat Semi-Bold"/>
              </a:rPr>
              <a:t>Comment bien se préparer?</a:t>
            </a:r>
          </a:p>
        </p:txBody>
      </p:sp>
      <p:sp>
        <p:nvSpPr>
          <p:cNvPr id="47" name="TextBox 47"/>
          <p:cNvSpPr txBox="1"/>
          <p:nvPr/>
        </p:nvSpPr>
        <p:spPr>
          <a:xfrm>
            <a:off x="762291" y="4867170"/>
            <a:ext cx="2616632" cy="744585"/>
          </a:xfrm>
          <a:prstGeom prst="rect">
            <a:avLst/>
          </a:prstGeom>
        </p:spPr>
        <p:txBody>
          <a:bodyPr lIns="0" tIns="0" rIns="0" bIns="0" rtlCol="0" anchor="t">
            <a:spAutoFit/>
          </a:bodyPr>
          <a:lstStyle/>
          <a:p>
            <a:pPr marL="0" lvl="0" indent="0" algn="l">
              <a:lnSpc>
                <a:spcPts val="2995"/>
              </a:lnSpc>
              <a:spcBef>
                <a:spcPct val="0"/>
              </a:spcBef>
            </a:pPr>
            <a:r>
              <a:rPr lang="en-US" sz="2139" b="1">
                <a:solidFill>
                  <a:srgbClr val="DD4D49"/>
                </a:solidFill>
                <a:latin typeface="Montserrat Semi-Bold"/>
                <a:ea typeface="Montserrat Semi-Bold"/>
                <a:cs typeface="Montserrat Semi-Bold"/>
                <a:sym typeface="Montserrat Semi-Bold"/>
              </a:rPr>
              <a:t>Faites le bilan de votre année</a:t>
            </a:r>
          </a:p>
        </p:txBody>
      </p:sp>
      <p:sp>
        <p:nvSpPr>
          <p:cNvPr id="48" name="TextBox 48"/>
          <p:cNvSpPr txBox="1"/>
          <p:nvPr/>
        </p:nvSpPr>
        <p:spPr>
          <a:xfrm>
            <a:off x="5209671" y="4867170"/>
            <a:ext cx="2987258" cy="744585"/>
          </a:xfrm>
          <a:prstGeom prst="rect">
            <a:avLst/>
          </a:prstGeom>
        </p:spPr>
        <p:txBody>
          <a:bodyPr lIns="0" tIns="0" rIns="0" bIns="0" rtlCol="0" anchor="t">
            <a:spAutoFit/>
          </a:bodyPr>
          <a:lstStyle/>
          <a:p>
            <a:pPr marL="0" lvl="0" indent="0" algn="l">
              <a:lnSpc>
                <a:spcPts val="2995"/>
              </a:lnSpc>
              <a:spcBef>
                <a:spcPct val="0"/>
              </a:spcBef>
            </a:pPr>
            <a:r>
              <a:rPr lang="en-US" sz="2139" b="1">
                <a:solidFill>
                  <a:srgbClr val="DD4D49"/>
                </a:solidFill>
                <a:latin typeface="Montserrat Semi-Bold"/>
                <a:ea typeface="Montserrat Semi-Bold"/>
                <a:cs typeface="Montserrat Semi-Bold"/>
                <a:sym typeface="Montserrat Semi-Bold"/>
              </a:rPr>
              <a:t>Vérifier les crédits et les aides possibles</a:t>
            </a:r>
          </a:p>
        </p:txBody>
      </p:sp>
      <p:sp>
        <p:nvSpPr>
          <p:cNvPr id="49" name="TextBox 49"/>
          <p:cNvSpPr txBox="1"/>
          <p:nvPr/>
        </p:nvSpPr>
        <p:spPr>
          <a:xfrm>
            <a:off x="9463115" y="4867170"/>
            <a:ext cx="3186377" cy="1125000"/>
          </a:xfrm>
          <a:prstGeom prst="rect">
            <a:avLst/>
          </a:prstGeom>
        </p:spPr>
        <p:txBody>
          <a:bodyPr lIns="0" tIns="0" rIns="0" bIns="0" rtlCol="0" anchor="t">
            <a:spAutoFit/>
          </a:bodyPr>
          <a:lstStyle/>
          <a:p>
            <a:pPr marL="0" lvl="0" indent="0" algn="l">
              <a:lnSpc>
                <a:spcPts val="2995"/>
              </a:lnSpc>
              <a:spcBef>
                <a:spcPct val="0"/>
              </a:spcBef>
            </a:pPr>
            <a:r>
              <a:rPr lang="en-US" sz="2139" b="1">
                <a:solidFill>
                  <a:srgbClr val="DD4D49"/>
                </a:solidFill>
                <a:latin typeface="Montserrat Semi-Bold"/>
                <a:ea typeface="Montserrat Semi-Bold"/>
                <a:cs typeface="Montserrat Semi-Bold"/>
                <a:sym typeface="Montserrat Semi-Bold"/>
              </a:rPr>
              <a:t>Rassemblez et mettez de l’ordre dans vos documents</a:t>
            </a:r>
          </a:p>
        </p:txBody>
      </p:sp>
      <p:sp>
        <p:nvSpPr>
          <p:cNvPr id="50" name="TextBox 50"/>
          <p:cNvSpPr txBox="1"/>
          <p:nvPr/>
        </p:nvSpPr>
        <p:spPr>
          <a:xfrm>
            <a:off x="762291" y="5766607"/>
            <a:ext cx="2818315" cy="2347595"/>
          </a:xfrm>
          <a:prstGeom prst="rect">
            <a:avLst/>
          </a:prstGeom>
        </p:spPr>
        <p:txBody>
          <a:bodyPr lIns="0" tIns="0" rIns="0" bIns="0" rtlCol="0" anchor="t">
            <a:spAutoFit/>
          </a:bodyPr>
          <a:lstStyle/>
          <a:p>
            <a:pPr marL="0" lvl="0" indent="0" algn="l">
              <a:lnSpc>
                <a:spcPts val="2380"/>
              </a:lnSpc>
              <a:spcBef>
                <a:spcPct val="0"/>
              </a:spcBef>
            </a:pPr>
            <a:r>
              <a:rPr lang="en-US" sz="1700">
                <a:solidFill>
                  <a:srgbClr val="150E29"/>
                </a:solidFill>
                <a:latin typeface="Montserrat"/>
                <a:ea typeface="Montserrat"/>
                <a:cs typeface="Montserrat"/>
                <a:sym typeface="Montserrat"/>
              </a:rPr>
              <a:t>Prenez un moment pour revoir votre situation de l’année: vos revenus, votre travail, vos études, vos changements de situation (déménagement, enfants, mariage, etc).</a:t>
            </a:r>
          </a:p>
        </p:txBody>
      </p:sp>
      <p:sp>
        <p:nvSpPr>
          <p:cNvPr id="51" name="TextBox 51"/>
          <p:cNvSpPr txBox="1"/>
          <p:nvPr/>
        </p:nvSpPr>
        <p:spPr>
          <a:xfrm>
            <a:off x="5209671" y="5863552"/>
            <a:ext cx="2987258" cy="1858189"/>
          </a:xfrm>
          <a:prstGeom prst="rect">
            <a:avLst/>
          </a:prstGeom>
        </p:spPr>
        <p:txBody>
          <a:bodyPr lIns="0" tIns="0" rIns="0" bIns="0" rtlCol="0" anchor="t">
            <a:spAutoFit/>
          </a:bodyPr>
          <a:lstStyle/>
          <a:p>
            <a:pPr marL="0" lvl="0" indent="0" algn="l">
              <a:lnSpc>
                <a:spcPts val="2496"/>
              </a:lnSpc>
              <a:spcBef>
                <a:spcPct val="0"/>
              </a:spcBef>
            </a:pPr>
            <a:r>
              <a:rPr lang="en-US" sz="1782">
                <a:solidFill>
                  <a:srgbClr val="150E29"/>
                </a:solidFill>
                <a:latin typeface="Montserrat"/>
                <a:ea typeface="Montserrat"/>
                <a:cs typeface="Montserrat"/>
                <a:sym typeface="Montserrat"/>
              </a:rPr>
              <a:t>Informez-vous ou faites des recherches sur les crédits d’impôt et les programmes auxquels vous pourriez avoir droit selon votre situation.</a:t>
            </a:r>
          </a:p>
        </p:txBody>
      </p:sp>
      <p:sp>
        <p:nvSpPr>
          <p:cNvPr id="52" name="TextBox 52"/>
          <p:cNvSpPr txBox="1"/>
          <p:nvPr/>
        </p:nvSpPr>
        <p:spPr>
          <a:xfrm>
            <a:off x="9463115" y="6160091"/>
            <a:ext cx="3026943" cy="2170673"/>
          </a:xfrm>
          <a:prstGeom prst="rect">
            <a:avLst/>
          </a:prstGeom>
        </p:spPr>
        <p:txBody>
          <a:bodyPr lIns="0" tIns="0" rIns="0" bIns="0" rtlCol="0" anchor="t">
            <a:spAutoFit/>
          </a:bodyPr>
          <a:lstStyle/>
          <a:p>
            <a:pPr marL="0" lvl="0" indent="0" algn="l">
              <a:lnSpc>
                <a:spcPts val="2496"/>
              </a:lnSpc>
              <a:spcBef>
                <a:spcPct val="0"/>
              </a:spcBef>
            </a:pPr>
            <a:r>
              <a:rPr lang="en-US" sz="1782">
                <a:solidFill>
                  <a:srgbClr val="150E29"/>
                </a:solidFill>
                <a:latin typeface="Montserrat"/>
                <a:ea typeface="Montserrat"/>
                <a:cs typeface="Montserrat"/>
                <a:sym typeface="Montserrat"/>
              </a:rPr>
              <a:t>Réunissez tous les documents nécessaires (feuillets de revenus, reçus, relevés, etc.) et mettez-les en ordre pour faciliter la préparation de votre déclaration.</a:t>
            </a:r>
          </a:p>
        </p:txBody>
      </p:sp>
      <p:sp>
        <p:nvSpPr>
          <p:cNvPr id="53" name="TextBox 53"/>
          <p:cNvSpPr txBox="1"/>
          <p:nvPr/>
        </p:nvSpPr>
        <p:spPr>
          <a:xfrm>
            <a:off x="13888913" y="4867170"/>
            <a:ext cx="3142331" cy="744585"/>
          </a:xfrm>
          <a:prstGeom prst="rect">
            <a:avLst/>
          </a:prstGeom>
        </p:spPr>
        <p:txBody>
          <a:bodyPr lIns="0" tIns="0" rIns="0" bIns="0" rtlCol="0" anchor="t">
            <a:spAutoFit/>
          </a:bodyPr>
          <a:lstStyle/>
          <a:p>
            <a:pPr marL="0" lvl="0" indent="0" algn="l">
              <a:lnSpc>
                <a:spcPts val="2995"/>
              </a:lnSpc>
              <a:spcBef>
                <a:spcPct val="0"/>
              </a:spcBef>
            </a:pPr>
            <a:r>
              <a:rPr lang="en-US" sz="2139" b="1">
                <a:solidFill>
                  <a:srgbClr val="DD4D49"/>
                </a:solidFill>
                <a:latin typeface="Montserrat Semi-Bold"/>
                <a:ea typeface="Montserrat Semi-Bold"/>
                <a:cs typeface="Montserrat Semi-Bold"/>
                <a:sym typeface="Montserrat Semi-Bold"/>
              </a:rPr>
              <a:t>Choisir comment faire sa déclaration</a:t>
            </a:r>
          </a:p>
        </p:txBody>
      </p:sp>
      <p:sp>
        <p:nvSpPr>
          <p:cNvPr id="54" name="TextBox 54"/>
          <p:cNvSpPr txBox="1"/>
          <p:nvPr/>
        </p:nvSpPr>
        <p:spPr>
          <a:xfrm>
            <a:off x="13888913" y="5679308"/>
            <a:ext cx="2824042" cy="3108124"/>
          </a:xfrm>
          <a:prstGeom prst="rect">
            <a:avLst/>
          </a:prstGeom>
        </p:spPr>
        <p:txBody>
          <a:bodyPr lIns="0" tIns="0" rIns="0" bIns="0" rtlCol="0" anchor="t">
            <a:spAutoFit/>
          </a:bodyPr>
          <a:lstStyle/>
          <a:p>
            <a:pPr algn="l">
              <a:lnSpc>
                <a:spcPts val="2496"/>
              </a:lnSpc>
            </a:pPr>
            <a:r>
              <a:rPr lang="en-US" sz="1782" dirty="0">
                <a:solidFill>
                  <a:srgbClr val="150E29"/>
                </a:solidFill>
                <a:latin typeface="Montserrat"/>
                <a:ea typeface="Montserrat"/>
                <a:cs typeface="Montserrat"/>
                <a:sym typeface="Montserrat"/>
              </a:rPr>
              <a:t>Vous </a:t>
            </a:r>
            <a:r>
              <a:rPr lang="en-US" sz="1782" dirty="0" err="1">
                <a:solidFill>
                  <a:srgbClr val="150E29"/>
                </a:solidFill>
                <a:latin typeface="Montserrat"/>
                <a:ea typeface="Montserrat"/>
                <a:cs typeface="Montserrat"/>
                <a:sym typeface="Montserrat"/>
              </a:rPr>
              <a:t>pouvez</a:t>
            </a:r>
            <a:r>
              <a:rPr lang="en-US" sz="1782" dirty="0">
                <a:solidFill>
                  <a:srgbClr val="150E29"/>
                </a:solidFill>
                <a:latin typeface="Montserrat"/>
                <a:ea typeface="Montserrat"/>
                <a:cs typeface="Montserrat"/>
                <a:sym typeface="Montserrat"/>
              </a:rPr>
              <a:t>:</a:t>
            </a:r>
          </a:p>
          <a:p>
            <a:pPr algn="l">
              <a:lnSpc>
                <a:spcPts val="2496"/>
              </a:lnSpc>
            </a:pPr>
            <a:endParaRPr lang="en-US" sz="1782" dirty="0">
              <a:solidFill>
                <a:srgbClr val="150E29"/>
              </a:solidFill>
              <a:latin typeface="Montserrat"/>
              <a:ea typeface="Montserrat"/>
              <a:cs typeface="Montserrat"/>
              <a:sym typeface="Montserrat"/>
            </a:endParaRPr>
          </a:p>
          <a:p>
            <a:pPr marL="384949" lvl="1" indent="-192475" algn="l">
              <a:lnSpc>
                <a:spcPts val="2496"/>
              </a:lnSpc>
              <a:buFont typeface="Arial"/>
              <a:buChar char="•"/>
            </a:pPr>
            <a:r>
              <a:rPr lang="en-US" sz="1782" dirty="0" err="1">
                <a:solidFill>
                  <a:srgbClr val="150E29"/>
                </a:solidFill>
                <a:latin typeface="Montserrat"/>
                <a:ea typeface="Montserrat"/>
                <a:cs typeface="Montserrat"/>
                <a:sym typeface="Montserrat"/>
              </a:rPr>
              <a:t>utiliser</a:t>
            </a:r>
            <a:r>
              <a:rPr lang="en-US" sz="1782" dirty="0">
                <a:solidFill>
                  <a:srgbClr val="150E29"/>
                </a:solidFill>
                <a:latin typeface="Montserrat"/>
                <a:ea typeface="Montserrat"/>
                <a:cs typeface="Montserrat"/>
                <a:sym typeface="Montserrat"/>
              </a:rPr>
              <a:t> un </a:t>
            </a:r>
            <a:r>
              <a:rPr lang="en-US" sz="1782" dirty="0" err="1">
                <a:solidFill>
                  <a:srgbClr val="150E29"/>
                </a:solidFill>
                <a:latin typeface="Montserrat"/>
                <a:ea typeface="Montserrat"/>
                <a:cs typeface="Montserrat"/>
                <a:sym typeface="Montserrat"/>
              </a:rPr>
              <a:t>logiciel</a:t>
            </a:r>
            <a:r>
              <a:rPr lang="en-US" sz="1782" dirty="0">
                <a:solidFill>
                  <a:srgbClr val="150E29"/>
                </a:solidFill>
                <a:latin typeface="Montserrat"/>
                <a:ea typeface="Montserrat"/>
                <a:cs typeface="Montserrat"/>
                <a:sym typeface="Montserrat"/>
              </a:rPr>
              <a:t> </a:t>
            </a:r>
            <a:r>
              <a:rPr lang="en-US" sz="1782" dirty="0" err="1">
                <a:solidFill>
                  <a:srgbClr val="150E29"/>
                </a:solidFill>
                <a:latin typeface="Montserrat"/>
                <a:ea typeface="Montserrat"/>
                <a:cs typeface="Montserrat"/>
                <a:sym typeface="Montserrat"/>
              </a:rPr>
              <a:t>d’impôt</a:t>
            </a:r>
            <a:endParaRPr lang="en-US" sz="1782" dirty="0">
              <a:solidFill>
                <a:srgbClr val="150E29"/>
              </a:solidFill>
              <a:latin typeface="Montserrat"/>
              <a:ea typeface="Montserrat"/>
              <a:cs typeface="Montserrat"/>
              <a:sym typeface="Montserrat"/>
            </a:endParaRPr>
          </a:p>
          <a:p>
            <a:pPr marL="384949" lvl="1" indent="-192475" algn="l">
              <a:lnSpc>
                <a:spcPts val="2496"/>
              </a:lnSpc>
              <a:buFont typeface="Arial"/>
              <a:buChar char="•"/>
            </a:pPr>
            <a:r>
              <a:rPr lang="en-US" sz="1782" dirty="0">
                <a:solidFill>
                  <a:srgbClr val="150E29"/>
                </a:solidFill>
                <a:latin typeface="Montserrat"/>
                <a:ea typeface="Montserrat"/>
                <a:cs typeface="Montserrat"/>
                <a:sym typeface="Montserrat"/>
              </a:rPr>
              <a:t>demander </a:t>
            </a:r>
            <a:r>
              <a:rPr lang="en-US" sz="1782" dirty="0" err="1">
                <a:solidFill>
                  <a:srgbClr val="150E29"/>
                </a:solidFill>
                <a:latin typeface="Montserrat"/>
                <a:ea typeface="Montserrat"/>
                <a:cs typeface="Montserrat"/>
                <a:sym typeface="Montserrat"/>
              </a:rPr>
              <a:t>l’aide</a:t>
            </a:r>
            <a:r>
              <a:rPr lang="en-US" sz="1782" dirty="0">
                <a:solidFill>
                  <a:srgbClr val="150E29"/>
                </a:solidFill>
                <a:latin typeface="Montserrat"/>
                <a:ea typeface="Montserrat"/>
                <a:cs typeface="Montserrat"/>
                <a:sym typeface="Montserrat"/>
              </a:rPr>
              <a:t> d’un </a:t>
            </a:r>
            <a:r>
              <a:rPr lang="en-US" sz="1782" dirty="0" err="1">
                <a:solidFill>
                  <a:srgbClr val="150E29"/>
                </a:solidFill>
                <a:latin typeface="Montserrat"/>
                <a:ea typeface="Montserrat"/>
                <a:cs typeface="Montserrat"/>
                <a:sym typeface="Montserrat"/>
              </a:rPr>
              <a:t>professionnel</a:t>
            </a:r>
            <a:endParaRPr lang="en-US" sz="1782" dirty="0">
              <a:solidFill>
                <a:srgbClr val="150E29"/>
              </a:solidFill>
              <a:latin typeface="Montserrat"/>
              <a:ea typeface="Montserrat"/>
              <a:cs typeface="Montserrat"/>
              <a:sym typeface="Montserrat"/>
            </a:endParaRPr>
          </a:p>
          <a:p>
            <a:pPr marL="384949" lvl="1" indent="-192475" algn="l">
              <a:lnSpc>
                <a:spcPts val="2496"/>
              </a:lnSpc>
              <a:spcBef>
                <a:spcPct val="0"/>
              </a:spcBef>
              <a:buFont typeface="Arial"/>
              <a:buChar char="•"/>
            </a:pPr>
            <a:r>
              <a:rPr lang="en-US" sz="1782" dirty="0" err="1">
                <a:solidFill>
                  <a:srgbClr val="150E29"/>
                </a:solidFill>
                <a:latin typeface="Montserrat"/>
                <a:ea typeface="Montserrat"/>
                <a:cs typeface="Montserrat"/>
                <a:sym typeface="Montserrat"/>
              </a:rPr>
              <a:t>aller</a:t>
            </a:r>
            <a:r>
              <a:rPr lang="en-US" sz="1782" dirty="0">
                <a:solidFill>
                  <a:srgbClr val="150E29"/>
                </a:solidFill>
                <a:latin typeface="Montserrat"/>
                <a:ea typeface="Montserrat"/>
                <a:cs typeface="Montserrat"/>
                <a:sym typeface="Montserrat"/>
              </a:rPr>
              <a:t> dans </a:t>
            </a:r>
            <a:r>
              <a:rPr lang="en-US" sz="1782" dirty="0" err="1">
                <a:solidFill>
                  <a:srgbClr val="150E29"/>
                </a:solidFill>
                <a:latin typeface="Montserrat"/>
                <a:ea typeface="Montserrat"/>
                <a:cs typeface="Montserrat"/>
                <a:sym typeface="Montserrat"/>
              </a:rPr>
              <a:t>une</a:t>
            </a:r>
            <a:r>
              <a:rPr lang="en-US" sz="1782" dirty="0">
                <a:solidFill>
                  <a:srgbClr val="150E29"/>
                </a:solidFill>
                <a:latin typeface="Montserrat"/>
                <a:ea typeface="Montserrat"/>
                <a:cs typeface="Montserrat"/>
                <a:sym typeface="Montserrat"/>
              </a:rPr>
              <a:t> </a:t>
            </a:r>
            <a:r>
              <a:rPr lang="en-US" sz="1782" dirty="0" err="1">
                <a:solidFill>
                  <a:srgbClr val="150E29"/>
                </a:solidFill>
                <a:latin typeface="Montserrat"/>
                <a:ea typeface="Montserrat"/>
                <a:cs typeface="Montserrat"/>
                <a:sym typeface="Montserrat"/>
              </a:rPr>
              <a:t>clinique</a:t>
            </a:r>
            <a:r>
              <a:rPr lang="en-US" sz="1782" dirty="0">
                <a:solidFill>
                  <a:srgbClr val="150E29"/>
                </a:solidFill>
                <a:latin typeface="Montserrat"/>
                <a:ea typeface="Montserrat"/>
                <a:cs typeface="Montserrat"/>
                <a:sym typeface="Montserrat"/>
              </a:rPr>
              <a:t> </a:t>
            </a:r>
            <a:r>
              <a:rPr lang="en-US" sz="1782" dirty="0" err="1">
                <a:solidFill>
                  <a:srgbClr val="150E29"/>
                </a:solidFill>
                <a:latin typeface="Montserrat"/>
                <a:ea typeface="Montserrat"/>
                <a:cs typeface="Montserrat"/>
                <a:sym typeface="Montserrat"/>
              </a:rPr>
              <a:t>d’impôt</a:t>
            </a:r>
            <a:r>
              <a:rPr lang="en-US" sz="1782" dirty="0">
                <a:solidFill>
                  <a:srgbClr val="150E29"/>
                </a:solidFill>
                <a:latin typeface="Montserrat"/>
                <a:ea typeface="Montserrat"/>
                <a:cs typeface="Montserrat"/>
                <a:sym typeface="Montserrat"/>
              </a:rPr>
              <a:t> près de chez vous</a:t>
            </a:r>
          </a:p>
          <a:p>
            <a:pPr marL="0" lvl="0" indent="0" algn="l">
              <a:lnSpc>
                <a:spcPts val="2496"/>
              </a:lnSpc>
              <a:spcBef>
                <a:spcPct val="0"/>
              </a:spcBef>
            </a:pPr>
            <a:endParaRPr lang="en-US" sz="1782" dirty="0">
              <a:solidFill>
                <a:srgbClr val="150E29"/>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AEA"/>
        </a:solidFill>
        <a:effectLst/>
      </p:bgPr>
    </p:bg>
    <p:spTree>
      <p:nvGrpSpPr>
        <p:cNvPr id="1" name=""/>
        <p:cNvGrpSpPr/>
        <p:nvPr/>
      </p:nvGrpSpPr>
      <p:grpSpPr>
        <a:xfrm>
          <a:off x="0" y="0"/>
          <a:ext cx="0" cy="0"/>
          <a:chOff x="0" y="0"/>
          <a:chExt cx="0" cy="0"/>
        </a:xfrm>
      </p:grpSpPr>
      <p:grpSp>
        <p:nvGrpSpPr>
          <p:cNvPr id="2" name="Group 2"/>
          <p:cNvGrpSpPr/>
          <p:nvPr/>
        </p:nvGrpSpPr>
        <p:grpSpPr>
          <a:xfrm>
            <a:off x="11700233" y="0"/>
            <a:ext cx="6587767" cy="10287000"/>
            <a:chOff x="0" y="0"/>
            <a:chExt cx="520515" cy="812800"/>
          </a:xfrm>
        </p:grpSpPr>
        <p:sp>
          <p:nvSpPr>
            <p:cNvPr id="3" name="Freeform 3"/>
            <p:cNvSpPr/>
            <p:nvPr/>
          </p:nvSpPr>
          <p:spPr>
            <a:xfrm>
              <a:off x="0" y="0"/>
              <a:ext cx="520515" cy="812800"/>
            </a:xfrm>
            <a:custGeom>
              <a:avLst/>
              <a:gdLst/>
              <a:ahLst/>
              <a:cxnLst/>
              <a:rect l="l" t="t" r="r" b="b"/>
              <a:pathLst>
                <a:path w="520515" h="812800">
                  <a:moveTo>
                    <a:pt x="0" y="0"/>
                  </a:moveTo>
                  <a:lnTo>
                    <a:pt x="520515" y="0"/>
                  </a:lnTo>
                  <a:lnTo>
                    <a:pt x="520515" y="812800"/>
                  </a:lnTo>
                  <a:lnTo>
                    <a:pt x="0" y="812800"/>
                  </a:lnTo>
                  <a:close/>
                </a:path>
              </a:pathLst>
            </a:custGeom>
            <a:blipFill>
              <a:blip r:embed="rId2"/>
              <a:stretch>
                <a:fillRect l="-89318" r="-89318"/>
              </a:stretch>
            </a:blipFill>
          </p:spPr>
          <p:txBody>
            <a:bodyPr/>
            <a:lstStyle/>
            <a:p>
              <a:endParaRPr lang="fr-FR"/>
            </a:p>
          </p:txBody>
        </p:sp>
      </p:grpSp>
      <p:sp>
        <p:nvSpPr>
          <p:cNvPr id="4" name="AutoShape 4"/>
          <p:cNvSpPr/>
          <p:nvPr/>
        </p:nvSpPr>
        <p:spPr>
          <a:xfrm flipV="1">
            <a:off x="457200" y="9156990"/>
            <a:ext cx="17318309" cy="0"/>
          </a:xfrm>
          <a:prstGeom prst="line">
            <a:avLst/>
          </a:prstGeom>
          <a:ln w="9525" cap="flat">
            <a:solidFill>
              <a:srgbClr val="150E29"/>
            </a:solidFill>
            <a:prstDash val="solid"/>
            <a:headEnd type="none" w="sm" len="sm"/>
            <a:tailEnd type="none" w="sm" len="sm"/>
          </a:ln>
        </p:spPr>
        <p:txBody>
          <a:bodyPr/>
          <a:lstStyle/>
          <a:p>
            <a:endParaRPr lang="fr-FR"/>
          </a:p>
        </p:txBody>
      </p:sp>
      <p:sp>
        <p:nvSpPr>
          <p:cNvPr id="5" name="Freeform 5"/>
          <p:cNvSpPr/>
          <p:nvPr/>
        </p:nvSpPr>
        <p:spPr>
          <a:xfrm>
            <a:off x="16552453" y="488477"/>
            <a:ext cx="1223056" cy="707149"/>
          </a:xfrm>
          <a:custGeom>
            <a:avLst/>
            <a:gdLst/>
            <a:ahLst/>
            <a:cxnLst/>
            <a:rect l="l" t="t" r="r" b="b"/>
            <a:pathLst>
              <a:path w="1223056" h="707149">
                <a:moveTo>
                  <a:pt x="0" y="0"/>
                </a:moveTo>
                <a:lnTo>
                  <a:pt x="1223056" y="0"/>
                </a:lnTo>
                <a:lnTo>
                  <a:pt x="1223056" y="707149"/>
                </a:lnTo>
                <a:lnTo>
                  <a:pt x="0" y="7071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a:off x="457200" y="3258941"/>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7" name="Freeform 7"/>
          <p:cNvSpPr/>
          <p:nvPr/>
        </p:nvSpPr>
        <p:spPr>
          <a:xfrm>
            <a:off x="457200" y="4192162"/>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8" name="Freeform 8"/>
          <p:cNvSpPr/>
          <p:nvPr/>
        </p:nvSpPr>
        <p:spPr>
          <a:xfrm>
            <a:off x="457200" y="5173237"/>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9" name="Freeform 9"/>
          <p:cNvSpPr/>
          <p:nvPr/>
        </p:nvSpPr>
        <p:spPr>
          <a:xfrm>
            <a:off x="457200" y="6615321"/>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10" name="Freeform 10"/>
          <p:cNvSpPr/>
          <p:nvPr/>
        </p:nvSpPr>
        <p:spPr>
          <a:xfrm>
            <a:off x="457200" y="7417049"/>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11" name="Freeform 11"/>
          <p:cNvSpPr/>
          <p:nvPr/>
        </p:nvSpPr>
        <p:spPr>
          <a:xfrm>
            <a:off x="457200" y="8451533"/>
            <a:ext cx="552450" cy="552450"/>
          </a:xfrm>
          <a:custGeom>
            <a:avLst/>
            <a:gdLst/>
            <a:ahLst/>
            <a:cxnLst/>
            <a:rect l="l" t="t" r="r" b="b"/>
            <a:pathLst>
              <a:path w="552450" h="552450">
                <a:moveTo>
                  <a:pt x="0" y="0"/>
                </a:moveTo>
                <a:lnTo>
                  <a:pt x="552450" y="0"/>
                </a:lnTo>
                <a:lnTo>
                  <a:pt x="552450" y="552450"/>
                </a:lnTo>
                <a:lnTo>
                  <a:pt x="0" y="552450"/>
                </a:lnTo>
                <a:lnTo>
                  <a:pt x="0" y="0"/>
                </a:lnTo>
                <a:close/>
              </a:path>
            </a:pathLst>
          </a:custGeom>
          <a:blipFill>
            <a:blip r:embed="rId4"/>
            <a:stretch>
              <a:fillRect/>
            </a:stretch>
          </a:blipFill>
        </p:spPr>
        <p:txBody>
          <a:bodyPr/>
          <a:lstStyle/>
          <a:p>
            <a:endParaRPr lang="fr-FR"/>
          </a:p>
        </p:txBody>
      </p:sp>
      <p:sp>
        <p:nvSpPr>
          <p:cNvPr id="12" name="TextBox 12"/>
          <p:cNvSpPr txBox="1"/>
          <p:nvPr/>
        </p:nvSpPr>
        <p:spPr>
          <a:xfrm>
            <a:off x="457200" y="9440874"/>
            <a:ext cx="5741417" cy="356236"/>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Montserrat"/>
                <a:ea typeface="Montserrat"/>
                <a:cs typeface="Montserrat"/>
                <a:sym typeface="Montserrat"/>
              </a:rPr>
              <a:t>Se préparer à faire ses impôts</a:t>
            </a:r>
          </a:p>
        </p:txBody>
      </p:sp>
      <p:sp>
        <p:nvSpPr>
          <p:cNvPr id="13" name="TextBox 13"/>
          <p:cNvSpPr txBox="1"/>
          <p:nvPr/>
        </p:nvSpPr>
        <p:spPr>
          <a:xfrm>
            <a:off x="457200" y="1834637"/>
            <a:ext cx="10501419" cy="860424"/>
          </a:xfrm>
          <a:prstGeom prst="rect">
            <a:avLst/>
          </a:prstGeom>
        </p:spPr>
        <p:txBody>
          <a:bodyPr lIns="0" tIns="0" rIns="0" bIns="0" rtlCol="0" anchor="t">
            <a:spAutoFit/>
          </a:bodyPr>
          <a:lstStyle/>
          <a:p>
            <a:pPr marL="0" lvl="0" indent="0" algn="l">
              <a:lnSpc>
                <a:spcPts val="3500"/>
              </a:lnSpc>
              <a:spcBef>
                <a:spcPct val="0"/>
              </a:spcBef>
            </a:pPr>
            <a:r>
              <a:rPr lang="en-US" sz="2500" b="1">
                <a:solidFill>
                  <a:srgbClr val="DD4D49"/>
                </a:solidFill>
                <a:latin typeface="Montserrat Semi-Bold"/>
                <a:ea typeface="Montserrat Semi-Bold"/>
                <a:cs typeface="Montserrat Semi-Bold"/>
                <a:sym typeface="Montserrat Semi-Bold"/>
              </a:rPr>
              <a:t>Cette liste est non-exhaustive et pourrait être différente selon votre situation personnel</a:t>
            </a:r>
          </a:p>
        </p:txBody>
      </p:sp>
      <p:sp>
        <p:nvSpPr>
          <p:cNvPr id="14" name="TextBox 14"/>
          <p:cNvSpPr txBox="1"/>
          <p:nvPr/>
        </p:nvSpPr>
        <p:spPr>
          <a:xfrm>
            <a:off x="17632262" y="9450399"/>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000000"/>
                </a:solidFill>
                <a:latin typeface="Montserrat"/>
                <a:ea typeface="Montserrat"/>
                <a:cs typeface="Montserrat"/>
                <a:sym typeface="Montserrat"/>
              </a:rPr>
              <a:t>7</a:t>
            </a:r>
          </a:p>
        </p:txBody>
      </p:sp>
      <p:sp>
        <p:nvSpPr>
          <p:cNvPr id="15" name="TextBox 15"/>
          <p:cNvSpPr txBox="1"/>
          <p:nvPr/>
        </p:nvSpPr>
        <p:spPr>
          <a:xfrm>
            <a:off x="457200" y="631825"/>
            <a:ext cx="10751439" cy="854075"/>
          </a:xfrm>
          <a:prstGeom prst="rect">
            <a:avLst/>
          </a:prstGeom>
        </p:spPr>
        <p:txBody>
          <a:bodyPr lIns="0" tIns="0" rIns="0" bIns="0" rtlCol="0" anchor="t">
            <a:spAutoFit/>
          </a:bodyPr>
          <a:lstStyle/>
          <a:p>
            <a:pPr marL="0" lvl="0" indent="0" algn="l">
              <a:lnSpc>
                <a:spcPts val="7000"/>
              </a:lnSpc>
              <a:spcBef>
                <a:spcPct val="0"/>
              </a:spcBef>
            </a:pPr>
            <a:r>
              <a:rPr lang="en-US" sz="5000" b="1">
                <a:solidFill>
                  <a:srgbClr val="382E53"/>
                </a:solidFill>
                <a:latin typeface="Montserrat Semi-Bold"/>
                <a:ea typeface="Montserrat Semi-Bold"/>
                <a:cs typeface="Montserrat Semi-Bold"/>
                <a:sym typeface="Montserrat Semi-Bold"/>
              </a:rPr>
              <a:t>Liste de documents à rappatrier</a:t>
            </a:r>
          </a:p>
        </p:txBody>
      </p:sp>
      <p:sp>
        <p:nvSpPr>
          <p:cNvPr id="16" name="TextBox 16"/>
          <p:cNvSpPr txBox="1"/>
          <p:nvPr/>
        </p:nvSpPr>
        <p:spPr>
          <a:xfrm>
            <a:off x="1238250" y="3152261"/>
            <a:ext cx="9970389" cy="727709"/>
          </a:xfrm>
          <a:prstGeom prst="rect">
            <a:avLst/>
          </a:prstGeom>
        </p:spPr>
        <p:txBody>
          <a:bodyPr lIns="0" tIns="0" rIns="0" bIns="0" rtlCol="0" anchor="t">
            <a:spAutoFit/>
          </a:bodyPr>
          <a:lstStyle/>
          <a:p>
            <a:pPr algn="l">
              <a:lnSpc>
                <a:spcPts val="2940"/>
              </a:lnSpc>
            </a:pPr>
            <a:r>
              <a:rPr lang="en-US" sz="2100" b="1" dirty="0">
                <a:solidFill>
                  <a:srgbClr val="150E29"/>
                </a:solidFill>
                <a:latin typeface="Montserrat Bold"/>
                <a:ea typeface="Montserrat Bold"/>
                <a:cs typeface="Montserrat Bold"/>
                <a:sym typeface="Montserrat Bold"/>
              </a:rPr>
              <a:t>Document </a:t>
            </a:r>
            <a:r>
              <a:rPr lang="en-US" sz="2100" b="1" dirty="0" err="1">
                <a:solidFill>
                  <a:srgbClr val="150E29"/>
                </a:solidFill>
                <a:latin typeface="Montserrat Bold"/>
                <a:ea typeface="Montserrat Bold"/>
                <a:cs typeface="Montserrat Bold"/>
                <a:sym typeface="Montserrat Bold"/>
              </a:rPr>
              <a:t>d’identité</a:t>
            </a:r>
            <a:r>
              <a:rPr lang="en-US" sz="2100" b="1" dirty="0">
                <a:solidFill>
                  <a:srgbClr val="150E29"/>
                </a:solidFill>
                <a:latin typeface="Montserrat Bold"/>
                <a:ea typeface="Montserrat Bold"/>
                <a:cs typeface="Montserrat Bold"/>
                <a:sym typeface="Montserrat Bold"/>
              </a:rPr>
              <a:t>: </a:t>
            </a:r>
            <a:r>
              <a:rPr lang="en-US" sz="2100" dirty="0">
                <a:solidFill>
                  <a:srgbClr val="150E29"/>
                </a:solidFill>
                <a:latin typeface="Montserrat Medium"/>
                <a:ea typeface="Montserrat Medium"/>
                <a:cs typeface="Montserrat Medium"/>
                <a:sym typeface="Montserrat Medium"/>
              </a:rPr>
              <a:t>NAS, date de naissance, </a:t>
            </a:r>
            <a:r>
              <a:rPr lang="en-US" sz="2100" dirty="0" err="1">
                <a:solidFill>
                  <a:srgbClr val="150E29"/>
                </a:solidFill>
                <a:latin typeface="Montserrat Medium"/>
                <a:ea typeface="Montserrat Medium"/>
                <a:cs typeface="Montserrat Medium"/>
                <a:sym typeface="Montserrat Medium"/>
              </a:rPr>
              <a:t>adresse</a:t>
            </a:r>
            <a:r>
              <a:rPr lang="en-US" sz="2100" dirty="0">
                <a:solidFill>
                  <a:srgbClr val="150E29"/>
                </a:solidFill>
                <a:latin typeface="Montserrat Medium"/>
                <a:ea typeface="Montserrat Medium"/>
                <a:cs typeface="Montserrat Medium"/>
                <a:sym typeface="Montserrat Medium"/>
              </a:rPr>
              <a:t>, information de </a:t>
            </a:r>
            <a:r>
              <a:rPr lang="en-US" sz="2100" dirty="0" err="1">
                <a:solidFill>
                  <a:srgbClr val="150E29"/>
                </a:solidFill>
                <a:latin typeface="Montserrat Medium"/>
                <a:ea typeface="Montserrat Medium"/>
                <a:cs typeface="Montserrat Medium"/>
                <a:sym typeface="Montserrat Medium"/>
              </a:rPr>
              <a:t>dépôt</a:t>
            </a:r>
            <a:r>
              <a:rPr lang="en-US" sz="2100" dirty="0">
                <a:solidFill>
                  <a:srgbClr val="150E29"/>
                </a:solidFill>
                <a:latin typeface="Montserrat Medium"/>
                <a:ea typeface="Montserrat Medium"/>
                <a:cs typeface="Montserrat Medium"/>
                <a:sym typeface="Montserrat Medium"/>
              </a:rPr>
              <a:t> direct</a:t>
            </a:r>
          </a:p>
        </p:txBody>
      </p:sp>
      <p:sp>
        <p:nvSpPr>
          <p:cNvPr id="17" name="TextBox 17"/>
          <p:cNvSpPr txBox="1"/>
          <p:nvPr/>
        </p:nvSpPr>
        <p:spPr>
          <a:xfrm>
            <a:off x="1238250" y="4271220"/>
            <a:ext cx="9720369" cy="356234"/>
          </a:xfrm>
          <a:prstGeom prst="rect">
            <a:avLst/>
          </a:prstGeom>
        </p:spPr>
        <p:txBody>
          <a:bodyPr lIns="0" tIns="0" rIns="0" bIns="0" rtlCol="0" anchor="t">
            <a:spAutoFit/>
          </a:bodyPr>
          <a:lstStyle/>
          <a:p>
            <a:pPr algn="l">
              <a:lnSpc>
                <a:spcPts val="2940"/>
              </a:lnSpc>
            </a:pPr>
            <a:r>
              <a:rPr lang="en-US" sz="2100" b="1" dirty="0">
                <a:solidFill>
                  <a:srgbClr val="150E29"/>
                </a:solidFill>
                <a:latin typeface="Montserrat Bold"/>
                <a:ea typeface="Montserrat Bold"/>
                <a:cs typeface="Montserrat Bold"/>
                <a:sym typeface="Montserrat Bold"/>
              </a:rPr>
              <a:t>Feuillet </a:t>
            </a:r>
            <a:r>
              <a:rPr lang="en-US" sz="2100" b="1" dirty="0" err="1">
                <a:solidFill>
                  <a:srgbClr val="150E29"/>
                </a:solidFill>
                <a:latin typeface="Montserrat Bold"/>
                <a:ea typeface="Montserrat Bold"/>
                <a:cs typeface="Montserrat Bold"/>
                <a:sym typeface="Montserrat Bold"/>
              </a:rPr>
              <a:t>relatif</a:t>
            </a:r>
            <a:r>
              <a:rPr lang="en-US" sz="2100" b="1" dirty="0">
                <a:solidFill>
                  <a:srgbClr val="150E29"/>
                </a:solidFill>
                <a:latin typeface="Montserrat Bold"/>
                <a:ea typeface="Montserrat Bold"/>
                <a:cs typeface="Montserrat Bold"/>
                <a:sym typeface="Montserrat Bold"/>
              </a:rPr>
              <a:t> aux </a:t>
            </a:r>
            <a:r>
              <a:rPr lang="en-US" sz="2100" b="1" dirty="0" err="1">
                <a:solidFill>
                  <a:srgbClr val="150E29"/>
                </a:solidFill>
                <a:latin typeface="Montserrat Bold"/>
                <a:ea typeface="Montserrat Bold"/>
                <a:cs typeface="Montserrat Bold"/>
                <a:sym typeface="Montserrat Bold"/>
              </a:rPr>
              <a:t>revenus</a:t>
            </a:r>
            <a:r>
              <a:rPr lang="en-US" sz="2100" b="1" dirty="0">
                <a:solidFill>
                  <a:srgbClr val="150E29"/>
                </a:solidFill>
                <a:latin typeface="Montserrat Bold"/>
                <a:ea typeface="Montserrat Bold"/>
                <a:cs typeface="Montserrat Bold"/>
                <a:sym typeface="Montserrat Bold"/>
              </a:rPr>
              <a:t>:</a:t>
            </a:r>
            <a:r>
              <a:rPr lang="en-US" sz="2100" b="1" dirty="0">
                <a:solidFill>
                  <a:srgbClr val="150E29"/>
                </a:solidFill>
                <a:latin typeface="Montserrat Medium"/>
                <a:ea typeface="Montserrat Medium"/>
                <a:cs typeface="Montserrat Medium"/>
                <a:sym typeface="Montserrat Medium"/>
              </a:rPr>
              <a:t> </a:t>
            </a:r>
            <a:r>
              <a:rPr lang="en-US" sz="2100" dirty="0">
                <a:solidFill>
                  <a:srgbClr val="150E29"/>
                </a:solidFill>
                <a:latin typeface="Montserrat Medium"/>
                <a:ea typeface="Montserrat Medium"/>
                <a:cs typeface="Montserrat Medium"/>
                <a:sym typeface="Montserrat Medium"/>
              </a:rPr>
              <a:t>T4, T4A, T5, Relevé 1, Relevé 2,3, </a:t>
            </a:r>
            <a:r>
              <a:rPr lang="en-US" sz="2100" dirty="0" err="1">
                <a:solidFill>
                  <a:srgbClr val="150E29"/>
                </a:solidFill>
                <a:latin typeface="Montserrat Medium"/>
                <a:ea typeface="Montserrat Medium"/>
                <a:cs typeface="Montserrat Medium"/>
                <a:sym typeface="Montserrat Medium"/>
              </a:rPr>
              <a:t>ou</a:t>
            </a:r>
            <a:r>
              <a:rPr lang="en-US" sz="2100" dirty="0">
                <a:solidFill>
                  <a:srgbClr val="150E29"/>
                </a:solidFill>
                <a:latin typeface="Montserrat Medium"/>
                <a:ea typeface="Montserrat Medium"/>
                <a:cs typeface="Montserrat Medium"/>
                <a:sym typeface="Montserrat Medium"/>
              </a:rPr>
              <a:t> 5</a:t>
            </a:r>
          </a:p>
        </p:txBody>
      </p:sp>
      <p:sp>
        <p:nvSpPr>
          <p:cNvPr id="18" name="TextBox 18"/>
          <p:cNvSpPr txBox="1"/>
          <p:nvPr/>
        </p:nvSpPr>
        <p:spPr>
          <a:xfrm>
            <a:off x="1238250" y="5135137"/>
            <a:ext cx="9720369" cy="1099184"/>
          </a:xfrm>
          <a:prstGeom prst="rect">
            <a:avLst/>
          </a:prstGeom>
        </p:spPr>
        <p:txBody>
          <a:bodyPr lIns="0" tIns="0" rIns="0" bIns="0" rtlCol="0" anchor="t">
            <a:spAutoFit/>
          </a:bodyPr>
          <a:lstStyle/>
          <a:p>
            <a:pPr algn="l">
              <a:lnSpc>
                <a:spcPts val="2940"/>
              </a:lnSpc>
            </a:pPr>
            <a:r>
              <a:rPr lang="en-US" sz="2100" b="1" dirty="0" err="1">
                <a:solidFill>
                  <a:srgbClr val="150E29"/>
                </a:solidFill>
                <a:latin typeface="Montserrat Bold"/>
                <a:ea typeface="Montserrat Bold"/>
                <a:cs typeface="Montserrat Bold"/>
                <a:sym typeface="Montserrat Bold"/>
              </a:rPr>
              <a:t>Dépenses</a:t>
            </a:r>
            <a:r>
              <a:rPr lang="en-US" sz="2100" b="1" dirty="0">
                <a:solidFill>
                  <a:srgbClr val="150E29"/>
                </a:solidFill>
                <a:latin typeface="Montserrat Bold"/>
                <a:ea typeface="Montserrat Bold"/>
                <a:cs typeface="Montserrat Bold"/>
                <a:sym typeface="Montserrat Bold"/>
              </a:rPr>
              <a:t> </a:t>
            </a:r>
            <a:r>
              <a:rPr lang="en-US" sz="2100" b="1" dirty="0" err="1">
                <a:solidFill>
                  <a:srgbClr val="150E29"/>
                </a:solidFill>
                <a:latin typeface="Montserrat Bold"/>
                <a:ea typeface="Montserrat Bold"/>
                <a:cs typeface="Montserrat Bold"/>
                <a:sym typeface="Montserrat Bold"/>
              </a:rPr>
              <a:t>médicales</a:t>
            </a:r>
            <a:r>
              <a:rPr lang="en-US" sz="2100" b="1" dirty="0">
                <a:solidFill>
                  <a:srgbClr val="150E29"/>
                </a:solidFill>
                <a:latin typeface="Montserrat Bold"/>
                <a:ea typeface="Montserrat Bold"/>
                <a:cs typeface="Montserrat Bold"/>
                <a:sym typeface="Montserrat Bold"/>
              </a:rPr>
              <a:t>: </a:t>
            </a:r>
            <a:r>
              <a:rPr lang="en-US" sz="2100" dirty="0" err="1">
                <a:solidFill>
                  <a:srgbClr val="150E29"/>
                </a:solidFill>
                <a:latin typeface="Montserrat Medium"/>
                <a:ea typeface="Montserrat Medium"/>
                <a:cs typeface="Montserrat Medium"/>
                <a:sym typeface="Montserrat Medium"/>
              </a:rPr>
              <a:t>Reçus</a:t>
            </a:r>
            <a:r>
              <a:rPr lang="en-US" sz="2100" dirty="0">
                <a:solidFill>
                  <a:srgbClr val="150E29"/>
                </a:solidFill>
                <a:latin typeface="Montserrat Medium"/>
                <a:ea typeface="Montserrat Medium"/>
                <a:cs typeface="Montserrat Medium"/>
                <a:sym typeface="Montserrat Medium"/>
              </a:rPr>
              <a:t> de frais </a:t>
            </a:r>
            <a:r>
              <a:rPr lang="en-US" sz="2100" dirty="0" err="1">
                <a:solidFill>
                  <a:srgbClr val="150E29"/>
                </a:solidFill>
                <a:latin typeface="Montserrat Medium"/>
                <a:ea typeface="Montserrat Medium"/>
                <a:cs typeface="Montserrat Medium"/>
                <a:sym typeface="Montserrat Medium"/>
              </a:rPr>
              <a:t>médicaux</a:t>
            </a:r>
            <a:r>
              <a:rPr lang="en-US" sz="2100" dirty="0">
                <a:solidFill>
                  <a:srgbClr val="150E29"/>
                </a:solidFill>
                <a:latin typeface="Montserrat Medium"/>
                <a:ea typeface="Montserrat Medium"/>
                <a:cs typeface="Montserrat Medium"/>
                <a:sym typeface="Montserrat Medium"/>
              </a:rPr>
              <a:t>, frais </a:t>
            </a:r>
            <a:r>
              <a:rPr lang="en-US" sz="2100" dirty="0" err="1">
                <a:solidFill>
                  <a:srgbClr val="150E29"/>
                </a:solidFill>
                <a:latin typeface="Montserrat Medium"/>
                <a:ea typeface="Montserrat Medium"/>
                <a:cs typeface="Montserrat Medium"/>
                <a:sym typeface="Montserrat Medium"/>
              </a:rPr>
              <a:t>thérapeutiques</a:t>
            </a:r>
            <a:r>
              <a:rPr lang="en-US" sz="2100" dirty="0">
                <a:solidFill>
                  <a:srgbClr val="150E29"/>
                </a:solidFill>
                <a:latin typeface="Montserrat Medium"/>
                <a:ea typeface="Montserrat Medium"/>
                <a:cs typeface="Montserrat Medium"/>
                <a:sym typeface="Montserrat Medium"/>
              </a:rPr>
              <a:t> </a:t>
            </a:r>
            <a:r>
              <a:rPr lang="en-US" sz="2100" dirty="0" err="1">
                <a:solidFill>
                  <a:srgbClr val="150E29"/>
                </a:solidFill>
                <a:latin typeface="Montserrat Medium"/>
                <a:ea typeface="Montserrat Medium"/>
                <a:cs typeface="Montserrat Medium"/>
                <a:sym typeface="Montserrat Medium"/>
              </a:rPr>
              <a:t>ou</a:t>
            </a:r>
            <a:r>
              <a:rPr lang="en-US" sz="2100" dirty="0">
                <a:solidFill>
                  <a:srgbClr val="150E29"/>
                </a:solidFill>
                <a:latin typeface="Montserrat Medium"/>
                <a:ea typeface="Montserrat Medium"/>
                <a:cs typeface="Montserrat Medium"/>
                <a:sym typeface="Montserrat Medium"/>
              </a:rPr>
              <a:t> de </a:t>
            </a:r>
            <a:r>
              <a:rPr lang="en-US" sz="2100" dirty="0" err="1">
                <a:solidFill>
                  <a:srgbClr val="150E29"/>
                </a:solidFill>
                <a:latin typeface="Montserrat Medium"/>
                <a:ea typeface="Montserrat Medium"/>
                <a:cs typeface="Montserrat Medium"/>
                <a:sym typeface="Montserrat Medium"/>
              </a:rPr>
              <a:t>traitements</a:t>
            </a:r>
            <a:r>
              <a:rPr lang="en-US" sz="2100" dirty="0">
                <a:solidFill>
                  <a:srgbClr val="150E29"/>
                </a:solidFill>
                <a:latin typeface="Montserrat Medium"/>
                <a:ea typeface="Montserrat Medium"/>
                <a:cs typeface="Montserrat Medium"/>
                <a:sym typeface="Montserrat Medium"/>
              </a:rPr>
              <a:t>, frais de transport </a:t>
            </a:r>
            <a:r>
              <a:rPr lang="en-US" sz="2100" dirty="0" err="1">
                <a:solidFill>
                  <a:srgbClr val="150E29"/>
                </a:solidFill>
                <a:latin typeface="Montserrat Medium"/>
                <a:ea typeface="Montserrat Medium"/>
                <a:cs typeface="Montserrat Medium"/>
                <a:sym typeface="Montserrat Medium"/>
              </a:rPr>
              <a:t>médical</a:t>
            </a:r>
            <a:r>
              <a:rPr lang="en-US" sz="2100" dirty="0">
                <a:solidFill>
                  <a:srgbClr val="150E29"/>
                </a:solidFill>
                <a:latin typeface="Montserrat Medium"/>
                <a:ea typeface="Montserrat Medium"/>
                <a:cs typeface="Montserrat Medium"/>
                <a:sym typeface="Montserrat Medium"/>
              </a:rPr>
              <a:t>, service de </a:t>
            </a:r>
            <a:r>
              <a:rPr lang="en-US" sz="2100" dirty="0" err="1">
                <a:solidFill>
                  <a:srgbClr val="150E29"/>
                </a:solidFill>
                <a:latin typeface="Montserrat Medium"/>
                <a:ea typeface="Montserrat Medium"/>
                <a:cs typeface="Montserrat Medium"/>
                <a:sym typeface="Montserrat Medium"/>
              </a:rPr>
              <a:t>soutien</a:t>
            </a:r>
            <a:r>
              <a:rPr lang="en-US" sz="2100" dirty="0">
                <a:solidFill>
                  <a:srgbClr val="150E29"/>
                </a:solidFill>
                <a:latin typeface="Montserrat Medium"/>
                <a:ea typeface="Montserrat Medium"/>
                <a:cs typeface="Montserrat Medium"/>
                <a:sym typeface="Montserrat Medium"/>
              </a:rPr>
              <a:t>, aide à domicile</a:t>
            </a:r>
          </a:p>
        </p:txBody>
      </p:sp>
      <p:sp>
        <p:nvSpPr>
          <p:cNvPr id="19" name="TextBox 19"/>
          <p:cNvSpPr txBox="1"/>
          <p:nvPr/>
        </p:nvSpPr>
        <p:spPr>
          <a:xfrm>
            <a:off x="1238250" y="6694379"/>
            <a:ext cx="9720369" cy="356234"/>
          </a:xfrm>
          <a:prstGeom prst="rect">
            <a:avLst/>
          </a:prstGeom>
        </p:spPr>
        <p:txBody>
          <a:bodyPr lIns="0" tIns="0" rIns="0" bIns="0" rtlCol="0" anchor="t">
            <a:spAutoFit/>
          </a:bodyPr>
          <a:lstStyle/>
          <a:p>
            <a:pPr algn="l">
              <a:lnSpc>
                <a:spcPts val="2940"/>
              </a:lnSpc>
            </a:pPr>
            <a:r>
              <a:rPr lang="en-US" sz="2100" b="1" dirty="0">
                <a:solidFill>
                  <a:srgbClr val="150E29"/>
                </a:solidFill>
                <a:latin typeface="Montserrat Bold"/>
                <a:ea typeface="Montserrat Bold"/>
                <a:cs typeface="Montserrat Bold"/>
                <a:sym typeface="Montserrat Bold"/>
              </a:rPr>
              <a:t>Feuillet </a:t>
            </a:r>
            <a:r>
              <a:rPr lang="en-US" sz="2100" b="1" dirty="0" err="1">
                <a:solidFill>
                  <a:srgbClr val="150E29"/>
                </a:solidFill>
                <a:latin typeface="Montserrat Bold"/>
                <a:ea typeface="Montserrat Bold"/>
                <a:cs typeface="Montserrat Bold"/>
                <a:sym typeface="Montserrat Bold"/>
              </a:rPr>
              <a:t>relatif</a:t>
            </a:r>
            <a:r>
              <a:rPr lang="en-US" sz="2100" b="1" dirty="0">
                <a:solidFill>
                  <a:srgbClr val="150E29"/>
                </a:solidFill>
                <a:latin typeface="Montserrat Bold"/>
                <a:ea typeface="Montserrat Bold"/>
                <a:cs typeface="Montserrat Bold"/>
                <a:sym typeface="Montserrat Bold"/>
              </a:rPr>
              <a:t> aux </a:t>
            </a:r>
            <a:r>
              <a:rPr lang="en-US" sz="2100" b="1" dirty="0" err="1">
                <a:solidFill>
                  <a:srgbClr val="150E29"/>
                </a:solidFill>
                <a:latin typeface="Montserrat Bold"/>
                <a:ea typeface="Montserrat Bold"/>
                <a:cs typeface="Montserrat Bold"/>
                <a:sym typeface="Montserrat Bold"/>
              </a:rPr>
              <a:t>revenus</a:t>
            </a:r>
            <a:r>
              <a:rPr lang="en-US" sz="2100" b="1" dirty="0">
                <a:solidFill>
                  <a:srgbClr val="150E29"/>
                </a:solidFill>
                <a:latin typeface="Montserrat Bold"/>
                <a:ea typeface="Montserrat Bold"/>
                <a:cs typeface="Montserrat Bold"/>
                <a:sym typeface="Montserrat Bold"/>
              </a:rPr>
              <a:t>:</a:t>
            </a:r>
            <a:r>
              <a:rPr lang="en-US" sz="2100" b="1" dirty="0">
                <a:solidFill>
                  <a:srgbClr val="150E29"/>
                </a:solidFill>
                <a:latin typeface="Montserrat Medium"/>
                <a:ea typeface="Montserrat Medium"/>
                <a:cs typeface="Montserrat Medium"/>
                <a:sym typeface="Montserrat Medium"/>
              </a:rPr>
              <a:t> </a:t>
            </a:r>
            <a:r>
              <a:rPr lang="en-US" sz="2100" dirty="0">
                <a:solidFill>
                  <a:srgbClr val="150E29"/>
                </a:solidFill>
                <a:latin typeface="Montserrat Medium"/>
                <a:ea typeface="Montserrat Medium"/>
                <a:cs typeface="Montserrat Medium"/>
                <a:sym typeface="Montserrat Medium"/>
              </a:rPr>
              <a:t>T4, T4A, T5, Relevé 1, Relevé 2,3, </a:t>
            </a:r>
            <a:r>
              <a:rPr lang="en-US" sz="2100" dirty="0" err="1">
                <a:solidFill>
                  <a:srgbClr val="150E29"/>
                </a:solidFill>
                <a:latin typeface="Montserrat Medium"/>
                <a:ea typeface="Montserrat Medium"/>
                <a:cs typeface="Montserrat Medium"/>
                <a:sym typeface="Montserrat Medium"/>
              </a:rPr>
              <a:t>ou</a:t>
            </a:r>
            <a:r>
              <a:rPr lang="en-US" sz="2100" dirty="0">
                <a:solidFill>
                  <a:srgbClr val="150E29"/>
                </a:solidFill>
                <a:latin typeface="Montserrat Medium"/>
                <a:ea typeface="Montserrat Medium"/>
                <a:cs typeface="Montserrat Medium"/>
                <a:sym typeface="Montserrat Medium"/>
              </a:rPr>
              <a:t> 5</a:t>
            </a:r>
          </a:p>
        </p:txBody>
      </p:sp>
      <p:sp>
        <p:nvSpPr>
          <p:cNvPr id="20" name="TextBox 20"/>
          <p:cNvSpPr txBox="1"/>
          <p:nvPr/>
        </p:nvSpPr>
        <p:spPr>
          <a:xfrm>
            <a:off x="1238250" y="7496107"/>
            <a:ext cx="9720369" cy="727709"/>
          </a:xfrm>
          <a:prstGeom prst="rect">
            <a:avLst/>
          </a:prstGeom>
        </p:spPr>
        <p:txBody>
          <a:bodyPr lIns="0" tIns="0" rIns="0" bIns="0" rtlCol="0" anchor="t">
            <a:spAutoFit/>
          </a:bodyPr>
          <a:lstStyle/>
          <a:p>
            <a:pPr algn="l">
              <a:lnSpc>
                <a:spcPts val="2940"/>
              </a:lnSpc>
            </a:pPr>
            <a:r>
              <a:rPr lang="en-US" sz="2100" b="1" dirty="0">
                <a:solidFill>
                  <a:srgbClr val="150E29"/>
                </a:solidFill>
                <a:latin typeface="Montserrat Bold"/>
                <a:ea typeface="Montserrat Bold"/>
                <a:cs typeface="Montserrat Bold"/>
                <a:sym typeface="Montserrat Bold"/>
              </a:rPr>
              <a:t>Feuillet </a:t>
            </a:r>
            <a:r>
              <a:rPr lang="en-US" sz="2100" b="1" dirty="0" err="1">
                <a:solidFill>
                  <a:srgbClr val="150E29"/>
                </a:solidFill>
                <a:latin typeface="Montserrat Bold"/>
                <a:ea typeface="Montserrat Bold"/>
                <a:cs typeface="Montserrat Bold"/>
                <a:sym typeface="Montserrat Bold"/>
              </a:rPr>
              <a:t>relatif</a:t>
            </a:r>
            <a:r>
              <a:rPr lang="en-US" sz="2100" b="1" dirty="0">
                <a:solidFill>
                  <a:srgbClr val="150E29"/>
                </a:solidFill>
                <a:latin typeface="Montserrat Bold"/>
                <a:ea typeface="Montserrat Bold"/>
                <a:cs typeface="Montserrat Bold"/>
                <a:sym typeface="Montserrat Bold"/>
              </a:rPr>
              <a:t> au </a:t>
            </a:r>
            <a:r>
              <a:rPr lang="en-US" sz="2100" b="1" dirty="0" err="1">
                <a:solidFill>
                  <a:srgbClr val="150E29"/>
                </a:solidFill>
                <a:latin typeface="Montserrat Bold"/>
                <a:ea typeface="Montserrat Bold"/>
                <a:cs typeface="Montserrat Bold"/>
                <a:sym typeface="Montserrat Bold"/>
              </a:rPr>
              <a:t>logement</a:t>
            </a:r>
            <a:r>
              <a:rPr lang="en-US" sz="2100" b="1" dirty="0">
                <a:solidFill>
                  <a:srgbClr val="150E29"/>
                </a:solidFill>
                <a:latin typeface="Montserrat Bold"/>
                <a:ea typeface="Montserrat Bold"/>
                <a:cs typeface="Montserrat Bold"/>
                <a:sym typeface="Montserrat Bold"/>
              </a:rPr>
              <a:t>:</a:t>
            </a:r>
            <a:r>
              <a:rPr lang="en-US" sz="2100" b="1" dirty="0">
                <a:solidFill>
                  <a:srgbClr val="150E29"/>
                </a:solidFill>
                <a:latin typeface="Montserrat Medium"/>
                <a:ea typeface="Montserrat Medium"/>
                <a:cs typeface="Montserrat Medium"/>
                <a:sym typeface="Montserrat Medium"/>
              </a:rPr>
              <a:t> </a:t>
            </a:r>
            <a:r>
              <a:rPr lang="en-US" sz="2100" dirty="0" err="1">
                <a:solidFill>
                  <a:srgbClr val="150E29"/>
                </a:solidFill>
                <a:latin typeface="Montserrat Medium"/>
                <a:ea typeface="Montserrat Medium"/>
                <a:cs typeface="Montserrat Medium"/>
                <a:sym typeface="Montserrat Medium"/>
              </a:rPr>
              <a:t>Reçu</a:t>
            </a:r>
            <a:r>
              <a:rPr lang="en-US" sz="2100" dirty="0">
                <a:solidFill>
                  <a:srgbClr val="150E29"/>
                </a:solidFill>
                <a:latin typeface="Montserrat Medium"/>
                <a:ea typeface="Montserrat Medium"/>
                <a:cs typeface="Montserrat Medium"/>
                <a:sym typeface="Montserrat Medium"/>
              </a:rPr>
              <a:t> pour adaptation à domicile, Relevé 31 (</a:t>
            </a:r>
            <a:r>
              <a:rPr lang="en-US" sz="2100" dirty="0" err="1">
                <a:solidFill>
                  <a:srgbClr val="150E29"/>
                </a:solidFill>
                <a:latin typeface="Montserrat Medium"/>
                <a:ea typeface="Montserrat Medium"/>
                <a:cs typeface="Montserrat Medium"/>
                <a:sym typeface="Montserrat Medium"/>
              </a:rPr>
              <a:t>locataire</a:t>
            </a:r>
            <a:r>
              <a:rPr lang="en-US" sz="2100" dirty="0">
                <a:solidFill>
                  <a:srgbClr val="150E29"/>
                </a:solidFill>
                <a:latin typeface="Montserrat Medium"/>
                <a:ea typeface="Montserrat Medium"/>
                <a:cs typeface="Montserrat Medium"/>
                <a:sym typeface="Montserrat Medium"/>
              </a:rPr>
              <a:t>)</a:t>
            </a:r>
          </a:p>
        </p:txBody>
      </p:sp>
      <p:sp>
        <p:nvSpPr>
          <p:cNvPr id="21" name="TextBox 21"/>
          <p:cNvSpPr txBox="1"/>
          <p:nvPr/>
        </p:nvSpPr>
        <p:spPr>
          <a:xfrm>
            <a:off x="1238250" y="8530591"/>
            <a:ext cx="9720369" cy="356234"/>
          </a:xfrm>
          <a:prstGeom prst="rect">
            <a:avLst/>
          </a:prstGeom>
        </p:spPr>
        <p:txBody>
          <a:bodyPr lIns="0" tIns="0" rIns="0" bIns="0" rtlCol="0" anchor="t">
            <a:spAutoFit/>
          </a:bodyPr>
          <a:lstStyle/>
          <a:p>
            <a:pPr algn="l">
              <a:lnSpc>
                <a:spcPts val="2940"/>
              </a:lnSpc>
            </a:pPr>
            <a:r>
              <a:rPr lang="en-US" sz="2100" b="1" dirty="0" err="1">
                <a:solidFill>
                  <a:srgbClr val="150E29"/>
                </a:solidFill>
                <a:latin typeface="Montserrat Bold"/>
                <a:ea typeface="Montserrat Bold"/>
                <a:cs typeface="Montserrat Bold"/>
                <a:sym typeface="Montserrat Bold"/>
              </a:rPr>
              <a:t>Autres</a:t>
            </a:r>
            <a:r>
              <a:rPr lang="en-US" sz="2100" b="1" dirty="0">
                <a:solidFill>
                  <a:srgbClr val="150E29"/>
                </a:solidFill>
                <a:latin typeface="Montserrat Bold"/>
                <a:ea typeface="Montserrat Bold"/>
                <a:cs typeface="Montserrat Bold"/>
                <a:sym typeface="Montserrat Bold"/>
              </a:rPr>
              <a:t>: </a:t>
            </a:r>
            <a:r>
              <a:rPr lang="en-US" sz="2100" dirty="0" err="1">
                <a:solidFill>
                  <a:srgbClr val="150E29"/>
                </a:solidFill>
                <a:latin typeface="Montserrat" pitchFamily="2" charset="77"/>
                <a:ea typeface="Montserrat"/>
                <a:cs typeface="Montserrat"/>
                <a:sym typeface="Montserrat"/>
              </a:rPr>
              <a:t>Cotisations</a:t>
            </a:r>
            <a:r>
              <a:rPr lang="en-US" sz="2100" dirty="0">
                <a:solidFill>
                  <a:srgbClr val="150E29"/>
                </a:solidFill>
                <a:latin typeface="Montserrat" pitchFamily="2" charset="77"/>
                <a:ea typeface="Montserrat"/>
                <a:cs typeface="Montserrat"/>
                <a:sym typeface="Montserrat"/>
              </a:rPr>
              <a:t> à des </a:t>
            </a:r>
            <a:r>
              <a:rPr lang="en-US" sz="2100" dirty="0" err="1">
                <a:solidFill>
                  <a:srgbClr val="150E29"/>
                </a:solidFill>
                <a:latin typeface="Montserrat" pitchFamily="2" charset="77"/>
                <a:ea typeface="Montserrat"/>
                <a:cs typeface="Montserrat"/>
                <a:sym typeface="Montserrat"/>
              </a:rPr>
              <a:t>comptes</a:t>
            </a:r>
            <a:r>
              <a:rPr lang="en-US" sz="2100" dirty="0">
                <a:solidFill>
                  <a:srgbClr val="150E29"/>
                </a:solidFill>
                <a:latin typeface="Montserrat" pitchFamily="2" charset="77"/>
                <a:ea typeface="Montserrat"/>
                <a:cs typeface="Montserrat"/>
                <a:sym typeface="Montserrat"/>
              </a:rPr>
              <a:t> </a:t>
            </a:r>
            <a:r>
              <a:rPr lang="en-US" sz="2100" dirty="0" err="1">
                <a:solidFill>
                  <a:srgbClr val="150E29"/>
                </a:solidFill>
                <a:latin typeface="Montserrat" pitchFamily="2" charset="77"/>
                <a:ea typeface="Montserrat"/>
                <a:cs typeface="Montserrat"/>
                <a:sym typeface="Montserrat"/>
              </a:rPr>
              <a:t>d’épargne</a:t>
            </a:r>
            <a:r>
              <a:rPr lang="en-US" sz="2100" dirty="0">
                <a:solidFill>
                  <a:srgbClr val="150E29"/>
                </a:solidFill>
                <a:latin typeface="Montserrat" pitchFamily="2" charset="77"/>
                <a:ea typeface="Montserrat"/>
                <a:cs typeface="Montserrat"/>
                <a:sym typeface="Montserrat"/>
              </a:rPr>
              <a:t>, dons, frais </a:t>
            </a:r>
            <a:r>
              <a:rPr lang="en-US" sz="2100" dirty="0" err="1">
                <a:solidFill>
                  <a:srgbClr val="150E29"/>
                </a:solidFill>
                <a:latin typeface="Montserrat" pitchFamily="2" charset="77"/>
                <a:ea typeface="Montserrat"/>
                <a:cs typeface="Montserrat"/>
                <a:sym typeface="Montserrat"/>
              </a:rPr>
              <a:t>scolaires</a:t>
            </a:r>
            <a:endParaRPr lang="en-US" sz="2100" dirty="0">
              <a:solidFill>
                <a:srgbClr val="150E29"/>
              </a:solidFill>
              <a:latin typeface="Montserrat" pitchFamily="2" charset="77"/>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AEA"/>
        </a:solidFill>
        <a:effectLst/>
      </p:bgPr>
    </p:bg>
    <p:spTree>
      <p:nvGrpSpPr>
        <p:cNvPr id="1" name=""/>
        <p:cNvGrpSpPr/>
        <p:nvPr/>
      </p:nvGrpSpPr>
      <p:grpSpPr>
        <a:xfrm>
          <a:off x="0" y="0"/>
          <a:ext cx="0" cy="0"/>
          <a:chOff x="0" y="0"/>
          <a:chExt cx="0" cy="0"/>
        </a:xfrm>
      </p:grpSpPr>
      <p:sp>
        <p:nvSpPr>
          <p:cNvPr id="2" name="AutoShape 2"/>
          <p:cNvSpPr/>
          <p:nvPr/>
        </p:nvSpPr>
        <p:spPr>
          <a:xfrm flipV="1">
            <a:off x="457200" y="9156990"/>
            <a:ext cx="17318309" cy="0"/>
          </a:xfrm>
          <a:prstGeom prst="line">
            <a:avLst/>
          </a:prstGeom>
          <a:ln w="9525" cap="flat">
            <a:solidFill>
              <a:srgbClr val="150E29"/>
            </a:solidFill>
            <a:prstDash val="solid"/>
            <a:headEnd type="none" w="sm" len="sm"/>
            <a:tailEnd type="none" w="sm" len="sm"/>
          </a:ln>
        </p:spPr>
        <p:txBody>
          <a:bodyPr/>
          <a:lstStyle/>
          <a:p>
            <a:endParaRPr lang="fr-FR"/>
          </a:p>
        </p:txBody>
      </p:sp>
      <p:grpSp>
        <p:nvGrpSpPr>
          <p:cNvPr id="3" name="Group 3"/>
          <p:cNvGrpSpPr/>
          <p:nvPr/>
        </p:nvGrpSpPr>
        <p:grpSpPr>
          <a:xfrm>
            <a:off x="475432" y="3379649"/>
            <a:ext cx="8394908" cy="3408379"/>
            <a:chOff x="0" y="0"/>
            <a:chExt cx="6462761" cy="2623916"/>
          </a:xfrm>
        </p:grpSpPr>
        <p:sp>
          <p:nvSpPr>
            <p:cNvPr id="4" name="Freeform 4"/>
            <p:cNvSpPr/>
            <p:nvPr/>
          </p:nvSpPr>
          <p:spPr>
            <a:xfrm>
              <a:off x="0" y="0"/>
              <a:ext cx="6462761" cy="2623916"/>
            </a:xfrm>
            <a:custGeom>
              <a:avLst/>
              <a:gdLst/>
              <a:ahLst/>
              <a:cxnLst/>
              <a:rect l="l" t="t" r="r" b="b"/>
              <a:pathLst>
                <a:path w="6462761" h="2623916">
                  <a:moveTo>
                    <a:pt x="31355" y="0"/>
                  </a:moveTo>
                  <a:lnTo>
                    <a:pt x="6431405" y="0"/>
                  </a:lnTo>
                  <a:cubicBezTo>
                    <a:pt x="6439722" y="0"/>
                    <a:pt x="6447697" y="3304"/>
                    <a:pt x="6453577" y="9184"/>
                  </a:cubicBezTo>
                  <a:cubicBezTo>
                    <a:pt x="6459457" y="15064"/>
                    <a:pt x="6462761" y="23039"/>
                    <a:pt x="6462761" y="31355"/>
                  </a:cubicBezTo>
                  <a:lnTo>
                    <a:pt x="6462761" y="2592561"/>
                  </a:lnTo>
                  <a:cubicBezTo>
                    <a:pt x="6462761" y="2609878"/>
                    <a:pt x="6448723" y="2623916"/>
                    <a:pt x="6431405" y="2623916"/>
                  </a:cubicBezTo>
                  <a:lnTo>
                    <a:pt x="31355" y="2623916"/>
                  </a:lnTo>
                  <a:cubicBezTo>
                    <a:pt x="14038" y="2623916"/>
                    <a:pt x="0" y="2609878"/>
                    <a:pt x="0" y="2592561"/>
                  </a:cubicBezTo>
                  <a:lnTo>
                    <a:pt x="0" y="31355"/>
                  </a:lnTo>
                  <a:cubicBezTo>
                    <a:pt x="0" y="14038"/>
                    <a:pt x="14038" y="0"/>
                    <a:pt x="31355" y="0"/>
                  </a:cubicBezTo>
                  <a:close/>
                </a:path>
              </a:pathLst>
            </a:custGeom>
            <a:solidFill>
              <a:srgbClr val="FFFFFF"/>
            </a:solidFill>
          </p:spPr>
          <p:txBody>
            <a:bodyPr/>
            <a:lstStyle/>
            <a:p>
              <a:endParaRPr lang="fr-FR"/>
            </a:p>
          </p:txBody>
        </p:sp>
        <p:sp>
          <p:nvSpPr>
            <p:cNvPr id="5" name="TextBox 5"/>
            <p:cNvSpPr txBox="1"/>
            <p:nvPr/>
          </p:nvSpPr>
          <p:spPr>
            <a:xfrm>
              <a:off x="0" y="-28575"/>
              <a:ext cx="6462761" cy="2652491"/>
            </a:xfrm>
            <a:prstGeom prst="rect">
              <a:avLst/>
            </a:prstGeom>
          </p:spPr>
          <p:txBody>
            <a:bodyPr lIns="56055" tIns="56055" rIns="56055" bIns="56055" rtlCol="0" anchor="ctr"/>
            <a:lstStyle/>
            <a:p>
              <a:pPr algn="ctr">
                <a:lnSpc>
                  <a:spcPts val="1960"/>
                </a:lnSpc>
              </a:pPr>
              <a:endParaRPr/>
            </a:p>
          </p:txBody>
        </p:sp>
      </p:grpSp>
      <p:grpSp>
        <p:nvGrpSpPr>
          <p:cNvPr id="6" name="Group 6"/>
          <p:cNvGrpSpPr/>
          <p:nvPr/>
        </p:nvGrpSpPr>
        <p:grpSpPr>
          <a:xfrm>
            <a:off x="9417660" y="3379649"/>
            <a:ext cx="8394908" cy="3408379"/>
            <a:chOff x="0" y="0"/>
            <a:chExt cx="6462761" cy="2623916"/>
          </a:xfrm>
        </p:grpSpPr>
        <p:sp>
          <p:nvSpPr>
            <p:cNvPr id="7" name="Freeform 7"/>
            <p:cNvSpPr/>
            <p:nvPr/>
          </p:nvSpPr>
          <p:spPr>
            <a:xfrm>
              <a:off x="0" y="0"/>
              <a:ext cx="6462761" cy="2623916"/>
            </a:xfrm>
            <a:custGeom>
              <a:avLst/>
              <a:gdLst/>
              <a:ahLst/>
              <a:cxnLst/>
              <a:rect l="l" t="t" r="r" b="b"/>
              <a:pathLst>
                <a:path w="6462761" h="2623916">
                  <a:moveTo>
                    <a:pt x="31355" y="0"/>
                  </a:moveTo>
                  <a:lnTo>
                    <a:pt x="6431405" y="0"/>
                  </a:lnTo>
                  <a:cubicBezTo>
                    <a:pt x="6439722" y="0"/>
                    <a:pt x="6447697" y="3304"/>
                    <a:pt x="6453577" y="9184"/>
                  </a:cubicBezTo>
                  <a:cubicBezTo>
                    <a:pt x="6459457" y="15064"/>
                    <a:pt x="6462761" y="23039"/>
                    <a:pt x="6462761" y="31355"/>
                  </a:cubicBezTo>
                  <a:lnTo>
                    <a:pt x="6462761" y="2592561"/>
                  </a:lnTo>
                  <a:cubicBezTo>
                    <a:pt x="6462761" y="2609878"/>
                    <a:pt x="6448723" y="2623916"/>
                    <a:pt x="6431405" y="2623916"/>
                  </a:cubicBezTo>
                  <a:lnTo>
                    <a:pt x="31355" y="2623916"/>
                  </a:lnTo>
                  <a:cubicBezTo>
                    <a:pt x="14038" y="2623916"/>
                    <a:pt x="0" y="2609878"/>
                    <a:pt x="0" y="2592561"/>
                  </a:cubicBezTo>
                  <a:lnTo>
                    <a:pt x="0" y="31355"/>
                  </a:lnTo>
                  <a:cubicBezTo>
                    <a:pt x="0" y="14038"/>
                    <a:pt x="14038" y="0"/>
                    <a:pt x="31355" y="0"/>
                  </a:cubicBezTo>
                  <a:close/>
                </a:path>
              </a:pathLst>
            </a:custGeom>
            <a:solidFill>
              <a:srgbClr val="FFFFFF"/>
            </a:solidFill>
          </p:spPr>
          <p:txBody>
            <a:bodyPr/>
            <a:lstStyle/>
            <a:p>
              <a:endParaRPr lang="fr-FR"/>
            </a:p>
          </p:txBody>
        </p:sp>
        <p:sp>
          <p:nvSpPr>
            <p:cNvPr id="8" name="TextBox 8"/>
            <p:cNvSpPr txBox="1"/>
            <p:nvPr/>
          </p:nvSpPr>
          <p:spPr>
            <a:xfrm>
              <a:off x="0" y="-28575"/>
              <a:ext cx="6462761" cy="2652491"/>
            </a:xfrm>
            <a:prstGeom prst="rect">
              <a:avLst/>
            </a:prstGeom>
          </p:spPr>
          <p:txBody>
            <a:bodyPr lIns="56055" tIns="56055" rIns="56055" bIns="56055" rtlCol="0" anchor="ctr"/>
            <a:lstStyle/>
            <a:p>
              <a:pPr algn="ctr">
                <a:lnSpc>
                  <a:spcPts val="1960"/>
                </a:lnSpc>
              </a:pPr>
              <a:endParaRPr/>
            </a:p>
          </p:txBody>
        </p:sp>
      </p:grpSp>
      <p:sp>
        <p:nvSpPr>
          <p:cNvPr id="9" name="Freeform 9"/>
          <p:cNvSpPr/>
          <p:nvPr/>
        </p:nvSpPr>
        <p:spPr>
          <a:xfrm>
            <a:off x="16552453" y="488477"/>
            <a:ext cx="1223056" cy="707149"/>
          </a:xfrm>
          <a:custGeom>
            <a:avLst/>
            <a:gdLst/>
            <a:ahLst/>
            <a:cxnLst/>
            <a:rect l="l" t="t" r="r" b="b"/>
            <a:pathLst>
              <a:path w="1223056" h="707149">
                <a:moveTo>
                  <a:pt x="0" y="0"/>
                </a:moveTo>
                <a:lnTo>
                  <a:pt x="1223056" y="0"/>
                </a:lnTo>
                <a:lnTo>
                  <a:pt x="1223056" y="707149"/>
                </a:lnTo>
                <a:lnTo>
                  <a:pt x="0" y="70714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grpSp>
        <p:nvGrpSpPr>
          <p:cNvPr id="10" name="Group 10"/>
          <p:cNvGrpSpPr/>
          <p:nvPr/>
        </p:nvGrpSpPr>
        <p:grpSpPr>
          <a:xfrm>
            <a:off x="785180" y="3667598"/>
            <a:ext cx="2467259" cy="2467259"/>
            <a:chOff x="0" y="0"/>
            <a:chExt cx="13716000" cy="13716000"/>
          </a:xfrm>
        </p:grpSpPr>
        <p:sp>
          <p:nvSpPr>
            <p:cNvPr id="11" name="Freeform 11"/>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3"/>
              <a:stretch>
                <a:fillRect l="-78303" r="-78303"/>
              </a:stretch>
            </a:blipFill>
          </p:spPr>
          <p:txBody>
            <a:bodyPr/>
            <a:lstStyle/>
            <a:p>
              <a:endParaRPr lang="fr-FR"/>
            </a:p>
          </p:txBody>
        </p:sp>
      </p:grpSp>
      <p:grpSp>
        <p:nvGrpSpPr>
          <p:cNvPr id="12" name="Group 12"/>
          <p:cNvGrpSpPr/>
          <p:nvPr/>
        </p:nvGrpSpPr>
        <p:grpSpPr>
          <a:xfrm>
            <a:off x="9727407" y="3667598"/>
            <a:ext cx="2467259" cy="2467259"/>
            <a:chOff x="0" y="0"/>
            <a:chExt cx="13716000" cy="13716000"/>
          </a:xfrm>
        </p:grpSpPr>
        <p:sp>
          <p:nvSpPr>
            <p:cNvPr id="13" name="Freeform 13"/>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3"/>
              <a:stretch>
                <a:fillRect l="-78303" r="-78303"/>
              </a:stretch>
            </a:blipFill>
          </p:spPr>
          <p:txBody>
            <a:bodyPr/>
            <a:lstStyle/>
            <a:p>
              <a:endParaRPr lang="fr-FR"/>
            </a:p>
          </p:txBody>
        </p:sp>
      </p:grpSp>
      <p:sp>
        <p:nvSpPr>
          <p:cNvPr id="14" name="Freeform 14"/>
          <p:cNvSpPr/>
          <p:nvPr/>
        </p:nvSpPr>
        <p:spPr>
          <a:xfrm>
            <a:off x="804949" y="3667598"/>
            <a:ext cx="2522959" cy="2522959"/>
          </a:xfrm>
          <a:custGeom>
            <a:avLst/>
            <a:gdLst/>
            <a:ahLst/>
            <a:cxnLst/>
            <a:rect l="l" t="t" r="r" b="b"/>
            <a:pathLst>
              <a:path w="2522959" h="2522959">
                <a:moveTo>
                  <a:pt x="0" y="0"/>
                </a:moveTo>
                <a:lnTo>
                  <a:pt x="2522959" y="0"/>
                </a:lnTo>
                <a:lnTo>
                  <a:pt x="2522959" y="2522959"/>
                </a:lnTo>
                <a:lnTo>
                  <a:pt x="0" y="252295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5" name="Freeform 15"/>
          <p:cNvSpPr/>
          <p:nvPr/>
        </p:nvSpPr>
        <p:spPr>
          <a:xfrm>
            <a:off x="9672736" y="3602642"/>
            <a:ext cx="2576602" cy="2652872"/>
          </a:xfrm>
          <a:custGeom>
            <a:avLst/>
            <a:gdLst/>
            <a:ahLst/>
            <a:cxnLst/>
            <a:rect l="l" t="t" r="r" b="b"/>
            <a:pathLst>
              <a:path w="2576602" h="2652872">
                <a:moveTo>
                  <a:pt x="0" y="0"/>
                </a:moveTo>
                <a:lnTo>
                  <a:pt x="2576602" y="0"/>
                </a:lnTo>
                <a:lnTo>
                  <a:pt x="2576602" y="2652872"/>
                </a:lnTo>
                <a:lnTo>
                  <a:pt x="0" y="265287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6" name="TextBox 16"/>
          <p:cNvSpPr txBox="1"/>
          <p:nvPr/>
        </p:nvSpPr>
        <p:spPr>
          <a:xfrm>
            <a:off x="457200" y="9440874"/>
            <a:ext cx="5741417" cy="356236"/>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Montserrat"/>
                <a:ea typeface="Montserrat"/>
                <a:cs typeface="Montserrat"/>
                <a:sym typeface="Montserrat"/>
              </a:rPr>
              <a:t>Se préparer à faire ses impôts</a:t>
            </a:r>
          </a:p>
        </p:txBody>
      </p:sp>
      <p:sp>
        <p:nvSpPr>
          <p:cNvPr id="17" name="TextBox 17"/>
          <p:cNvSpPr txBox="1"/>
          <p:nvPr/>
        </p:nvSpPr>
        <p:spPr>
          <a:xfrm>
            <a:off x="3623809" y="3674936"/>
            <a:ext cx="4132046" cy="455422"/>
          </a:xfrm>
          <a:prstGeom prst="rect">
            <a:avLst/>
          </a:prstGeom>
        </p:spPr>
        <p:txBody>
          <a:bodyPr lIns="0" tIns="0" rIns="0" bIns="0" rtlCol="0" anchor="t">
            <a:spAutoFit/>
          </a:bodyPr>
          <a:lstStyle/>
          <a:p>
            <a:pPr marL="0" lvl="0" indent="0" algn="l">
              <a:lnSpc>
                <a:spcPts val="3772"/>
              </a:lnSpc>
              <a:spcBef>
                <a:spcPct val="0"/>
              </a:spcBef>
            </a:pPr>
            <a:r>
              <a:rPr lang="en-US" sz="2694" b="1">
                <a:solidFill>
                  <a:srgbClr val="DD4D49"/>
                </a:solidFill>
                <a:latin typeface="Montserrat Bold"/>
                <a:ea typeface="Montserrat Bold"/>
                <a:cs typeface="Montserrat Bold"/>
                <a:sym typeface="Montserrat Bold"/>
              </a:rPr>
              <a:t>Gouvernement fédéral</a:t>
            </a:r>
          </a:p>
        </p:txBody>
      </p:sp>
      <p:sp>
        <p:nvSpPr>
          <p:cNvPr id="18" name="TextBox 18"/>
          <p:cNvSpPr txBox="1"/>
          <p:nvPr/>
        </p:nvSpPr>
        <p:spPr>
          <a:xfrm>
            <a:off x="3623809" y="4269953"/>
            <a:ext cx="4812775" cy="2157453"/>
          </a:xfrm>
          <a:prstGeom prst="rect">
            <a:avLst/>
          </a:prstGeom>
        </p:spPr>
        <p:txBody>
          <a:bodyPr lIns="0" tIns="0" rIns="0" bIns="0" rtlCol="0" anchor="t">
            <a:spAutoFit/>
          </a:bodyPr>
          <a:lstStyle/>
          <a:p>
            <a:pPr marL="0" lvl="0" indent="0" algn="l">
              <a:lnSpc>
                <a:spcPts val="2885"/>
              </a:lnSpc>
              <a:spcBef>
                <a:spcPct val="0"/>
              </a:spcBef>
            </a:pPr>
            <a:r>
              <a:rPr lang="en-US" sz="2060">
                <a:solidFill>
                  <a:srgbClr val="150E29"/>
                </a:solidFill>
                <a:latin typeface="Montserrat"/>
                <a:ea typeface="Montserrat"/>
                <a:cs typeface="Montserrat"/>
                <a:sym typeface="Montserrat"/>
              </a:rPr>
              <a:t>Le gouvernement du Canada prélève un impôt sur votre revenu pour financer des programmes et services nationaux, comme certaines prestations, la sécurité et les infrastructures.</a:t>
            </a:r>
          </a:p>
        </p:txBody>
      </p:sp>
      <p:sp>
        <p:nvSpPr>
          <p:cNvPr id="19" name="TextBox 19"/>
          <p:cNvSpPr txBox="1"/>
          <p:nvPr/>
        </p:nvSpPr>
        <p:spPr>
          <a:xfrm>
            <a:off x="12420407" y="4269953"/>
            <a:ext cx="5065392" cy="1795503"/>
          </a:xfrm>
          <a:prstGeom prst="rect">
            <a:avLst/>
          </a:prstGeom>
        </p:spPr>
        <p:txBody>
          <a:bodyPr lIns="0" tIns="0" rIns="0" bIns="0" rtlCol="0" anchor="t">
            <a:spAutoFit/>
          </a:bodyPr>
          <a:lstStyle/>
          <a:p>
            <a:pPr marL="0" lvl="0" indent="0" algn="l">
              <a:lnSpc>
                <a:spcPts val="2885"/>
              </a:lnSpc>
              <a:spcBef>
                <a:spcPct val="0"/>
              </a:spcBef>
            </a:pPr>
            <a:r>
              <a:rPr lang="en-US" sz="2060">
                <a:solidFill>
                  <a:srgbClr val="150E29"/>
                </a:solidFill>
                <a:latin typeface="Montserrat"/>
                <a:ea typeface="Montserrat"/>
                <a:cs typeface="Montserrat"/>
                <a:sym typeface="Montserrat"/>
              </a:rPr>
              <a:t>Le gouvernement du Québec prélève aussi un impôt sur votre revenu pour financer les services provinciaux, comme la santé, l’éducation et les services sociaux.</a:t>
            </a:r>
          </a:p>
        </p:txBody>
      </p:sp>
      <p:sp>
        <p:nvSpPr>
          <p:cNvPr id="20" name="TextBox 20"/>
          <p:cNvSpPr txBox="1"/>
          <p:nvPr/>
        </p:nvSpPr>
        <p:spPr>
          <a:xfrm>
            <a:off x="17632262" y="9450399"/>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000000"/>
                </a:solidFill>
                <a:latin typeface="Montserrat"/>
                <a:ea typeface="Montserrat"/>
                <a:cs typeface="Montserrat"/>
                <a:sym typeface="Montserrat"/>
              </a:rPr>
              <a:t>8</a:t>
            </a:r>
          </a:p>
        </p:txBody>
      </p:sp>
      <p:sp>
        <p:nvSpPr>
          <p:cNvPr id="21" name="TextBox 21"/>
          <p:cNvSpPr txBox="1"/>
          <p:nvPr/>
        </p:nvSpPr>
        <p:spPr>
          <a:xfrm>
            <a:off x="457200" y="631825"/>
            <a:ext cx="13072850" cy="854075"/>
          </a:xfrm>
          <a:prstGeom prst="rect">
            <a:avLst/>
          </a:prstGeom>
        </p:spPr>
        <p:txBody>
          <a:bodyPr lIns="0" tIns="0" rIns="0" bIns="0" rtlCol="0" anchor="t">
            <a:spAutoFit/>
          </a:bodyPr>
          <a:lstStyle/>
          <a:p>
            <a:pPr marL="0" lvl="0" indent="0" algn="l">
              <a:lnSpc>
                <a:spcPts val="7000"/>
              </a:lnSpc>
              <a:spcBef>
                <a:spcPct val="0"/>
              </a:spcBef>
            </a:pPr>
            <a:r>
              <a:rPr lang="en-US" sz="5000" b="1">
                <a:solidFill>
                  <a:srgbClr val="382E53"/>
                </a:solidFill>
                <a:latin typeface="Montserrat Semi-Bold"/>
                <a:ea typeface="Montserrat Semi-Bold"/>
                <a:cs typeface="Montserrat Semi-Bold"/>
                <a:sym typeface="Montserrat Semi-Bold"/>
              </a:rPr>
              <a:t>Les paliers d’impôt au Canada</a:t>
            </a:r>
          </a:p>
        </p:txBody>
      </p:sp>
      <p:sp>
        <p:nvSpPr>
          <p:cNvPr id="22" name="TextBox 22"/>
          <p:cNvSpPr txBox="1"/>
          <p:nvPr/>
        </p:nvSpPr>
        <p:spPr>
          <a:xfrm>
            <a:off x="646792" y="7335974"/>
            <a:ext cx="16839007" cy="807691"/>
          </a:xfrm>
          <a:prstGeom prst="rect">
            <a:avLst/>
          </a:prstGeom>
        </p:spPr>
        <p:txBody>
          <a:bodyPr lIns="0" tIns="0" rIns="0" bIns="0" rtlCol="0" anchor="t">
            <a:spAutoFit/>
          </a:bodyPr>
          <a:lstStyle/>
          <a:p>
            <a:pPr algn="l">
              <a:lnSpc>
                <a:spcPts val="3256"/>
              </a:lnSpc>
              <a:spcBef>
                <a:spcPct val="0"/>
              </a:spcBef>
            </a:pPr>
            <a:r>
              <a:rPr lang="en-US" sz="2326">
                <a:solidFill>
                  <a:srgbClr val="000000"/>
                </a:solidFill>
                <a:latin typeface="Montserrat"/>
                <a:ea typeface="Montserrat"/>
                <a:cs typeface="Montserrat"/>
                <a:sym typeface="Montserrat"/>
              </a:rPr>
              <a:t>Lorsque vous faites votre déclaration de revenus, vous produisez deux déclarations : une pour le gouvernement fédéral et une pour le gouvernement du Québec</a:t>
            </a:r>
          </a:p>
        </p:txBody>
      </p:sp>
      <p:sp>
        <p:nvSpPr>
          <p:cNvPr id="23" name="TextBox 23"/>
          <p:cNvSpPr txBox="1"/>
          <p:nvPr/>
        </p:nvSpPr>
        <p:spPr>
          <a:xfrm>
            <a:off x="475432" y="2166165"/>
            <a:ext cx="13054618" cy="807690"/>
          </a:xfrm>
          <a:prstGeom prst="rect">
            <a:avLst/>
          </a:prstGeom>
        </p:spPr>
        <p:txBody>
          <a:bodyPr lIns="0" tIns="0" rIns="0" bIns="0" rtlCol="0" anchor="t">
            <a:spAutoFit/>
          </a:bodyPr>
          <a:lstStyle/>
          <a:p>
            <a:pPr marL="0" lvl="0" indent="0" algn="l">
              <a:lnSpc>
                <a:spcPts val="3256"/>
              </a:lnSpc>
              <a:spcBef>
                <a:spcPct val="0"/>
              </a:spcBef>
            </a:pPr>
            <a:r>
              <a:rPr lang="en-US" sz="2326">
                <a:solidFill>
                  <a:srgbClr val="150E29"/>
                </a:solidFill>
                <a:latin typeface="Montserrat"/>
                <a:ea typeface="Montserrat"/>
                <a:cs typeface="Montserrat"/>
                <a:sym typeface="Montserrat"/>
              </a:rPr>
              <a:t>Au Canada, l’impôt sur le revenu est perçu à deux niveaux. Le niveau fédéral et provincial</a:t>
            </a:r>
          </a:p>
        </p:txBody>
      </p:sp>
      <p:sp>
        <p:nvSpPr>
          <p:cNvPr id="24" name="TextBox 24"/>
          <p:cNvSpPr txBox="1"/>
          <p:nvPr/>
        </p:nvSpPr>
        <p:spPr>
          <a:xfrm>
            <a:off x="12420407" y="3674936"/>
            <a:ext cx="4838893" cy="455422"/>
          </a:xfrm>
          <a:prstGeom prst="rect">
            <a:avLst/>
          </a:prstGeom>
        </p:spPr>
        <p:txBody>
          <a:bodyPr lIns="0" tIns="0" rIns="0" bIns="0" rtlCol="0" anchor="t">
            <a:spAutoFit/>
          </a:bodyPr>
          <a:lstStyle/>
          <a:p>
            <a:pPr marL="0" lvl="0" indent="0" algn="l">
              <a:lnSpc>
                <a:spcPts val="3772"/>
              </a:lnSpc>
              <a:spcBef>
                <a:spcPct val="0"/>
              </a:spcBef>
            </a:pPr>
            <a:r>
              <a:rPr lang="en-US" sz="2694" b="1">
                <a:solidFill>
                  <a:srgbClr val="0B4CAA"/>
                </a:solidFill>
                <a:latin typeface="Montserrat Bold"/>
                <a:ea typeface="Montserrat Bold"/>
                <a:cs typeface="Montserrat Bold"/>
                <a:sym typeface="Montserrat Bold"/>
              </a:rPr>
              <a:t>Gouvernement provincial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0E29"/>
        </a:solidFill>
        <a:effectLst/>
      </p:bgPr>
    </p:bg>
    <p:spTree>
      <p:nvGrpSpPr>
        <p:cNvPr id="1" name=""/>
        <p:cNvGrpSpPr/>
        <p:nvPr/>
      </p:nvGrpSpPr>
      <p:grpSpPr>
        <a:xfrm>
          <a:off x="0" y="0"/>
          <a:ext cx="0" cy="0"/>
          <a:chOff x="0" y="0"/>
          <a:chExt cx="0" cy="0"/>
        </a:xfrm>
      </p:grpSpPr>
      <p:grpSp>
        <p:nvGrpSpPr>
          <p:cNvPr id="2" name="Group 2"/>
          <p:cNvGrpSpPr/>
          <p:nvPr/>
        </p:nvGrpSpPr>
        <p:grpSpPr>
          <a:xfrm>
            <a:off x="9125291" y="8502304"/>
            <a:ext cx="3584463" cy="755996"/>
            <a:chOff x="0" y="0"/>
            <a:chExt cx="4779284" cy="1007994"/>
          </a:xfrm>
        </p:grpSpPr>
        <p:sp>
          <p:nvSpPr>
            <p:cNvPr id="3" name="Freeform 3"/>
            <p:cNvSpPr/>
            <p:nvPr/>
          </p:nvSpPr>
          <p:spPr>
            <a:xfrm>
              <a:off x="0" y="0"/>
              <a:ext cx="4779284" cy="1007994"/>
            </a:xfrm>
            <a:custGeom>
              <a:avLst/>
              <a:gdLst/>
              <a:ahLst/>
              <a:cxnLst/>
              <a:rect l="l" t="t" r="r" b="b"/>
              <a:pathLst>
                <a:path w="4779284" h="1007994">
                  <a:moveTo>
                    <a:pt x="0" y="0"/>
                  </a:moveTo>
                  <a:lnTo>
                    <a:pt x="4779284" y="0"/>
                  </a:lnTo>
                  <a:lnTo>
                    <a:pt x="4779284" y="1007994"/>
                  </a:lnTo>
                  <a:lnTo>
                    <a:pt x="0" y="100799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4" name="TextBox 4"/>
            <p:cNvSpPr txBox="1"/>
            <p:nvPr/>
          </p:nvSpPr>
          <p:spPr>
            <a:xfrm>
              <a:off x="521668" y="292418"/>
              <a:ext cx="3735948" cy="430716"/>
            </a:xfrm>
            <a:prstGeom prst="rect">
              <a:avLst/>
            </a:prstGeom>
          </p:spPr>
          <p:txBody>
            <a:bodyPr lIns="0" tIns="0" rIns="0" bIns="0" rtlCol="0" anchor="t">
              <a:spAutoFit/>
            </a:bodyPr>
            <a:lstStyle/>
            <a:p>
              <a:pPr algn="ctr">
                <a:lnSpc>
                  <a:spcPts val="2697"/>
                </a:lnSpc>
                <a:spcBef>
                  <a:spcPct val="0"/>
                </a:spcBef>
              </a:pPr>
              <a:r>
                <a:rPr lang="en-US" sz="2000" b="1" dirty="0">
                  <a:solidFill>
                    <a:srgbClr val="EEEAEA"/>
                  </a:solidFill>
                  <a:latin typeface="Montserrat Bold"/>
                  <a:ea typeface="Montserrat Bold"/>
                  <a:cs typeface="Montserrat Bold"/>
                  <a:sym typeface="Montserrat Bold"/>
                </a:rPr>
                <a:t>FINAUTONOME.ORG</a:t>
              </a:r>
            </a:p>
          </p:txBody>
        </p:sp>
      </p:grpSp>
      <p:sp>
        <p:nvSpPr>
          <p:cNvPr id="5" name="AutoShape 5"/>
          <p:cNvSpPr/>
          <p:nvPr/>
        </p:nvSpPr>
        <p:spPr>
          <a:xfrm>
            <a:off x="1028700" y="1678495"/>
            <a:ext cx="16230600" cy="0"/>
          </a:xfrm>
          <a:prstGeom prst="line">
            <a:avLst/>
          </a:prstGeom>
          <a:ln w="38100" cap="flat">
            <a:solidFill>
              <a:srgbClr val="DD4D49"/>
            </a:solidFill>
            <a:prstDash val="solid"/>
            <a:headEnd type="none" w="sm" len="sm"/>
            <a:tailEnd type="none" w="sm" len="sm"/>
          </a:ln>
        </p:spPr>
        <p:txBody>
          <a:bodyPr/>
          <a:lstStyle/>
          <a:p>
            <a:endParaRPr lang="fr-FR"/>
          </a:p>
        </p:txBody>
      </p:sp>
      <p:grpSp>
        <p:nvGrpSpPr>
          <p:cNvPr id="6" name="Group 6"/>
          <p:cNvGrpSpPr/>
          <p:nvPr/>
        </p:nvGrpSpPr>
        <p:grpSpPr>
          <a:xfrm>
            <a:off x="4953000" y="8521797"/>
            <a:ext cx="3009151" cy="735810"/>
            <a:chOff x="0" y="0"/>
            <a:chExt cx="4012201" cy="981080"/>
          </a:xfrm>
        </p:grpSpPr>
        <p:sp>
          <p:nvSpPr>
            <p:cNvPr id="7" name="Freeform 7"/>
            <p:cNvSpPr/>
            <p:nvPr/>
          </p:nvSpPr>
          <p:spPr>
            <a:xfrm>
              <a:off x="0" y="0"/>
              <a:ext cx="4012201" cy="981080"/>
            </a:xfrm>
            <a:custGeom>
              <a:avLst/>
              <a:gdLst/>
              <a:ahLst/>
              <a:cxnLst/>
              <a:rect l="l" t="t" r="r" b="b"/>
              <a:pathLst>
                <a:path w="4012201" h="981080">
                  <a:moveTo>
                    <a:pt x="0" y="0"/>
                  </a:moveTo>
                  <a:lnTo>
                    <a:pt x="4012201" y="0"/>
                  </a:lnTo>
                  <a:lnTo>
                    <a:pt x="4012201" y="981080"/>
                  </a:lnTo>
                  <a:lnTo>
                    <a:pt x="0" y="981080"/>
                  </a:lnTo>
                  <a:lnTo>
                    <a:pt x="0" y="0"/>
                  </a:lnTo>
                  <a:close/>
                </a:path>
              </a:pathLst>
            </a:custGeom>
            <a:blipFill>
              <a:blip>
                <a:extLst>
                  <a:ext uri="{96DAC541-7B7A-43D3-8B79-37D633B846F1}">
                    <asvg:svgBlip xmlns:asvg="http://schemas.microsoft.com/office/drawing/2016/SVG/main" r:embed="rId3"/>
                  </a:ext>
                </a:extLst>
              </a:blip>
              <a:stretch>
                <a:fillRect l="-542" t="-57" r="-15462"/>
              </a:stretch>
            </a:blipFill>
          </p:spPr>
          <p:txBody>
            <a:bodyPr/>
            <a:lstStyle/>
            <a:p>
              <a:endParaRPr lang="fr-FR"/>
            </a:p>
          </p:txBody>
        </p:sp>
        <p:sp>
          <p:nvSpPr>
            <p:cNvPr id="8" name="TextBox 8"/>
            <p:cNvSpPr txBox="1"/>
            <p:nvPr/>
          </p:nvSpPr>
          <p:spPr>
            <a:xfrm>
              <a:off x="508447" y="246357"/>
              <a:ext cx="2925744" cy="452119"/>
            </a:xfrm>
            <a:prstGeom prst="rect">
              <a:avLst/>
            </a:prstGeom>
          </p:spPr>
          <p:txBody>
            <a:bodyPr lIns="0" tIns="0" rIns="0" bIns="0" rtlCol="0" anchor="t">
              <a:spAutoFit/>
            </a:bodyPr>
            <a:lstStyle/>
            <a:p>
              <a:pPr algn="l">
                <a:lnSpc>
                  <a:spcPts val="2827"/>
                </a:lnSpc>
                <a:spcBef>
                  <a:spcPct val="0"/>
                </a:spcBef>
              </a:pPr>
              <a:r>
                <a:rPr lang="en-US" sz="2175" b="1" dirty="0">
                  <a:solidFill>
                    <a:srgbClr val="382E53"/>
                  </a:solidFill>
                  <a:latin typeface="Montserrat Bold"/>
                  <a:ea typeface="Montserrat Bold"/>
                  <a:cs typeface="Montserrat Bold"/>
                  <a:sym typeface="Montserrat Bold"/>
                </a:rPr>
                <a:t>1-833-866-7334</a:t>
              </a:r>
            </a:p>
          </p:txBody>
        </p:sp>
      </p:grpSp>
      <p:sp>
        <p:nvSpPr>
          <p:cNvPr id="9" name="TextBox 9"/>
          <p:cNvSpPr txBox="1"/>
          <p:nvPr/>
        </p:nvSpPr>
        <p:spPr>
          <a:xfrm>
            <a:off x="6845535" y="4827699"/>
            <a:ext cx="4596930" cy="534926"/>
          </a:xfrm>
          <a:prstGeom prst="rect">
            <a:avLst/>
          </a:prstGeom>
        </p:spPr>
        <p:txBody>
          <a:bodyPr lIns="0" tIns="0" rIns="0" bIns="0" rtlCol="0" anchor="t">
            <a:spAutoFit/>
          </a:bodyPr>
          <a:lstStyle/>
          <a:p>
            <a:pPr marL="0" lvl="0" indent="0" algn="l">
              <a:lnSpc>
                <a:spcPts val="4277"/>
              </a:lnSpc>
            </a:pPr>
            <a:r>
              <a:rPr lang="en-US" sz="3449" b="1">
                <a:solidFill>
                  <a:srgbClr val="DD4D49"/>
                </a:solidFill>
                <a:latin typeface="Montserrat Semi-Bold"/>
                <a:ea typeface="Montserrat Semi-Bold"/>
                <a:cs typeface="Montserrat Semi-Bold"/>
                <a:sym typeface="Montserrat Semi-Bold"/>
              </a:rPr>
              <a:t>MERCI BEAUCOUP !</a:t>
            </a:r>
          </a:p>
        </p:txBody>
      </p:sp>
      <p:sp>
        <p:nvSpPr>
          <p:cNvPr id="10" name="Freeform 10"/>
          <p:cNvSpPr/>
          <p:nvPr/>
        </p:nvSpPr>
        <p:spPr>
          <a:xfrm>
            <a:off x="16621166" y="530721"/>
            <a:ext cx="1085631" cy="627692"/>
          </a:xfrm>
          <a:custGeom>
            <a:avLst/>
            <a:gdLst/>
            <a:ahLst/>
            <a:cxnLst/>
            <a:rect l="l" t="t" r="r" b="b"/>
            <a:pathLst>
              <a:path w="1085631" h="627692">
                <a:moveTo>
                  <a:pt x="0" y="0"/>
                </a:moveTo>
                <a:lnTo>
                  <a:pt x="1085631" y="0"/>
                </a:lnTo>
                <a:lnTo>
                  <a:pt x="1085631" y="627692"/>
                </a:lnTo>
                <a:lnTo>
                  <a:pt x="0" y="62769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1" name="TextBox 11"/>
          <p:cNvSpPr txBox="1"/>
          <p:nvPr/>
        </p:nvSpPr>
        <p:spPr>
          <a:xfrm>
            <a:off x="17632262" y="9602687"/>
            <a:ext cx="152400" cy="180975"/>
          </a:xfrm>
          <a:prstGeom prst="rect">
            <a:avLst/>
          </a:prstGeom>
        </p:spPr>
        <p:txBody>
          <a:bodyPr wrap="none" lIns="0" tIns="0" rIns="0" bIns="0" rtlCol="0" anchor="t">
            <a:spAutoFit/>
          </a:bodyPr>
          <a:lstStyle/>
          <a:p>
            <a:pPr algn="r">
              <a:lnSpc>
                <a:spcPts val="2799"/>
              </a:lnSpc>
              <a:spcBef>
                <a:spcPct val="0"/>
              </a:spcBef>
            </a:pPr>
            <a:r>
              <a:rPr lang="en-US" sz="1999">
                <a:solidFill>
                  <a:srgbClr val="000000"/>
                </a:solidFill>
                <a:latin typeface="Montserrat"/>
                <a:ea typeface="Montserrat"/>
                <a:cs typeface="Montserrat"/>
                <a:sym typeface="Montserrat"/>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766</Words>
  <Application>Microsoft Macintosh PowerPoint</Application>
  <PresentationFormat>Personnalisé</PresentationFormat>
  <Paragraphs>87</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Calibri</vt:lpstr>
      <vt:lpstr>Montserrat Medium</vt:lpstr>
      <vt:lpstr>Montserrat Classic</vt:lpstr>
      <vt:lpstr>Montserrat</vt:lpstr>
      <vt:lpstr>Montserrat Semi-Bold</vt:lpstr>
      <vt:lpstr>Arial</vt:lpstr>
      <vt:lpstr>Montserrat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pour Déphy - Se préparer à faire ses impôts</dc:title>
  <cp:lastModifiedBy>Victoria Pellizzari</cp:lastModifiedBy>
  <cp:revision>3</cp:revision>
  <dcterms:created xsi:type="dcterms:W3CDTF">2006-08-16T00:00:00Z</dcterms:created>
  <dcterms:modified xsi:type="dcterms:W3CDTF">2026-03-11T23:06:15Z</dcterms:modified>
  <dc:identifier>DAHDq1YGVHM</dc:identifier>
</cp:coreProperties>
</file>