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3"/>
  </p:notesMasterIdLst>
  <p:sldIdLst>
    <p:sldId id="257" r:id="rId2"/>
    <p:sldId id="292" r:id="rId3"/>
    <p:sldId id="260" r:id="rId4"/>
    <p:sldId id="294" r:id="rId5"/>
    <p:sldId id="293" r:id="rId6"/>
    <p:sldId id="295" r:id="rId7"/>
    <p:sldId id="296" r:id="rId8"/>
    <p:sldId id="297" r:id="rId9"/>
    <p:sldId id="298" r:id="rId10"/>
    <p:sldId id="261" r:id="rId11"/>
    <p:sldId id="265"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hbAO73m3Iz4dOHBCw7cXa9+Er08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B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07" autoAdjust="0"/>
  </p:normalViewPr>
  <p:slideViewPr>
    <p:cSldViewPr snapToGrid="0">
      <p:cViewPr varScale="1">
        <p:scale>
          <a:sx n="72" d="100"/>
          <a:sy n="72" d="100"/>
        </p:scale>
        <p:origin x="43" y="4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6435" y="4810810"/>
            <a:ext cx="5491480" cy="3936117"/>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endParaRPr dirty="0"/>
          </a:p>
        </p:txBody>
      </p:sp>
      <p:sp>
        <p:nvSpPr>
          <p:cNvPr id="97" name="Google Shape;97;p2:notes"/>
          <p:cNvSpPr>
            <a:spLocks noGrp="1" noRot="1" noChangeAspect="1"/>
          </p:cNvSpPr>
          <p:nvPr>
            <p:ph type="sldImg" idx="2"/>
          </p:nvPr>
        </p:nvSpPr>
        <p:spPr>
          <a:xfrm>
            <a:off x="434975"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a:spLocks noGrp="1" noRot="1" noChangeAspect="1"/>
          </p:cNvSpPr>
          <p:nvPr>
            <p:ph type="sldImg" idx="2"/>
          </p:nvPr>
        </p:nvSpPr>
        <p:spPr>
          <a:xfrm>
            <a:off x="434975"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5:notes"/>
          <p:cNvSpPr txBox="1">
            <a:spLocks noGrp="1"/>
          </p:cNvSpPr>
          <p:nvPr>
            <p:ph type="body" idx="1"/>
          </p:nvPr>
        </p:nvSpPr>
        <p:spPr>
          <a:xfrm>
            <a:off x="686435" y="4810810"/>
            <a:ext cx="5491480" cy="3936117"/>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endParaRPr dirty="0"/>
          </a:p>
        </p:txBody>
      </p:sp>
      <p:sp>
        <p:nvSpPr>
          <p:cNvPr id="132" name="Google Shape;132;p5:notes"/>
          <p:cNvSpPr txBox="1">
            <a:spLocks noGrp="1"/>
          </p:cNvSpPr>
          <p:nvPr>
            <p:ph type="sldNum" idx="12"/>
          </p:nvPr>
        </p:nvSpPr>
        <p:spPr>
          <a:xfrm>
            <a:off x="3888210" y="9494929"/>
            <a:ext cx="2974552" cy="50155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fr-CA"/>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434975"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6435" y="4810810"/>
            <a:ext cx="5491480" cy="3936117"/>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endParaRPr dirty="0"/>
          </a:p>
        </p:txBody>
      </p:sp>
      <p:sp>
        <p:nvSpPr>
          <p:cNvPr id="141" name="Google Shape;141;p6:notes"/>
          <p:cNvSpPr txBox="1">
            <a:spLocks noGrp="1"/>
          </p:cNvSpPr>
          <p:nvPr>
            <p:ph type="sldNum" idx="12"/>
          </p:nvPr>
        </p:nvSpPr>
        <p:spPr>
          <a:xfrm>
            <a:off x="3888210" y="9494929"/>
            <a:ext cx="2974552" cy="50155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fr-CA"/>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17BB8C-6281-B849-851B-C7DD7DD9CF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EC73457-FE3A-9A46-983B-C8994136C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BCEF8DC-C755-984F-9CF7-8B24016A9C89}"/>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ED5644FF-3D28-D04E-8E41-0FA4FBB9AF9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3E1D32A-5597-9C43-B012-7A584125285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586274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26169-D36E-7B48-9E1A-DDE12DA5EFF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5B3C6D6-DA67-8145-9857-20E3A381DD6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2557C8-C087-F348-A955-74CFC8DB07CB}"/>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8CEE9866-092B-1D49-BB3B-0B41609A148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E3303C4-6584-2347-8144-BD8319366A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150796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5060294-7B4C-614D-AA7B-ECF64707003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D9794BA-382A-A84D-AF48-838157BA703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8579FA-E6E0-8E4E-822D-D8378D18399C}"/>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E8F7643B-B1F7-F740-A1C4-7C4B26173E4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8F99D34-27C9-E94C-9E87-704FF6D3775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192818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6A994-39CC-BD43-9DD8-B949EB4C94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0B7D95-FFFE-C341-8584-4D9F9C6B050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CAC2EA-C7DB-FB4B-BE01-2081E25CC7CD}"/>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F0A52791-6750-584B-A81F-7BE5CF14484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8ADFBF7-9F58-304E-83D3-83F08FD0B9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55324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48CF-A348-B44C-92FD-A661A653819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0CADF8E-AF28-134E-932F-86A1FB6A3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81B4ADE-0B75-DD44-8517-70B1A02BFA07}"/>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84D93AAE-7935-684C-A09F-F925BFD8CBC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C2CE9D5-3A79-3A44-AEF4-CF90C48EA05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3195170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BB99E1-23B4-D140-B202-FDBDCC5682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941799F-9BF3-A248-AF70-B1CA4788DFC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B78ADEE-82A5-E249-9065-BC8C9341ED3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02150DE-C60B-8948-87A9-B9FC530FB195}"/>
              </a:ext>
            </a:extLst>
          </p:cNvPr>
          <p:cNvSpPr>
            <a:spLocks noGrp="1"/>
          </p:cNvSpPr>
          <p:nvPr>
            <p:ph type="dt" sz="half" idx="10"/>
          </p:nvPr>
        </p:nvSpPr>
        <p:spPr/>
        <p:txBody>
          <a:bodyPr/>
          <a:lstStyle/>
          <a:p>
            <a:endParaRPr lang="fr-CA"/>
          </a:p>
        </p:txBody>
      </p:sp>
      <p:sp>
        <p:nvSpPr>
          <p:cNvPr id="6" name="Espace réservé du pied de page 5">
            <a:extLst>
              <a:ext uri="{FF2B5EF4-FFF2-40B4-BE49-F238E27FC236}">
                <a16:creationId xmlns:a16="http://schemas.microsoft.com/office/drawing/2014/main" id="{5F72586C-50C7-0A43-8DFA-D32490AFD2B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EFF63C2-1980-2346-A03F-330E21FCEE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2498462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D47DEC-F154-0C49-8196-E1AA4D7422C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B439464-9154-1E41-92F4-4154CA7CC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6F10365-0F0D-0740-B156-33FDDCCB9F6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B9A62FB-D2D7-F74F-8BF2-876EB82E1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DBB6DFB-7120-0249-A569-0718F12313B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9682863-5FF5-F748-A385-667F8CF7EB56}"/>
              </a:ext>
            </a:extLst>
          </p:cNvPr>
          <p:cNvSpPr>
            <a:spLocks noGrp="1"/>
          </p:cNvSpPr>
          <p:nvPr>
            <p:ph type="dt" sz="half" idx="10"/>
          </p:nvPr>
        </p:nvSpPr>
        <p:spPr/>
        <p:txBody>
          <a:bodyPr/>
          <a:lstStyle/>
          <a:p>
            <a:endParaRPr lang="fr-CA"/>
          </a:p>
        </p:txBody>
      </p:sp>
      <p:sp>
        <p:nvSpPr>
          <p:cNvPr id="8" name="Espace réservé du pied de page 7">
            <a:extLst>
              <a:ext uri="{FF2B5EF4-FFF2-40B4-BE49-F238E27FC236}">
                <a16:creationId xmlns:a16="http://schemas.microsoft.com/office/drawing/2014/main" id="{6C41DCE3-6C33-EE47-A8B6-D70EE2A0F35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F11B3749-3375-C14A-9109-3060601B5D4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212862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4024D0-38D8-4047-8FC8-F43C276585D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E5EBA27-0A26-ED43-B0CF-E6409FE594C8}"/>
              </a:ext>
            </a:extLst>
          </p:cNvPr>
          <p:cNvSpPr>
            <a:spLocks noGrp="1"/>
          </p:cNvSpPr>
          <p:nvPr>
            <p:ph type="dt" sz="half" idx="10"/>
          </p:nvPr>
        </p:nvSpPr>
        <p:spPr/>
        <p:txBody>
          <a:bodyPr/>
          <a:lstStyle/>
          <a:p>
            <a:endParaRPr lang="fr-CA"/>
          </a:p>
        </p:txBody>
      </p:sp>
      <p:sp>
        <p:nvSpPr>
          <p:cNvPr id="4" name="Espace réservé du pied de page 3">
            <a:extLst>
              <a:ext uri="{FF2B5EF4-FFF2-40B4-BE49-F238E27FC236}">
                <a16:creationId xmlns:a16="http://schemas.microsoft.com/office/drawing/2014/main" id="{0CF9EA77-5DF1-064F-9EAC-036D7549ABBB}"/>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B0EF59-5F8E-DA40-A550-0BA1800752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146190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D661FE-0A0A-6E44-BEA7-0DCE41191EB4}"/>
              </a:ext>
            </a:extLst>
          </p:cNvPr>
          <p:cNvSpPr>
            <a:spLocks noGrp="1"/>
          </p:cNvSpPr>
          <p:nvPr>
            <p:ph type="dt" sz="half" idx="10"/>
          </p:nvPr>
        </p:nvSpPr>
        <p:spPr/>
        <p:txBody>
          <a:bodyPr/>
          <a:lstStyle/>
          <a:p>
            <a:endParaRPr lang="fr-CA"/>
          </a:p>
        </p:txBody>
      </p:sp>
      <p:sp>
        <p:nvSpPr>
          <p:cNvPr id="3" name="Espace réservé du pied de page 2">
            <a:extLst>
              <a:ext uri="{FF2B5EF4-FFF2-40B4-BE49-F238E27FC236}">
                <a16:creationId xmlns:a16="http://schemas.microsoft.com/office/drawing/2014/main" id="{D8126B9E-9220-3E4F-8D94-8557565B9EFB}"/>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947BE3E-C709-7145-8BEA-032A719386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350644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08E9E3-4106-A64F-B4CF-9527E84E5AA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2DAE9D9-D9E4-2743-8D5F-8BADA9619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2087588-7CA5-C248-893F-54485454D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B1AB8C3-D825-4E4B-B9DC-CA3A8B5F567A}"/>
              </a:ext>
            </a:extLst>
          </p:cNvPr>
          <p:cNvSpPr>
            <a:spLocks noGrp="1"/>
          </p:cNvSpPr>
          <p:nvPr>
            <p:ph type="dt" sz="half" idx="10"/>
          </p:nvPr>
        </p:nvSpPr>
        <p:spPr/>
        <p:txBody>
          <a:bodyPr/>
          <a:lstStyle/>
          <a:p>
            <a:endParaRPr lang="fr-CA"/>
          </a:p>
        </p:txBody>
      </p:sp>
      <p:sp>
        <p:nvSpPr>
          <p:cNvPr id="6" name="Espace réservé du pied de page 5">
            <a:extLst>
              <a:ext uri="{FF2B5EF4-FFF2-40B4-BE49-F238E27FC236}">
                <a16:creationId xmlns:a16="http://schemas.microsoft.com/office/drawing/2014/main" id="{69CDE3AC-A509-3B44-95EC-1E2BC1B786A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51ED28E-D04C-A340-99DC-E857A9A6109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2425974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72FAD4-85F6-2B43-A945-E5E683CF00F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55EA056-8BD0-314C-B8BB-3D9ADF3169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1EC8706B-0105-1E42-8A1E-D4FCF775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55E9435-8CE7-3E48-9602-D0DF4EB5DFD6}"/>
              </a:ext>
            </a:extLst>
          </p:cNvPr>
          <p:cNvSpPr>
            <a:spLocks noGrp="1"/>
          </p:cNvSpPr>
          <p:nvPr>
            <p:ph type="dt" sz="half" idx="10"/>
          </p:nvPr>
        </p:nvSpPr>
        <p:spPr/>
        <p:txBody>
          <a:bodyPr/>
          <a:lstStyle/>
          <a:p>
            <a:endParaRPr lang="fr-CA"/>
          </a:p>
        </p:txBody>
      </p:sp>
      <p:sp>
        <p:nvSpPr>
          <p:cNvPr id="6" name="Espace réservé du pied de page 5">
            <a:extLst>
              <a:ext uri="{FF2B5EF4-FFF2-40B4-BE49-F238E27FC236}">
                <a16:creationId xmlns:a16="http://schemas.microsoft.com/office/drawing/2014/main" id="{38695CE3-9C31-6B46-844E-D982F36DE82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2AE9F38-EEC6-C948-BA37-7CC90FE4752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33881032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135830E-3ABE-FE4E-8C19-D3343DA80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2FB973F2-3214-5F4E-8CE4-5D2E7FF11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9D53204-E799-BD44-BE2D-058A3C4BBC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Espace réservé du pied de page 4">
            <a:extLst>
              <a:ext uri="{FF2B5EF4-FFF2-40B4-BE49-F238E27FC236}">
                <a16:creationId xmlns:a16="http://schemas.microsoft.com/office/drawing/2014/main" id="{421536B6-1C78-D743-9174-27B949566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0518EA2-6DE1-1743-88D9-96D34F1FE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fr-CA" smtClean="0"/>
              <a:t>‹N°›</a:t>
            </a:fld>
            <a:endParaRPr lang="fr-CA"/>
          </a:p>
        </p:txBody>
      </p:sp>
    </p:spTree>
    <p:extLst>
      <p:ext uri="{BB962C8B-B14F-4D97-AF65-F5344CB8AC3E}">
        <p14:creationId xmlns:p14="http://schemas.microsoft.com/office/powerpoint/2010/main" val="2193231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tif"/><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jmfpg.org/boite_a_outils/video-choisir-linclusion-en-sge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 name="Ellipse 8">
            <a:extLst>
              <a:ext uri="{FF2B5EF4-FFF2-40B4-BE49-F238E27FC236}">
                <a16:creationId xmlns:a16="http://schemas.microsoft.com/office/drawing/2014/main" id="{4ED1B72D-8A24-B544-0F22-167E59CDE159}"/>
              </a:ext>
            </a:extLst>
          </p:cNvPr>
          <p:cNvSpPr>
            <a:spLocks noChangeAspect="1"/>
          </p:cNvSpPr>
          <p:nvPr/>
        </p:nvSpPr>
        <p:spPr>
          <a:xfrm>
            <a:off x="-696190" y="-941020"/>
            <a:ext cx="4053429" cy="405342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pic>
        <p:nvPicPr>
          <p:cNvPr id="11" name="Image 10" descr="Une image contenant texte, Police, Graphique, logo&#10;&#10;Le contenu généré par l’IA peut être incorrect.">
            <a:extLst>
              <a:ext uri="{FF2B5EF4-FFF2-40B4-BE49-F238E27FC236}">
                <a16:creationId xmlns:a16="http://schemas.microsoft.com/office/drawing/2014/main" id="{09267712-D8EF-4128-B3FA-ADEC72866EB3}"/>
              </a:ext>
            </a:extLst>
          </p:cNvPr>
          <p:cNvPicPr>
            <a:picLocks noChangeAspect="1"/>
          </p:cNvPicPr>
          <p:nvPr/>
        </p:nvPicPr>
        <p:blipFill>
          <a:blip r:embed="rId3"/>
          <a:stretch>
            <a:fillRect/>
          </a:stretch>
        </p:blipFill>
        <p:spPr>
          <a:xfrm>
            <a:off x="461225" y="652816"/>
            <a:ext cx="2349348" cy="1322959"/>
          </a:xfrm>
          <a:prstGeom prst="rect">
            <a:avLst/>
          </a:prstGeom>
        </p:spPr>
      </p:pic>
      <p:sp>
        <p:nvSpPr>
          <p:cNvPr id="5" name="ZoneTexte 4">
            <a:extLst>
              <a:ext uri="{FF2B5EF4-FFF2-40B4-BE49-F238E27FC236}">
                <a16:creationId xmlns:a16="http://schemas.microsoft.com/office/drawing/2014/main" id="{EF046E88-85E5-B450-293E-92E545B8FFFB}"/>
              </a:ext>
            </a:extLst>
          </p:cNvPr>
          <p:cNvSpPr txBox="1"/>
          <p:nvPr/>
        </p:nvSpPr>
        <p:spPr>
          <a:xfrm>
            <a:off x="5573485" y="3112409"/>
            <a:ext cx="6095505" cy="1938992"/>
          </a:xfrm>
          <a:prstGeom prst="rect">
            <a:avLst/>
          </a:prstGeom>
          <a:noFill/>
        </p:spPr>
        <p:txBody>
          <a:bodyPr wrap="square">
            <a:spAutoFit/>
          </a:bodyPr>
          <a:lstStyle/>
          <a:p>
            <a:pPr algn="r"/>
            <a:r>
              <a:rPr lang="fr-CA" sz="2800" dirty="0">
                <a:latin typeface="+mj-lt"/>
              </a:rPr>
              <a:t>Soutenir les parents dans la trajectoire d’inclusion de leur enfant en service de garde</a:t>
            </a:r>
            <a:endParaRPr lang="fr-CA" dirty="0">
              <a:solidFill>
                <a:schemeClr val="tx1">
                  <a:lumMod val="85000"/>
                  <a:lumOff val="15000"/>
                </a:schemeClr>
              </a:solidFill>
            </a:endParaRPr>
          </a:p>
          <a:p>
            <a:pPr algn="r"/>
            <a:endParaRPr lang="fr-CA" dirty="0">
              <a:solidFill>
                <a:schemeClr val="tx1">
                  <a:lumMod val="85000"/>
                  <a:lumOff val="15000"/>
                </a:schemeClr>
              </a:solidFill>
            </a:endParaRPr>
          </a:p>
          <a:p>
            <a:pPr algn="r"/>
            <a:r>
              <a:rPr lang="fr-CA" dirty="0">
                <a:solidFill>
                  <a:schemeClr val="tx1">
                    <a:lumMod val="85000"/>
                    <a:lumOff val="15000"/>
                  </a:schemeClr>
                </a:solidFill>
              </a:rPr>
              <a:t>Maude Lalumière</a:t>
            </a:r>
          </a:p>
        </p:txBody>
      </p:sp>
      <p:pic>
        <p:nvPicPr>
          <p:cNvPr id="10" name="Image 9" descr="Une image contenant croquis, dessin, chaussures, habits&#10;&#10;Le contenu généré par l’IA peut être incorrect.">
            <a:extLst>
              <a:ext uri="{FF2B5EF4-FFF2-40B4-BE49-F238E27FC236}">
                <a16:creationId xmlns:a16="http://schemas.microsoft.com/office/drawing/2014/main" id="{3E9B257A-1AB6-B252-7CB8-8A5E73E2F201}"/>
              </a:ext>
            </a:extLst>
          </p:cNvPr>
          <p:cNvPicPr>
            <a:picLocks noChangeAspect="1"/>
          </p:cNvPicPr>
          <p:nvPr/>
        </p:nvPicPr>
        <p:blipFill>
          <a:blip r:embed="rId4"/>
          <a:stretch>
            <a:fillRect/>
          </a:stretch>
        </p:blipFill>
        <p:spPr>
          <a:xfrm>
            <a:off x="202018" y="3569611"/>
            <a:ext cx="3587688" cy="2942369"/>
          </a:xfrm>
          <a:prstGeom prst="rect">
            <a:avLst/>
          </a:prstGeom>
        </p:spPr>
      </p:pic>
      <p:pic>
        <p:nvPicPr>
          <p:cNvPr id="13" name="Image 12" descr="Une image contenant art&#10;&#10;Le contenu généré par l’IA peut être incorrect.">
            <a:extLst>
              <a:ext uri="{FF2B5EF4-FFF2-40B4-BE49-F238E27FC236}">
                <a16:creationId xmlns:a16="http://schemas.microsoft.com/office/drawing/2014/main" id="{A1573D6B-B6E1-7BF3-0C9F-2F0707FC7B69}"/>
              </a:ext>
            </a:extLst>
          </p:cNvPr>
          <p:cNvPicPr>
            <a:picLocks noChangeAspect="1"/>
          </p:cNvPicPr>
          <p:nvPr/>
        </p:nvPicPr>
        <p:blipFill>
          <a:blip r:embed="rId5"/>
          <a:stretch>
            <a:fillRect/>
          </a:stretch>
        </p:blipFill>
        <p:spPr>
          <a:xfrm rot="2917997">
            <a:off x="6121593" y="1411728"/>
            <a:ext cx="2068003" cy="2653774"/>
          </a:xfrm>
          <a:prstGeom prst="rect">
            <a:avLst/>
          </a:prstGeom>
        </p:spPr>
      </p:pic>
      <p:pic>
        <p:nvPicPr>
          <p:cNvPr id="15" name="Image 14">
            <a:extLst>
              <a:ext uri="{FF2B5EF4-FFF2-40B4-BE49-F238E27FC236}">
                <a16:creationId xmlns:a16="http://schemas.microsoft.com/office/drawing/2014/main" id="{A2FC045B-5384-7F6F-018D-9F0AD14EC673}"/>
              </a:ext>
            </a:extLst>
          </p:cNvPr>
          <p:cNvPicPr>
            <a:picLocks noChangeAspect="1"/>
          </p:cNvPicPr>
          <p:nvPr/>
        </p:nvPicPr>
        <p:blipFill>
          <a:blip r:embed="rId6"/>
          <a:stretch>
            <a:fillRect/>
          </a:stretch>
        </p:blipFill>
        <p:spPr>
          <a:xfrm>
            <a:off x="7325591" y="3476093"/>
            <a:ext cx="1524835" cy="196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1" name="Ellipse 10">
            <a:extLst>
              <a:ext uri="{FF2B5EF4-FFF2-40B4-BE49-F238E27FC236}">
                <a16:creationId xmlns:a16="http://schemas.microsoft.com/office/drawing/2014/main" id="{2EA41799-7C3D-309E-A2FC-2825FA96A94B}"/>
              </a:ext>
            </a:extLst>
          </p:cNvPr>
          <p:cNvSpPr>
            <a:spLocks noChangeAspect="1"/>
          </p:cNvSpPr>
          <p:nvPr/>
        </p:nvSpPr>
        <p:spPr>
          <a:xfrm>
            <a:off x="7309930" y="-941018"/>
            <a:ext cx="5586163" cy="558616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48C9035D-B8FA-083C-28F3-0C9B3EC7F0C6}"/>
              </a:ext>
            </a:extLst>
          </p:cNvPr>
          <p:cNvSpPr txBox="1"/>
          <p:nvPr/>
        </p:nvSpPr>
        <p:spPr>
          <a:xfrm>
            <a:off x="653401" y="681218"/>
            <a:ext cx="6302478" cy="830997"/>
          </a:xfrm>
          <a:prstGeom prst="rect">
            <a:avLst/>
          </a:prstGeom>
          <a:noFill/>
        </p:spPr>
        <p:txBody>
          <a:bodyPr wrap="square" rtlCol="0">
            <a:spAutoFit/>
          </a:bodyPr>
          <a:lstStyle/>
          <a:p>
            <a:r>
              <a:rPr lang="fr-CA" sz="2400" dirty="0"/>
              <a:t>Disponibles </a:t>
            </a:r>
            <a:r>
              <a:rPr lang="fr-CA" sz="2400" b="1" cap="all" dirty="0">
                <a:solidFill>
                  <a:schemeClr val="accent1"/>
                </a:solidFill>
              </a:rPr>
              <a:t>gratuitement</a:t>
            </a:r>
            <a:r>
              <a:rPr lang="fr-CA" sz="2400" dirty="0"/>
              <a:t> dans la boîte à outils pour les parents sur notre site internet</a:t>
            </a:r>
          </a:p>
        </p:txBody>
      </p:sp>
      <p:sp>
        <p:nvSpPr>
          <p:cNvPr id="20" name="ZoneTexte 19">
            <a:extLst>
              <a:ext uri="{FF2B5EF4-FFF2-40B4-BE49-F238E27FC236}">
                <a16:creationId xmlns:a16="http://schemas.microsoft.com/office/drawing/2014/main" id="{A4B1739A-8496-0989-E466-75D3840746B8}"/>
              </a:ext>
            </a:extLst>
          </p:cNvPr>
          <p:cNvSpPr txBox="1"/>
          <p:nvPr/>
        </p:nvSpPr>
        <p:spPr>
          <a:xfrm>
            <a:off x="653401" y="1891781"/>
            <a:ext cx="6235594" cy="3785652"/>
          </a:xfrm>
          <a:prstGeom prst="rect">
            <a:avLst/>
          </a:prstGeom>
          <a:noFill/>
        </p:spPr>
        <p:txBody>
          <a:bodyPr wrap="square" rtlCol="0">
            <a:spAutoFit/>
          </a:bodyPr>
          <a:lstStyle/>
          <a:p>
            <a:pPr marL="342900" indent="-342900">
              <a:buFont typeface="+mj-lt"/>
              <a:buAutoNum type="arabicPeriod"/>
            </a:pPr>
            <a:r>
              <a:rPr lang="fr-CA" sz="2000" dirty="0"/>
              <a:t>Choisir l’inclusion en SGEE pour son enfant (capsule vidéo)</a:t>
            </a:r>
          </a:p>
          <a:p>
            <a:pPr marL="342900" indent="-342900">
              <a:buFont typeface="+mj-lt"/>
              <a:buAutoNum type="arabicPeriod"/>
            </a:pPr>
            <a:r>
              <a:rPr lang="fr-CA" sz="2000" dirty="0"/>
              <a:t>Présenter son enfant au service de garde (grille à remplir)</a:t>
            </a:r>
          </a:p>
          <a:p>
            <a:pPr marL="342900" indent="-342900">
              <a:buFont typeface="+mj-lt"/>
              <a:buAutoNum type="arabicPeriod"/>
            </a:pPr>
            <a:r>
              <a:rPr lang="fr-CA" sz="2000" dirty="0"/>
              <a:t>Collaborer à l’élaboration du plan d’intégration pour son enfant (grille à remplir)</a:t>
            </a:r>
          </a:p>
          <a:p>
            <a:pPr marL="342900" indent="-342900">
              <a:buFont typeface="+mj-lt"/>
              <a:buAutoNum type="arabicPeriod"/>
            </a:pPr>
            <a:r>
              <a:rPr lang="fr-CA" sz="2000" dirty="0"/>
              <a:t>L’inclusion au quotidien (livret informatif)</a:t>
            </a:r>
          </a:p>
          <a:p>
            <a:pPr marL="342900" indent="-342900">
              <a:buFont typeface="+mj-lt"/>
              <a:buAutoNum type="arabicPeriod"/>
            </a:pPr>
            <a:r>
              <a:rPr lang="fr-CA" sz="2000" dirty="0"/>
              <a:t>Parent, partenaire de l’inclusion de votre enfant (livret informatif)</a:t>
            </a:r>
          </a:p>
          <a:p>
            <a:pPr marL="342900" indent="-342900">
              <a:buFont typeface="+mj-lt"/>
              <a:buAutoNum type="arabicPeriod"/>
            </a:pPr>
            <a:r>
              <a:rPr lang="fr-CA" sz="2000" dirty="0"/>
              <a:t>Réfléchir au meilleur moment pour la transition scolaire de son enfant </a:t>
            </a:r>
            <a:br>
              <a:rPr lang="fr-CA" sz="2000" dirty="0"/>
            </a:br>
            <a:r>
              <a:rPr lang="fr-CA" sz="2000" dirty="0"/>
              <a:t>(dépliant)</a:t>
            </a:r>
          </a:p>
        </p:txBody>
      </p:sp>
      <p:pic>
        <p:nvPicPr>
          <p:cNvPr id="21" name="Image 20" descr="Une image contenant texte, Police, logo, capture d’écran&#10;&#10;Le contenu généré par l’IA peut être incorrect.">
            <a:extLst>
              <a:ext uri="{FF2B5EF4-FFF2-40B4-BE49-F238E27FC236}">
                <a16:creationId xmlns:a16="http://schemas.microsoft.com/office/drawing/2014/main" id="{647A463F-1820-BB3A-89C4-5F7836C72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2426" y="5748770"/>
            <a:ext cx="2085577" cy="956050"/>
          </a:xfrm>
          <a:prstGeom prst="rect">
            <a:avLst/>
          </a:prstGeom>
        </p:spPr>
      </p:pic>
      <p:pic>
        <p:nvPicPr>
          <p:cNvPr id="23" name="Image 22" descr="Une image contenant Graphique, Police, texte, écriture manuscrite&#10;&#10;Le contenu généré par l’IA peut être incorrect.">
            <a:extLst>
              <a:ext uri="{FF2B5EF4-FFF2-40B4-BE49-F238E27FC236}">
                <a16:creationId xmlns:a16="http://schemas.microsoft.com/office/drawing/2014/main" id="{56132FEE-4E5E-1A32-9D14-AF38CDC0B6F3}"/>
              </a:ext>
            </a:extLst>
          </p:cNvPr>
          <p:cNvPicPr>
            <a:picLocks noChangeAspect="1"/>
          </p:cNvPicPr>
          <p:nvPr/>
        </p:nvPicPr>
        <p:blipFill>
          <a:blip r:embed="rId4"/>
          <a:stretch>
            <a:fillRect/>
          </a:stretch>
        </p:blipFill>
        <p:spPr>
          <a:xfrm>
            <a:off x="9818749" y="4747653"/>
            <a:ext cx="1595776" cy="898609"/>
          </a:xfrm>
          <a:prstGeom prst="rect">
            <a:avLst/>
          </a:prstGeom>
        </p:spPr>
      </p:pic>
      <p:sp>
        <p:nvSpPr>
          <p:cNvPr id="2" name="ZoneTexte 1">
            <a:extLst>
              <a:ext uri="{FF2B5EF4-FFF2-40B4-BE49-F238E27FC236}">
                <a16:creationId xmlns:a16="http://schemas.microsoft.com/office/drawing/2014/main" id="{851B6578-8CB5-2E98-1D8F-900E669C2081}"/>
              </a:ext>
            </a:extLst>
          </p:cNvPr>
          <p:cNvSpPr txBox="1"/>
          <p:nvPr/>
        </p:nvSpPr>
        <p:spPr>
          <a:xfrm>
            <a:off x="4330735" y="5965185"/>
            <a:ext cx="2085577" cy="523220"/>
          </a:xfrm>
          <a:prstGeom prst="rect">
            <a:avLst/>
          </a:prstGeom>
          <a:noFill/>
        </p:spPr>
        <p:txBody>
          <a:bodyPr wrap="square" rtlCol="0">
            <a:spAutoFit/>
          </a:bodyPr>
          <a:lstStyle/>
          <a:p>
            <a:r>
              <a:rPr lang="fr-CA" sz="2800" dirty="0">
                <a:solidFill>
                  <a:schemeClr val="accent1"/>
                </a:solidFill>
                <a:latin typeface="Looks Sketchy" pitchFamily="2" charset="0"/>
              </a:rPr>
              <a:t>jmfpg.org</a:t>
            </a:r>
          </a:p>
        </p:txBody>
      </p:sp>
      <p:pic>
        <p:nvPicPr>
          <p:cNvPr id="7" name="Image 6">
            <a:extLst>
              <a:ext uri="{FF2B5EF4-FFF2-40B4-BE49-F238E27FC236}">
                <a16:creationId xmlns:a16="http://schemas.microsoft.com/office/drawing/2014/main" id="{FBE9A1EE-475C-7FE2-1554-D26D00E73FD2}"/>
              </a:ext>
            </a:extLst>
          </p:cNvPr>
          <p:cNvPicPr>
            <a:picLocks noChangeAspect="1"/>
          </p:cNvPicPr>
          <p:nvPr/>
        </p:nvPicPr>
        <p:blipFill>
          <a:blip r:embed="rId5"/>
          <a:stretch>
            <a:fillRect/>
          </a:stretch>
        </p:blipFill>
        <p:spPr>
          <a:xfrm rot="15352406">
            <a:off x="7247784" y="719965"/>
            <a:ext cx="2520111" cy="1956595"/>
          </a:xfrm>
          <a:prstGeom prst="rect">
            <a:avLst/>
          </a:prstGeom>
        </p:spPr>
      </p:pic>
      <p:pic>
        <p:nvPicPr>
          <p:cNvPr id="14" name="Image 13">
            <a:extLst>
              <a:ext uri="{FF2B5EF4-FFF2-40B4-BE49-F238E27FC236}">
                <a16:creationId xmlns:a16="http://schemas.microsoft.com/office/drawing/2014/main" id="{8554DED2-CCC1-A1C2-A748-3672A25D4031}"/>
              </a:ext>
            </a:extLst>
          </p:cNvPr>
          <p:cNvPicPr>
            <a:picLocks noChangeAspect="1"/>
          </p:cNvPicPr>
          <p:nvPr/>
        </p:nvPicPr>
        <p:blipFill>
          <a:blip r:embed="rId6"/>
          <a:stretch>
            <a:fillRect/>
          </a:stretch>
        </p:blipFill>
        <p:spPr>
          <a:xfrm rot="16889346">
            <a:off x="9899141" y="620530"/>
            <a:ext cx="2554268" cy="1958483"/>
          </a:xfrm>
          <a:prstGeom prst="rect">
            <a:avLst/>
          </a:prstGeom>
        </p:spPr>
      </p:pic>
      <p:pic>
        <p:nvPicPr>
          <p:cNvPr id="4" name="Image 3">
            <a:extLst>
              <a:ext uri="{FF2B5EF4-FFF2-40B4-BE49-F238E27FC236}">
                <a16:creationId xmlns:a16="http://schemas.microsoft.com/office/drawing/2014/main" id="{8511AB25-636E-A122-D319-8FCE5D0AB958}"/>
              </a:ext>
            </a:extLst>
          </p:cNvPr>
          <p:cNvPicPr>
            <a:picLocks noChangeAspect="1"/>
          </p:cNvPicPr>
          <p:nvPr/>
        </p:nvPicPr>
        <p:blipFill>
          <a:blip r:embed="rId7"/>
          <a:stretch>
            <a:fillRect/>
          </a:stretch>
        </p:blipFill>
        <p:spPr>
          <a:xfrm rot="16200000">
            <a:off x="8792949" y="1983172"/>
            <a:ext cx="2533702" cy="1963882"/>
          </a:xfrm>
          <a:prstGeom prst="rect">
            <a:avLst/>
          </a:prstGeom>
        </p:spPr>
      </p:pic>
      <p:pic>
        <p:nvPicPr>
          <p:cNvPr id="8" name="Image 7" descr="Une image contenant motif, carré, pixel&#10;&#10;Le contenu généré par l’IA peut être incorrect.">
            <a:extLst>
              <a:ext uri="{FF2B5EF4-FFF2-40B4-BE49-F238E27FC236}">
                <a16:creationId xmlns:a16="http://schemas.microsoft.com/office/drawing/2014/main" id="{6C08FE3A-2E08-5529-301C-A58B9519F5FA}"/>
              </a:ext>
            </a:extLst>
          </p:cNvPr>
          <p:cNvPicPr>
            <a:picLocks noChangeAspect="1"/>
          </p:cNvPicPr>
          <p:nvPr/>
        </p:nvPicPr>
        <p:blipFill>
          <a:blip r:embed="rId8"/>
          <a:stretch>
            <a:fillRect/>
          </a:stretch>
        </p:blipFill>
        <p:spPr>
          <a:xfrm>
            <a:off x="6416312" y="4782824"/>
            <a:ext cx="1787235" cy="1787235"/>
          </a:xfrm>
          <a:prstGeom prst="rect">
            <a:avLst/>
          </a:prstGeom>
        </p:spPr>
      </p:pic>
      <p:pic>
        <p:nvPicPr>
          <p:cNvPr id="5" name="Image 4">
            <a:extLst>
              <a:ext uri="{FF2B5EF4-FFF2-40B4-BE49-F238E27FC236}">
                <a16:creationId xmlns:a16="http://schemas.microsoft.com/office/drawing/2014/main" id="{A8A7C32E-742C-A418-CEA7-02C58022E424}"/>
              </a:ext>
            </a:extLst>
          </p:cNvPr>
          <p:cNvPicPr>
            <a:picLocks/>
          </p:cNvPicPr>
          <p:nvPr/>
        </p:nvPicPr>
        <p:blipFill>
          <a:blip r:embed="rId9"/>
          <a:stretch>
            <a:fillRect/>
          </a:stretch>
        </p:blipFill>
        <p:spPr>
          <a:xfrm>
            <a:off x="2109108" y="943371"/>
            <a:ext cx="2130383" cy="324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extLst>
              <a:ext uri="{FF2B5EF4-FFF2-40B4-BE49-F238E27FC236}">
                <a16:creationId xmlns:a16="http://schemas.microsoft.com/office/drawing/2014/main" id="{CE17CCBD-9738-9ADA-76B1-44629A0B13C1}"/>
              </a:ext>
            </a:extLst>
          </p:cNvPr>
          <p:cNvPicPr>
            <a:picLocks noChangeAspect="1"/>
          </p:cNvPicPr>
          <p:nvPr/>
        </p:nvPicPr>
        <p:blipFill>
          <a:blip r:embed="rId3"/>
          <a:stretch>
            <a:fillRect/>
          </a:stretch>
        </p:blipFill>
        <p:spPr>
          <a:xfrm>
            <a:off x="753036" y="357542"/>
            <a:ext cx="10876244" cy="6142916"/>
          </a:xfrm>
          <a:prstGeom prst="rect">
            <a:avLst/>
          </a:prstGeom>
        </p:spPr>
      </p:pic>
    </p:spTree>
    <p:extLst>
      <p:ext uri="{BB962C8B-B14F-4D97-AF65-F5344CB8AC3E}">
        <p14:creationId xmlns:p14="http://schemas.microsoft.com/office/powerpoint/2010/main" val="4016049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B206E79-2626-831A-5959-56F33981833E}"/>
              </a:ext>
            </a:extLst>
          </p:cNvPr>
          <p:cNvSpPr/>
          <p:nvPr/>
        </p:nvSpPr>
        <p:spPr>
          <a:xfrm>
            <a:off x="-43958" y="3081675"/>
            <a:ext cx="12235958" cy="147732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10B33568-2530-C222-6CFC-5902717EF502}"/>
              </a:ext>
            </a:extLst>
          </p:cNvPr>
          <p:cNvSpPr/>
          <p:nvPr/>
        </p:nvSpPr>
        <p:spPr>
          <a:xfrm>
            <a:off x="-43958" y="4636048"/>
            <a:ext cx="12235958" cy="1477328"/>
          </a:xfrm>
          <a:prstGeom prst="rect">
            <a:avLst/>
          </a:prstGeom>
          <a:solidFill>
            <a:srgbClr val="BB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E6BAFACC-781A-0EF9-68FE-3E65396E9DE8}"/>
              </a:ext>
            </a:extLst>
          </p:cNvPr>
          <p:cNvSpPr/>
          <p:nvPr/>
        </p:nvSpPr>
        <p:spPr>
          <a:xfrm>
            <a:off x="4532" y="1646569"/>
            <a:ext cx="12235958" cy="136658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Ellipse 1">
            <a:extLst>
              <a:ext uri="{FF2B5EF4-FFF2-40B4-BE49-F238E27FC236}">
                <a16:creationId xmlns:a16="http://schemas.microsoft.com/office/drawing/2014/main" id="{826C6FE8-CE85-C0CC-2C96-9878B847AFB3}"/>
              </a:ext>
            </a:extLst>
          </p:cNvPr>
          <p:cNvSpPr>
            <a:spLocks noChangeAspect="1"/>
          </p:cNvSpPr>
          <p:nvPr/>
        </p:nvSpPr>
        <p:spPr>
          <a:xfrm>
            <a:off x="-1056193" y="2329862"/>
            <a:ext cx="5798128" cy="579812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id="{D82CF40F-3B96-4E7E-4285-5F614292ABEC}"/>
              </a:ext>
            </a:extLst>
          </p:cNvPr>
          <p:cNvSpPr txBox="1"/>
          <p:nvPr/>
        </p:nvSpPr>
        <p:spPr>
          <a:xfrm>
            <a:off x="561397" y="3429000"/>
            <a:ext cx="4486812" cy="3035575"/>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fr-CA" sz="1800" b="1" i="0" u="none" strike="noStrike" kern="1200" cap="none" spc="0" normalizeH="0" baseline="0" noProof="0" dirty="0">
                <a:ln>
                  <a:noFill/>
                </a:ln>
                <a:solidFill>
                  <a:srgbClr val="3DB6D1"/>
                </a:solidFill>
                <a:effectLst/>
                <a:uLnTx/>
                <a:uFillTx/>
                <a:latin typeface="Calibri"/>
                <a:ea typeface="+mn-ea"/>
                <a:cs typeface="+mn-cs"/>
              </a:rPr>
              <a:t>L’inclusion en service de garde</a:t>
            </a:r>
          </a:p>
          <a:p>
            <a:pPr lvl="0">
              <a:defRPr/>
            </a:pPr>
            <a:r>
              <a:rPr lang="fr-FR" dirty="0">
                <a:solidFill>
                  <a:prstClr val="white"/>
                </a:solidFill>
              </a:rPr>
              <a:t>C’est créer des environnements</a:t>
            </a:r>
          </a:p>
          <a:p>
            <a:pPr lvl="0">
              <a:defRPr/>
            </a:pPr>
            <a:r>
              <a:rPr lang="fr-FR" dirty="0">
                <a:solidFill>
                  <a:prstClr val="white"/>
                </a:solidFill>
              </a:rPr>
              <a:t>flexibles qui tiennent compte de la</a:t>
            </a:r>
          </a:p>
          <a:p>
            <a:pPr lvl="0">
              <a:defRPr/>
            </a:pPr>
            <a:r>
              <a:rPr lang="fr-FR" dirty="0">
                <a:solidFill>
                  <a:prstClr val="white"/>
                </a:solidFill>
              </a:rPr>
              <a:t>diversité des enfants et des familles, en</a:t>
            </a:r>
          </a:p>
          <a:p>
            <a:pPr lvl="0">
              <a:defRPr/>
            </a:pPr>
            <a:r>
              <a:rPr lang="fr-FR" dirty="0">
                <a:solidFill>
                  <a:prstClr val="white"/>
                </a:solidFill>
              </a:rPr>
              <a:t>favorisant l’accueil et la participation</a:t>
            </a:r>
          </a:p>
          <a:p>
            <a:pPr lvl="0">
              <a:defRPr/>
            </a:pPr>
            <a:r>
              <a:rPr lang="fr-FR" dirty="0">
                <a:solidFill>
                  <a:prstClr val="white"/>
                </a:solidFill>
              </a:rPr>
              <a:t>de tous à une vie en collectivité. Elle</a:t>
            </a:r>
          </a:p>
          <a:p>
            <a:pPr lvl="0">
              <a:defRPr/>
            </a:pPr>
            <a:r>
              <a:rPr lang="fr-FR" dirty="0">
                <a:solidFill>
                  <a:prstClr val="white"/>
                </a:solidFill>
              </a:rPr>
              <a:t>donne accès à des expériences variées</a:t>
            </a:r>
          </a:p>
          <a:p>
            <a:pPr lvl="0">
              <a:defRPr/>
            </a:pPr>
            <a:r>
              <a:rPr lang="fr-FR" dirty="0">
                <a:solidFill>
                  <a:prstClr val="white"/>
                </a:solidFill>
              </a:rPr>
              <a:t>qui soutiennent le développement</a:t>
            </a:r>
          </a:p>
          <a:p>
            <a:pPr lvl="0">
              <a:defRPr/>
            </a:pPr>
            <a:r>
              <a:rPr lang="fr-FR" dirty="0">
                <a:solidFill>
                  <a:prstClr val="white"/>
                </a:solidFill>
              </a:rPr>
              <a:t>global de chaque enfant, dans le</a:t>
            </a:r>
          </a:p>
          <a:p>
            <a:pPr lvl="0">
              <a:defRPr/>
            </a:pPr>
            <a:r>
              <a:rPr lang="fr-FR" dirty="0">
                <a:solidFill>
                  <a:prstClr val="white"/>
                </a:solidFill>
              </a:rPr>
              <a:t>respect du rythme propre à chacun.</a:t>
            </a:r>
            <a:endParaRPr kumimoji="0" lang="fr-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ZoneTexte 8">
            <a:extLst>
              <a:ext uri="{FF2B5EF4-FFF2-40B4-BE49-F238E27FC236}">
                <a16:creationId xmlns:a16="http://schemas.microsoft.com/office/drawing/2014/main" id="{58D9567E-C775-01D5-B6F9-17E7C7B8D87D}"/>
              </a:ext>
            </a:extLst>
          </p:cNvPr>
          <p:cNvSpPr txBox="1"/>
          <p:nvPr/>
        </p:nvSpPr>
        <p:spPr>
          <a:xfrm>
            <a:off x="4132324" y="1838980"/>
            <a:ext cx="561957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Informer, outiller, accompagner et soutenir les parents</a:t>
            </a:r>
            <a:r>
              <a:rPr kumimoji="0" lang="fr-FR" sz="1800" b="0" i="0" u="none" strike="noStrike" kern="1200" cap="none" spc="0" normalizeH="0" baseline="0" noProof="0" dirty="0">
                <a:ln>
                  <a:noFill/>
                </a:ln>
                <a:solidFill>
                  <a:prstClr val="black"/>
                </a:solidFill>
                <a:effectLst/>
                <a:uLnTx/>
                <a:uFillTx/>
                <a:latin typeface="Calibri"/>
                <a:ea typeface="+mn-ea"/>
                <a:cs typeface="+mn-cs"/>
              </a:rPr>
              <a:t> dans les démarches qu’ils ont à entreprendre pour l’inclusion de leur enfant.</a:t>
            </a:r>
            <a:endParaRPr kumimoji="0" lang="fr-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ZoneTexte 10">
            <a:extLst>
              <a:ext uri="{FF2B5EF4-FFF2-40B4-BE49-F238E27FC236}">
                <a16:creationId xmlns:a16="http://schemas.microsoft.com/office/drawing/2014/main" id="{50CB32C6-CED8-93CE-2341-71DF5C82EB57}"/>
              </a:ext>
            </a:extLst>
          </p:cNvPr>
          <p:cNvSpPr txBox="1"/>
          <p:nvPr/>
        </p:nvSpPr>
        <p:spPr>
          <a:xfrm>
            <a:off x="5450778" y="4913047"/>
            <a:ext cx="603237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Travailler en équipe pour mettre en place des </a:t>
            </a:r>
            <a:r>
              <a:rPr kumimoji="0" lang="fr-FR" sz="1800" b="1" i="0" u="none" strike="noStrike" kern="1200" cap="none" spc="0" normalizeH="0" baseline="0" noProof="0" dirty="0">
                <a:ln>
                  <a:noFill/>
                </a:ln>
                <a:solidFill>
                  <a:prstClr val="black"/>
                </a:solidFill>
                <a:effectLst/>
                <a:uLnTx/>
                <a:uFillTx/>
                <a:latin typeface="Calibri"/>
                <a:ea typeface="+mn-ea"/>
                <a:cs typeface="+mn-cs"/>
              </a:rPr>
              <a:t>stratégies</a:t>
            </a:r>
            <a:r>
              <a:rPr kumimoji="0" lang="fr-FR" sz="1800" b="0" i="0" u="none" strike="noStrike" kern="1200" cap="none" spc="0" normalizeH="0" baseline="0" noProof="0" dirty="0">
                <a:ln>
                  <a:noFill/>
                </a:ln>
                <a:solidFill>
                  <a:prstClr val="black"/>
                </a:solidFill>
                <a:effectLst/>
                <a:uLnTx/>
                <a:uFillTx/>
                <a:latin typeface="Calibri"/>
                <a:ea typeface="+mn-ea"/>
                <a:cs typeface="+mn-cs"/>
              </a:rPr>
              <a:t> et </a:t>
            </a:r>
            <a:r>
              <a:rPr kumimoji="0" lang="fr-FR" sz="1800" b="1" i="0" u="none" strike="noStrike" kern="1200" cap="none" spc="0" normalizeH="0" baseline="0" noProof="0" dirty="0">
                <a:ln>
                  <a:noFill/>
                </a:ln>
                <a:solidFill>
                  <a:prstClr val="black"/>
                </a:solidFill>
                <a:effectLst/>
                <a:uLnTx/>
                <a:uFillTx/>
                <a:latin typeface="Calibri"/>
                <a:ea typeface="+mn-ea"/>
                <a:cs typeface="+mn-cs"/>
              </a:rPr>
              <a:t>des adaptations</a:t>
            </a:r>
            <a:r>
              <a:rPr kumimoji="0" lang="fr-FR" sz="1800" b="0" i="0" u="none" strike="noStrike" kern="1200" cap="none" spc="0" normalizeH="0" baseline="0" noProof="0" dirty="0">
                <a:ln>
                  <a:noFill/>
                </a:ln>
                <a:solidFill>
                  <a:prstClr val="black"/>
                </a:solidFill>
                <a:effectLst/>
                <a:uLnTx/>
                <a:uFillTx/>
                <a:latin typeface="Calibri"/>
                <a:ea typeface="+mn-ea"/>
                <a:cs typeface="+mn-cs"/>
              </a:rPr>
              <a:t> facilitant la </a:t>
            </a:r>
            <a:r>
              <a:rPr kumimoji="0" lang="fr-FR" sz="1800" b="1" i="0" u="none" strike="noStrike" kern="1200" cap="none" spc="0" normalizeH="0" baseline="0" noProof="0" dirty="0">
                <a:ln>
                  <a:noFill/>
                </a:ln>
                <a:solidFill>
                  <a:prstClr val="black"/>
                </a:solidFill>
                <a:effectLst/>
                <a:uLnTx/>
                <a:uFillTx/>
                <a:latin typeface="Calibri"/>
                <a:ea typeface="+mn-ea"/>
                <a:cs typeface="+mn-cs"/>
              </a:rPr>
              <a:t>participation sociale </a:t>
            </a:r>
            <a:r>
              <a:rPr kumimoji="0" lang="fr-FR" sz="1800" b="0" i="0" u="none" strike="noStrike" kern="1200" cap="none" spc="0" normalizeH="0" baseline="0" noProof="0" dirty="0">
                <a:ln>
                  <a:noFill/>
                </a:ln>
                <a:solidFill>
                  <a:prstClr val="black"/>
                </a:solidFill>
                <a:effectLst/>
                <a:uLnTx/>
                <a:uFillTx/>
                <a:latin typeface="Calibri"/>
                <a:ea typeface="+mn-ea"/>
                <a:cs typeface="+mn-cs"/>
              </a:rPr>
              <a:t>de l’enfant avec son groupe de pairs.</a:t>
            </a:r>
            <a:endParaRPr kumimoji="0" lang="fr-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id="{2E0B2994-4471-98F4-6107-7E7D67626273}"/>
              </a:ext>
            </a:extLst>
          </p:cNvPr>
          <p:cNvSpPr txBox="1"/>
          <p:nvPr/>
        </p:nvSpPr>
        <p:spPr>
          <a:xfrm>
            <a:off x="5048209" y="3205566"/>
            <a:ext cx="62670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Favoriser la création de </a:t>
            </a:r>
            <a:r>
              <a:rPr kumimoji="0" lang="fr-FR" sz="1800" b="1" i="0" u="none" strike="noStrike" kern="1200" cap="none" spc="0" normalizeH="0" baseline="0" noProof="0" dirty="0">
                <a:ln>
                  <a:noFill/>
                </a:ln>
                <a:solidFill>
                  <a:prstClr val="black"/>
                </a:solidFill>
                <a:effectLst/>
                <a:uLnTx/>
                <a:uFillTx/>
                <a:latin typeface="Calibri"/>
                <a:ea typeface="+mn-ea"/>
                <a:cs typeface="+mn-cs"/>
              </a:rPr>
              <a:t>relations de collaborations respectueuses, constructives et réciproques</a:t>
            </a:r>
            <a:r>
              <a:rPr kumimoji="0" lang="fr-FR" sz="1800" b="0" i="0" u="none" strike="noStrike" kern="1200" cap="none" spc="0" normalizeH="0" baseline="0" noProof="0" dirty="0">
                <a:ln>
                  <a:noFill/>
                </a:ln>
                <a:solidFill>
                  <a:prstClr val="black"/>
                </a:solidFill>
                <a:effectLst/>
                <a:uLnTx/>
                <a:uFillTx/>
                <a:latin typeface="Calibri"/>
                <a:ea typeface="+mn-ea"/>
                <a:cs typeface="+mn-cs"/>
              </a:rPr>
              <a:t> entre les parents, les services de garde et les professionnels du réseau de la santé et des services sociaux. </a:t>
            </a:r>
            <a:endParaRPr kumimoji="0" lang="fr-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ZoneTexte 33">
            <a:extLst>
              <a:ext uri="{FF2B5EF4-FFF2-40B4-BE49-F238E27FC236}">
                <a16:creationId xmlns:a16="http://schemas.microsoft.com/office/drawing/2014/main" id="{AA2AC4A2-7C96-4364-80E8-683E3DF2200F}"/>
              </a:ext>
            </a:extLst>
          </p:cNvPr>
          <p:cNvSpPr txBox="1"/>
          <p:nvPr/>
        </p:nvSpPr>
        <p:spPr>
          <a:xfrm>
            <a:off x="1323315" y="313553"/>
            <a:ext cx="56180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2B3183"/>
                </a:solidFill>
                <a:effectLst/>
                <a:uLnTx/>
                <a:uFillTx/>
                <a:latin typeface="Georgia"/>
                <a:ea typeface="+mn-ea"/>
                <a:cs typeface="+mn-cs"/>
              </a:rPr>
              <a:t>Notre rôle de soutien à l’inclusion</a:t>
            </a:r>
          </a:p>
        </p:txBody>
      </p:sp>
      <p:pic>
        <p:nvPicPr>
          <p:cNvPr id="4" name="Image 3" descr="Une image contenant art&#10;&#10;Le contenu généré par l’IA peut être incorrect.">
            <a:extLst>
              <a:ext uri="{FF2B5EF4-FFF2-40B4-BE49-F238E27FC236}">
                <a16:creationId xmlns:a16="http://schemas.microsoft.com/office/drawing/2014/main" id="{006FA1A9-763A-330F-4DC2-162163664B60}"/>
              </a:ext>
            </a:extLst>
          </p:cNvPr>
          <p:cNvPicPr>
            <a:picLocks noChangeAspect="1"/>
          </p:cNvPicPr>
          <p:nvPr/>
        </p:nvPicPr>
        <p:blipFill>
          <a:blip r:embed="rId2"/>
          <a:stretch>
            <a:fillRect/>
          </a:stretch>
        </p:blipFill>
        <p:spPr>
          <a:xfrm rot="1994524">
            <a:off x="266421" y="2867907"/>
            <a:ext cx="589952" cy="985145"/>
          </a:xfrm>
          <a:prstGeom prst="rect">
            <a:avLst/>
          </a:prstGeom>
        </p:spPr>
      </p:pic>
      <p:pic>
        <p:nvPicPr>
          <p:cNvPr id="12" name="Image 11" descr="Une image contenant croquis, Dessin au trait, illustration, clipart&#10;&#10;Le contenu généré par l’IA peut être incorrect.">
            <a:extLst>
              <a:ext uri="{FF2B5EF4-FFF2-40B4-BE49-F238E27FC236}">
                <a16:creationId xmlns:a16="http://schemas.microsoft.com/office/drawing/2014/main" id="{22A80F61-A667-FA97-A061-C450D8F98ACC}"/>
              </a:ext>
            </a:extLst>
          </p:cNvPr>
          <p:cNvPicPr>
            <a:picLocks noChangeAspect="1"/>
          </p:cNvPicPr>
          <p:nvPr/>
        </p:nvPicPr>
        <p:blipFill>
          <a:blip r:embed="rId3"/>
          <a:stretch>
            <a:fillRect/>
          </a:stretch>
        </p:blipFill>
        <p:spPr>
          <a:xfrm>
            <a:off x="7706228" y="66769"/>
            <a:ext cx="2886308" cy="1424886"/>
          </a:xfrm>
          <a:prstGeom prst="rect">
            <a:avLst/>
          </a:prstGeom>
        </p:spPr>
      </p:pic>
      <p:sp>
        <p:nvSpPr>
          <p:cNvPr id="14" name="ZoneTexte 13">
            <a:extLst>
              <a:ext uri="{FF2B5EF4-FFF2-40B4-BE49-F238E27FC236}">
                <a16:creationId xmlns:a16="http://schemas.microsoft.com/office/drawing/2014/main" id="{A337E5AB-F1CA-AF18-2B29-4E938D7E3876}"/>
              </a:ext>
            </a:extLst>
          </p:cNvPr>
          <p:cNvSpPr txBox="1"/>
          <p:nvPr/>
        </p:nvSpPr>
        <p:spPr>
          <a:xfrm>
            <a:off x="1394477" y="779212"/>
            <a:ext cx="61825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mn-cs"/>
              </a:rPr>
              <a:t>Notre travail est varié et s’adapte quotidiennement aux besoins exprimés par les familles et les services de garde.</a:t>
            </a:r>
          </a:p>
        </p:txBody>
      </p:sp>
    </p:spTree>
    <p:extLst>
      <p:ext uri="{BB962C8B-B14F-4D97-AF65-F5344CB8AC3E}">
        <p14:creationId xmlns:p14="http://schemas.microsoft.com/office/powerpoint/2010/main" val="2706623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4" name="Ellipse 23">
            <a:extLst>
              <a:ext uri="{FF2B5EF4-FFF2-40B4-BE49-F238E27FC236}">
                <a16:creationId xmlns:a16="http://schemas.microsoft.com/office/drawing/2014/main" id="{C8C1F726-82C7-3AFC-21F9-F3FEDBE28EBE}"/>
              </a:ext>
            </a:extLst>
          </p:cNvPr>
          <p:cNvSpPr/>
          <p:nvPr/>
        </p:nvSpPr>
        <p:spPr>
          <a:xfrm>
            <a:off x="8254311" y="-1292809"/>
            <a:ext cx="4320000" cy="432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25">
            <a:extLst>
              <a:ext uri="{FF2B5EF4-FFF2-40B4-BE49-F238E27FC236}">
                <a16:creationId xmlns:a16="http://schemas.microsoft.com/office/drawing/2014/main" id="{7766FA52-ADB1-56F2-6508-26A25A46E1FB}"/>
              </a:ext>
            </a:extLst>
          </p:cNvPr>
          <p:cNvSpPr txBox="1"/>
          <p:nvPr/>
        </p:nvSpPr>
        <p:spPr>
          <a:xfrm>
            <a:off x="653400" y="1909992"/>
            <a:ext cx="6508956" cy="2954655"/>
          </a:xfrm>
          <a:prstGeom prst="rect">
            <a:avLst/>
          </a:prstGeom>
          <a:noFill/>
        </p:spPr>
        <p:txBody>
          <a:bodyPr wrap="square" rtlCol="0">
            <a:spAutoFit/>
          </a:bodyPr>
          <a:lstStyle/>
          <a:p>
            <a:r>
              <a:rPr lang="fr-CA" sz="2000" b="1" dirty="0"/>
              <a:t>Approche centrée sur les besoins de la famille et sur le développement du pouvoir d’agir</a:t>
            </a:r>
            <a:endParaRPr lang="fr-CA" sz="2000" b="1" baseline="30000" dirty="0"/>
          </a:p>
          <a:p>
            <a:endParaRPr lang="fr-CA" dirty="0"/>
          </a:p>
          <a:p>
            <a:pPr marL="285750" indent="-285750">
              <a:spcBef>
                <a:spcPts val="600"/>
              </a:spcBef>
              <a:buFont typeface="Arial" panose="020B0604020202020204" pitchFamily="34" charset="0"/>
              <a:buChar char="•"/>
            </a:pPr>
            <a:r>
              <a:rPr lang="fr-CA" dirty="0"/>
              <a:t>Encourager la prise de décision par les parents et favoriser les choix éclairés.</a:t>
            </a:r>
          </a:p>
          <a:p>
            <a:pPr marL="285750" indent="-285750">
              <a:spcBef>
                <a:spcPts val="600"/>
              </a:spcBef>
              <a:buFont typeface="Arial" panose="020B0604020202020204" pitchFamily="34" charset="0"/>
              <a:buChar char="•"/>
            </a:pPr>
            <a:r>
              <a:rPr lang="fr-CA" dirty="0"/>
              <a:t>Partager une information pertinente, validée et complète.</a:t>
            </a:r>
          </a:p>
          <a:p>
            <a:pPr marL="285750" indent="-285750">
              <a:spcBef>
                <a:spcPts val="600"/>
              </a:spcBef>
              <a:buFont typeface="Arial" panose="020B0604020202020204" pitchFamily="34" charset="0"/>
              <a:buChar char="•"/>
            </a:pPr>
            <a:r>
              <a:rPr lang="fr-CA" dirty="0"/>
              <a:t>Croire à la compétence des parents et leur faire confiance.</a:t>
            </a:r>
          </a:p>
          <a:p>
            <a:pPr marL="285750" indent="-285750">
              <a:spcBef>
                <a:spcPts val="600"/>
              </a:spcBef>
              <a:buFont typeface="Arial" panose="020B0604020202020204" pitchFamily="34" charset="0"/>
              <a:buChar char="•"/>
            </a:pPr>
            <a:r>
              <a:rPr lang="fr-CA" dirty="0"/>
              <a:t>Communiquer dans un langage accessible aux parents.</a:t>
            </a:r>
          </a:p>
          <a:p>
            <a:endParaRPr lang="fr-CA" dirty="0"/>
          </a:p>
        </p:txBody>
      </p:sp>
      <p:pic>
        <p:nvPicPr>
          <p:cNvPr id="28" name="Image 27" descr="Une image contenant noir, obscurité&#10;&#10;Le contenu généré par l’IA peut être incorrect.">
            <a:extLst>
              <a:ext uri="{FF2B5EF4-FFF2-40B4-BE49-F238E27FC236}">
                <a16:creationId xmlns:a16="http://schemas.microsoft.com/office/drawing/2014/main" id="{14ABE4EF-0A6D-5369-152B-0061E47C55BC}"/>
              </a:ext>
            </a:extLst>
          </p:cNvPr>
          <p:cNvPicPr>
            <a:picLocks noChangeAspect="1"/>
          </p:cNvPicPr>
          <p:nvPr/>
        </p:nvPicPr>
        <p:blipFill>
          <a:blip r:embed="rId3"/>
          <a:stretch>
            <a:fillRect/>
          </a:stretch>
        </p:blipFill>
        <p:spPr>
          <a:xfrm>
            <a:off x="7017267" y="3027191"/>
            <a:ext cx="3801633" cy="3533450"/>
          </a:xfrm>
          <a:prstGeom prst="rect">
            <a:avLst/>
          </a:prstGeom>
        </p:spPr>
      </p:pic>
      <p:sp>
        <p:nvSpPr>
          <p:cNvPr id="6" name="ZoneTexte 5">
            <a:extLst>
              <a:ext uri="{FF2B5EF4-FFF2-40B4-BE49-F238E27FC236}">
                <a16:creationId xmlns:a16="http://schemas.microsoft.com/office/drawing/2014/main" id="{29BC53DF-2C23-0C9C-7F58-245EB68D64EF}"/>
              </a:ext>
            </a:extLst>
          </p:cNvPr>
          <p:cNvSpPr txBox="1"/>
          <p:nvPr/>
        </p:nvSpPr>
        <p:spPr>
          <a:xfrm>
            <a:off x="653400" y="681218"/>
            <a:ext cx="9138300" cy="830997"/>
          </a:xfrm>
          <a:prstGeom prst="rect">
            <a:avLst/>
          </a:prstGeom>
          <a:noFill/>
        </p:spPr>
        <p:txBody>
          <a:bodyPr wrap="square" rtlCol="0">
            <a:spAutoFit/>
          </a:bodyPr>
          <a:lstStyle/>
          <a:p>
            <a:r>
              <a:rPr lang="fr-CA" sz="2400" dirty="0"/>
              <a:t>Des outils pour soutenir les </a:t>
            </a:r>
            <a:r>
              <a:rPr lang="fr-CA" sz="2400" b="1" cap="all" dirty="0"/>
              <a:t>parents</a:t>
            </a:r>
            <a:r>
              <a:rPr lang="fr-CA" sz="2400" dirty="0"/>
              <a:t> d’enfants ayant besoin de soutien particulier dans leur </a:t>
            </a:r>
            <a:r>
              <a:rPr lang="fr-CA" sz="2400" b="1" dirty="0">
                <a:solidFill>
                  <a:schemeClr val="accent1"/>
                </a:solidFill>
              </a:rPr>
              <a:t>trajectoire d’inclusion </a:t>
            </a:r>
            <a:r>
              <a:rPr lang="fr-CA" sz="2400" dirty="0"/>
              <a:t>en service de garde</a:t>
            </a:r>
          </a:p>
        </p:txBody>
      </p:sp>
      <p:pic>
        <p:nvPicPr>
          <p:cNvPr id="9" name="Image 8">
            <a:extLst>
              <a:ext uri="{FF2B5EF4-FFF2-40B4-BE49-F238E27FC236}">
                <a16:creationId xmlns:a16="http://schemas.microsoft.com/office/drawing/2014/main" id="{BD296594-D788-338B-C78A-7562792488CA}"/>
              </a:ext>
            </a:extLst>
          </p:cNvPr>
          <p:cNvPicPr>
            <a:picLocks noChangeAspect="1"/>
          </p:cNvPicPr>
          <p:nvPr/>
        </p:nvPicPr>
        <p:blipFill>
          <a:blip r:embed="rId4"/>
          <a:stretch>
            <a:fillRect/>
          </a:stretch>
        </p:blipFill>
        <p:spPr>
          <a:xfrm>
            <a:off x="384452" y="4677008"/>
            <a:ext cx="6632815" cy="20712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12CE9F-17A7-72C9-CC2F-97A441099176}"/>
              </a:ext>
            </a:extLst>
          </p:cNvPr>
          <p:cNvSpPr/>
          <p:nvPr/>
        </p:nvSpPr>
        <p:spPr>
          <a:xfrm rot="10800000">
            <a:off x="6445778" y="12169"/>
            <a:ext cx="5759355" cy="6858000"/>
          </a:xfrm>
          <a:prstGeom prst="rect">
            <a:avLst/>
          </a:prstGeom>
          <a:gradFill flip="none" rotWithShape="1">
            <a:gsLst>
              <a:gs pos="0">
                <a:srgbClr val="3DB6D1"/>
              </a:gs>
              <a:gs pos="50000">
                <a:srgbClr val="BBE5EF"/>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0A919808-932E-4B69-FFA9-E8CC2CF474D5}"/>
              </a:ext>
            </a:extLst>
          </p:cNvPr>
          <p:cNvPicPr>
            <a:picLocks noChangeAspect="1"/>
          </p:cNvPicPr>
          <p:nvPr/>
        </p:nvPicPr>
        <p:blipFill>
          <a:blip r:embed="rId2"/>
          <a:srcRect l="590" t="1027" r="795"/>
          <a:stretch>
            <a:fillRect/>
          </a:stretch>
        </p:blipFill>
        <p:spPr>
          <a:xfrm rot="5400000">
            <a:off x="5497498" y="1318060"/>
            <a:ext cx="4884560" cy="2988000"/>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660FA9F3-A5D0-547D-7582-7E3257FBA019}"/>
              </a:ext>
            </a:extLst>
          </p:cNvPr>
          <p:cNvPicPr>
            <a:picLocks noChangeAspect="1"/>
          </p:cNvPicPr>
          <p:nvPr/>
        </p:nvPicPr>
        <p:blipFill>
          <a:blip r:embed="rId3"/>
          <a:srcRect l="521" r="582"/>
          <a:stretch>
            <a:fillRect/>
          </a:stretch>
        </p:blipFill>
        <p:spPr>
          <a:xfrm rot="5400000">
            <a:off x="7774753" y="2496463"/>
            <a:ext cx="4878543" cy="2988000"/>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67BE31AD-E045-9835-321D-47E1393CDFD2}"/>
              </a:ext>
            </a:extLst>
          </p:cNvPr>
          <p:cNvSpPr txBox="1"/>
          <p:nvPr/>
        </p:nvSpPr>
        <p:spPr>
          <a:xfrm>
            <a:off x="641379" y="1074138"/>
            <a:ext cx="5373461" cy="954107"/>
          </a:xfrm>
          <a:prstGeom prst="rect">
            <a:avLst/>
          </a:prstGeom>
          <a:noFill/>
        </p:spPr>
        <p:txBody>
          <a:bodyPr wrap="square">
            <a:spAutoFit/>
          </a:bodyPr>
          <a:lstStyle/>
          <a:p>
            <a:r>
              <a:rPr lang="fr-CA" sz="2800" b="1" cap="all" dirty="0">
                <a:solidFill>
                  <a:schemeClr val="accent1"/>
                </a:solidFill>
              </a:rPr>
              <a:t>Présenter</a:t>
            </a:r>
            <a:r>
              <a:rPr lang="fr-CA" sz="2800" dirty="0"/>
              <a:t> son enfant au service de garde </a:t>
            </a:r>
          </a:p>
        </p:txBody>
      </p:sp>
      <p:sp>
        <p:nvSpPr>
          <p:cNvPr id="9" name="ZoneTexte 8">
            <a:extLst>
              <a:ext uri="{FF2B5EF4-FFF2-40B4-BE49-F238E27FC236}">
                <a16:creationId xmlns:a16="http://schemas.microsoft.com/office/drawing/2014/main" id="{1B04E7CF-8ECE-382A-2D8F-F0DEECE610CC}"/>
              </a:ext>
            </a:extLst>
          </p:cNvPr>
          <p:cNvSpPr txBox="1"/>
          <p:nvPr/>
        </p:nvSpPr>
        <p:spPr>
          <a:xfrm>
            <a:off x="794548" y="2592364"/>
            <a:ext cx="4710991" cy="3046988"/>
          </a:xfrm>
          <a:prstGeom prst="rect">
            <a:avLst/>
          </a:prstGeom>
          <a:noFill/>
        </p:spPr>
        <p:txBody>
          <a:bodyPr wrap="square">
            <a:spAutoFit/>
          </a:bodyPr>
          <a:lstStyle/>
          <a:p>
            <a:r>
              <a:rPr lang="fr-FR" sz="2400" b="0" i="0" dirty="0">
                <a:effectLst/>
              </a:rPr>
              <a:t>Grille à remplir pour un parent qui souhaite se préparer à parler des besoins de son enfant, mais aussi de ses capacités, de sa personnalité et de ses intérêts lors d’un premier contact avec un service de garde au moment de la recherche ou d’une première visite.</a:t>
            </a:r>
            <a:endParaRPr lang="fr-CA" sz="2400" dirty="0"/>
          </a:p>
        </p:txBody>
      </p:sp>
    </p:spTree>
    <p:extLst>
      <p:ext uri="{BB962C8B-B14F-4D97-AF65-F5344CB8AC3E}">
        <p14:creationId xmlns:p14="http://schemas.microsoft.com/office/powerpoint/2010/main" val="1523621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999BA1-0334-752D-7A08-7278B295C03E}"/>
              </a:ext>
            </a:extLst>
          </p:cNvPr>
          <p:cNvSpPr/>
          <p:nvPr/>
        </p:nvSpPr>
        <p:spPr>
          <a:xfrm rot="10800000">
            <a:off x="6445778" y="12169"/>
            <a:ext cx="5759355" cy="6858000"/>
          </a:xfrm>
          <a:prstGeom prst="rect">
            <a:avLst/>
          </a:prstGeom>
          <a:gradFill flip="none" rotWithShape="1">
            <a:gsLst>
              <a:gs pos="0">
                <a:srgbClr val="3DB6D1"/>
              </a:gs>
              <a:gs pos="50000">
                <a:srgbClr val="BBE5EF"/>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Image 1">
            <a:extLst>
              <a:ext uri="{FF2B5EF4-FFF2-40B4-BE49-F238E27FC236}">
                <a16:creationId xmlns:a16="http://schemas.microsoft.com/office/drawing/2014/main" id="{03FC2C73-3FC4-EBCD-015B-950415CFC0E3}"/>
              </a:ext>
            </a:extLst>
          </p:cNvPr>
          <p:cNvPicPr>
            <a:picLocks noChangeAspect="1"/>
          </p:cNvPicPr>
          <p:nvPr/>
        </p:nvPicPr>
        <p:blipFill>
          <a:blip r:embed="rId2"/>
          <a:srcRect l="23" r="1"/>
          <a:stretch>
            <a:fillRect/>
          </a:stretch>
        </p:blipFill>
        <p:spPr>
          <a:xfrm rot="15522478">
            <a:off x="5852299" y="1003813"/>
            <a:ext cx="4264696" cy="3311773"/>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FFACB49A-D0D4-03C4-3EC5-90BEF4BFA3DD}"/>
              </a:ext>
            </a:extLst>
          </p:cNvPr>
          <p:cNvPicPr>
            <a:picLocks noChangeAspect="1"/>
          </p:cNvPicPr>
          <p:nvPr/>
        </p:nvPicPr>
        <p:blipFill>
          <a:blip r:embed="rId3"/>
          <a:srcRect l="1376" t="1985" r="1123"/>
          <a:stretch>
            <a:fillRect/>
          </a:stretch>
        </p:blipFill>
        <p:spPr>
          <a:xfrm rot="6376215">
            <a:off x="7890137" y="1709399"/>
            <a:ext cx="4439965" cy="3439202"/>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D384A302-5C13-B054-8ACC-937F3843C766}"/>
              </a:ext>
            </a:extLst>
          </p:cNvPr>
          <p:cNvSpPr txBox="1"/>
          <p:nvPr/>
        </p:nvSpPr>
        <p:spPr>
          <a:xfrm>
            <a:off x="405926" y="889843"/>
            <a:ext cx="5102245" cy="1384995"/>
          </a:xfrm>
          <a:prstGeom prst="rect">
            <a:avLst/>
          </a:prstGeom>
          <a:noFill/>
        </p:spPr>
        <p:txBody>
          <a:bodyPr wrap="square">
            <a:spAutoFit/>
          </a:bodyPr>
          <a:lstStyle/>
          <a:p>
            <a:r>
              <a:rPr lang="fr-CA" sz="2800" b="1" cap="all" dirty="0">
                <a:solidFill>
                  <a:schemeClr val="accent1"/>
                </a:solidFill>
              </a:rPr>
              <a:t>Collaborer</a:t>
            </a:r>
            <a:r>
              <a:rPr lang="fr-CA" sz="2800" dirty="0"/>
              <a:t> à l’élaboration du plan d’intégration pour son enfant </a:t>
            </a:r>
          </a:p>
        </p:txBody>
      </p:sp>
      <p:sp>
        <p:nvSpPr>
          <p:cNvPr id="9" name="ZoneTexte 8">
            <a:extLst>
              <a:ext uri="{FF2B5EF4-FFF2-40B4-BE49-F238E27FC236}">
                <a16:creationId xmlns:a16="http://schemas.microsoft.com/office/drawing/2014/main" id="{C6612D80-AEE0-657D-3236-D6F3D811B3AB}"/>
              </a:ext>
            </a:extLst>
          </p:cNvPr>
          <p:cNvSpPr txBox="1"/>
          <p:nvPr/>
        </p:nvSpPr>
        <p:spPr>
          <a:xfrm>
            <a:off x="584919" y="2551837"/>
            <a:ext cx="4553137" cy="2677656"/>
          </a:xfrm>
          <a:prstGeom prst="rect">
            <a:avLst/>
          </a:prstGeom>
          <a:noFill/>
        </p:spPr>
        <p:txBody>
          <a:bodyPr wrap="square">
            <a:spAutoFit/>
          </a:bodyPr>
          <a:lstStyle/>
          <a:p>
            <a:r>
              <a:rPr lang="fr-FR" sz="2400" b="0" i="0" dirty="0">
                <a:effectLst/>
              </a:rPr>
              <a:t>Grille à remplir pour un parent qui souhaite se préparer à participer activement à l’élaboration du plan d’intégration en service de garde pour son enfant en s’appuyant sur les moyens mis en place pour faciliter son quotidien à la maison.</a:t>
            </a:r>
            <a:endParaRPr lang="fr-CA" sz="2400" dirty="0"/>
          </a:p>
        </p:txBody>
      </p:sp>
    </p:spTree>
    <p:extLst>
      <p:ext uri="{BB962C8B-B14F-4D97-AF65-F5344CB8AC3E}">
        <p14:creationId xmlns:p14="http://schemas.microsoft.com/office/powerpoint/2010/main" val="288413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57D357-189A-4082-F99B-A7FF892ABF24}"/>
              </a:ext>
            </a:extLst>
          </p:cNvPr>
          <p:cNvSpPr/>
          <p:nvPr/>
        </p:nvSpPr>
        <p:spPr>
          <a:xfrm rot="10800000">
            <a:off x="6445778" y="12169"/>
            <a:ext cx="5759355" cy="6858000"/>
          </a:xfrm>
          <a:prstGeom prst="rect">
            <a:avLst/>
          </a:prstGeom>
          <a:gradFill flip="none" rotWithShape="1">
            <a:gsLst>
              <a:gs pos="0">
                <a:srgbClr val="3DB6D1"/>
              </a:gs>
              <a:gs pos="50000">
                <a:srgbClr val="BBE5EF"/>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a:extLst>
              <a:ext uri="{FF2B5EF4-FFF2-40B4-BE49-F238E27FC236}">
                <a16:creationId xmlns:a16="http://schemas.microsoft.com/office/drawing/2014/main" id="{8EAA7828-F2DD-584C-D943-F5313A61C3EC}"/>
              </a:ext>
            </a:extLst>
          </p:cNvPr>
          <p:cNvSpPr txBox="1"/>
          <p:nvPr/>
        </p:nvSpPr>
        <p:spPr>
          <a:xfrm>
            <a:off x="598715" y="1034533"/>
            <a:ext cx="4223656" cy="523220"/>
          </a:xfrm>
          <a:prstGeom prst="rect">
            <a:avLst/>
          </a:prstGeom>
          <a:noFill/>
        </p:spPr>
        <p:txBody>
          <a:bodyPr wrap="square">
            <a:spAutoFit/>
          </a:bodyPr>
          <a:lstStyle/>
          <a:p>
            <a:r>
              <a:rPr lang="fr-CA" sz="2800" b="1" cap="all" dirty="0">
                <a:solidFill>
                  <a:schemeClr val="accent1"/>
                </a:solidFill>
              </a:rPr>
              <a:t>L’inclusion</a:t>
            </a:r>
            <a:r>
              <a:rPr lang="fr-CA" sz="2800" dirty="0"/>
              <a:t> au quotidien</a:t>
            </a:r>
          </a:p>
        </p:txBody>
      </p:sp>
      <p:sp>
        <p:nvSpPr>
          <p:cNvPr id="5" name="ZoneTexte 4">
            <a:extLst>
              <a:ext uri="{FF2B5EF4-FFF2-40B4-BE49-F238E27FC236}">
                <a16:creationId xmlns:a16="http://schemas.microsoft.com/office/drawing/2014/main" id="{5E3FEC65-414A-4274-7324-EE5F2BAAF97E}"/>
              </a:ext>
            </a:extLst>
          </p:cNvPr>
          <p:cNvSpPr txBox="1"/>
          <p:nvPr/>
        </p:nvSpPr>
        <p:spPr>
          <a:xfrm>
            <a:off x="979714" y="1884793"/>
            <a:ext cx="4582886" cy="2677656"/>
          </a:xfrm>
          <a:prstGeom prst="rect">
            <a:avLst/>
          </a:prstGeom>
          <a:noFill/>
        </p:spPr>
        <p:txBody>
          <a:bodyPr wrap="square">
            <a:spAutoFit/>
          </a:bodyPr>
          <a:lstStyle/>
          <a:p>
            <a:r>
              <a:rPr lang="fr-FR" sz="2400" b="0" i="0" dirty="0">
                <a:effectLst/>
              </a:rPr>
              <a:t>Livret décrivant le quotidien en service de garde, les occasions d’apprentissage présentes dans les routines, le soutien mis en place pour la participation de l’enfant, l’importance du jeu initié par l’enfant et de la vie en collectivité.</a:t>
            </a:r>
            <a:endParaRPr lang="fr-CA" sz="2400" dirty="0"/>
          </a:p>
        </p:txBody>
      </p:sp>
      <p:pic>
        <p:nvPicPr>
          <p:cNvPr id="7" name="Image 6">
            <a:extLst>
              <a:ext uri="{FF2B5EF4-FFF2-40B4-BE49-F238E27FC236}">
                <a16:creationId xmlns:a16="http://schemas.microsoft.com/office/drawing/2014/main" id="{014980C4-47A5-80C5-B983-4AE0B3B3DF8E}"/>
              </a:ext>
            </a:extLst>
          </p:cNvPr>
          <p:cNvPicPr>
            <a:picLocks noChangeAspect="1"/>
          </p:cNvPicPr>
          <p:nvPr/>
        </p:nvPicPr>
        <p:blipFill>
          <a:blip r:embed="rId2"/>
          <a:stretch>
            <a:fillRect/>
          </a:stretch>
        </p:blipFill>
        <p:spPr>
          <a:xfrm rot="5400000">
            <a:off x="5603910" y="1038909"/>
            <a:ext cx="4327926" cy="3343746"/>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C5E9A7E9-20EE-7BE6-0971-A069249484D3}"/>
              </a:ext>
            </a:extLst>
          </p:cNvPr>
          <p:cNvPicPr>
            <a:picLocks noChangeAspect="1"/>
          </p:cNvPicPr>
          <p:nvPr/>
        </p:nvPicPr>
        <p:blipFill>
          <a:blip r:embed="rId3"/>
          <a:srcRect l="766"/>
          <a:stretch>
            <a:fillRect/>
          </a:stretch>
        </p:blipFill>
        <p:spPr>
          <a:xfrm rot="5400000">
            <a:off x="7282958" y="2474087"/>
            <a:ext cx="4322009" cy="3352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206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778A984-227F-D06E-25E8-11238D9A109C}"/>
              </a:ext>
            </a:extLst>
          </p:cNvPr>
          <p:cNvSpPr txBox="1"/>
          <p:nvPr/>
        </p:nvSpPr>
        <p:spPr>
          <a:xfrm>
            <a:off x="544286" y="936565"/>
            <a:ext cx="5366657" cy="954107"/>
          </a:xfrm>
          <a:prstGeom prst="rect">
            <a:avLst/>
          </a:prstGeom>
          <a:noFill/>
        </p:spPr>
        <p:txBody>
          <a:bodyPr wrap="square">
            <a:spAutoFit/>
          </a:bodyPr>
          <a:lstStyle/>
          <a:p>
            <a:r>
              <a:rPr lang="fr-CA" sz="2800" dirty="0"/>
              <a:t>Parent, </a:t>
            </a:r>
            <a:r>
              <a:rPr lang="fr-CA" sz="2800" b="1" cap="all" dirty="0">
                <a:solidFill>
                  <a:schemeClr val="accent1"/>
                </a:solidFill>
              </a:rPr>
              <a:t>partenaire</a:t>
            </a:r>
            <a:r>
              <a:rPr lang="fr-CA" sz="2800" dirty="0"/>
              <a:t> de l’inclusion de votre enfant</a:t>
            </a:r>
          </a:p>
        </p:txBody>
      </p:sp>
      <p:sp>
        <p:nvSpPr>
          <p:cNvPr id="4" name="Rectangle 3">
            <a:extLst>
              <a:ext uri="{FF2B5EF4-FFF2-40B4-BE49-F238E27FC236}">
                <a16:creationId xmlns:a16="http://schemas.microsoft.com/office/drawing/2014/main" id="{70F72E15-1871-6627-FA03-18B3ECB58732}"/>
              </a:ext>
            </a:extLst>
          </p:cNvPr>
          <p:cNvSpPr/>
          <p:nvPr/>
        </p:nvSpPr>
        <p:spPr>
          <a:xfrm rot="10800000">
            <a:off x="6445778" y="12169"/>
            <a:ext cx="5759355" cy="6858000"/>
          </a:xfrm>
          <a:prstGeom prst="rect">
            <a:avLst/>
          </a:prstGeom>
          <a:gradFill flip="none" rotWithShape="1">
            <a:gsLst>
              <a:gs pos="0">
                <a:srgbClr val="3DB6D1"/>
              </a:gs>
              <a:gs pos="50000">
                <a:srgbClr val="BBE5EF"/>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1CC1B452-A01B-1289-699E-99FC07F1A406}"/>
              </a:ext>
            </a:extLst>
          </p:cNvPr>
          <p:cNvSpPr txBox="1"/>
          <p:nvPr/>
        </p:nvSpPr>
        <p:spPr>
          <a:xfrm>
            <a:off x="884465" y="2227695"/>
            <a:ext cx="4373335" cy="3416320"/>
          </a:xfrm>
          <a:prstGeom prst="rect">
            <a:avLst/>
          </a:prstGeom>
          <a:noFill/>
        </p:spPr>
        <p:txBody>
          <a:bodyPr wrap="square">
            <a:spAutoFit/>
          </a:bodyPr>
          <a:lstStyle/>
          <a:p>
            <a:r>
              <a:rPr lang="fr-FR" sz="2400" b="0" i="0" dirty="0">
                <a:effectLst/>
              </a:rPr>
              <a:t>Livret abordant les bases d’une relation de partenariat, quelques principes en lien avec la résolution de situations difficiles et les ressources disponibles lorsque l’on fait face à des obstacles majeurs dans la trajectoire d’inclusion de son enfant.</a:t>
            </a:r>
            <a:endParaRPr lang="fr-CA" sz="2400" dirty="0"/>
          </a:p>
        </p:txBody>
      </p:sp>
      <p:pic>
        <p:nvPicPr>
          <p:cNvPr id="8" name="Image 7">
            <a:extLst>
              <a:ext uri="{FF2B5EF4-FFF2-40B4-BE49-F238E27FC236}">
                <a16:creationId xmlns:a16="http://schemas.microsoft.com/office/drawing/2014/main" id="{1AAB057B-BE75-2093-A6F5-A85734B42EC7}"/>
              </a:ext>
            </a:extLst>
          </p:cNvPr>
          <p:cNvPicPr>
            <a:picLocks noChangeAspect="1"/>
          </p:cNvPicPr>
          <p:nvPr/>
        </p:nvPicPr>
        <p:blipFill>
          <a:blip r:embed="rId2"/>
          <a:stretch>
            <a:fillRect/>
          </a:stretch>
        </p:blipFill>
        <p:spPr>
          <a:xfrm rot="4675582">
            <a:off x="6193916" y="1389849"/>
            <a:ext cx="4714015" cy="3634093"/>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6DADA66B-D141-7423-930B-AF05F950E49B}"/>
              </a:ext>
            </a:extLst>
          </p:cNvPr>
          <p:cNvPicPr>
            <a:picLocks noChangeAspect="1"/>
          </p:cNvPicPr>
          <p:nvPr/>
        </p:nvPicPr>
        <p:blipFill>
          <a:blip r:embed="rId3"/>
          <a:stretch>
            <a:fillRect/>
          </a:stretch>
        </p:blipFill>
        <p:spPr>
          <a:xfrm rot="6326771">
            <a:off x="8128243" y="2372875"/>
            <a:ext cx="4428760" cy="3425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752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A84FC-01FC-7679-B445-A8AA6F9AAE2D}"/>
              </a:ext>
            </a:extLst>
          </p:cNvPr>
          <p:cNvSpPr/>
          <p:nvPr/>
        </p:nvSpPr>
        <p:spPr>
          <a:xfrm rot="10800000">
            <a:off x="6445778" y="12169"/>
            <a:ext cx="5759355" cy="6858000"/>
          </a:xfrm>
          <a:prstGeom prst="rect">
            <a:avLst/>
          </a:prstGeom>
          <a:gradFill flip="none" rotWithShape="1">
            <a:gsLst>
              <a:gs pos="0">
                <a:srgbClr val="3DB6D1"/>
              </a:gs>
              <a:gs pos="50000">
                <a:srgbClr val="BBE5EF"/>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E51D1A7B-2D83-92F9-82B1-53CFFC7C8F0F}"/>
              </a:ext>
            </a:extLst>
          </p:cNvPr>
          <p:cNvSpPr txBox="1"/>
          <p:nvPr/>
        </p:nvSpPr>
        <p:spPr>
          <a:xfrm>
            <a:off x="1178379" y="2386152"/>
            <a:ext cx="4373335" cy="3046988"/>
          </a:xfrm>
          <a:prstGeom prst="rect">
            <a:avLst/>
          </a:prstGeom>
          <a:noFill/>
        </p:spPr>
        <p:txBody>
          <a:bodyPr wrap="square">
            <a:spAutoFit/>
          </a:bodyPr>
          <a:lstStyle/>
          <a:p>
            <a:r>
              <a:rPr lang="fr-FR" sz="2400" b="0" i="0" dirty="0">
                <a:effectLst/>
              </a:rPr>
              <a:t>Dépliant abordant les principales questions à se poser et les ressources disponibles pour un parent qui se questionne quant au meilleur moment pour envisager la transition du service de garde vers le milieu scolaire, soit à 4 ans, 5 ans ou 6 ans.</a:t>
            </a:r>
            <a:endParaRPr lang="fr-CA" sz="2400" dirty="0"/>
          </a:p>
        </p:txBody>
      </p:sp>
      <p:sp>
        <p:nvSpPr>
          <p:cNvPr id="8" name="ZoneTexte 7">
            <a:extLst>
              <a:ext uri="{FF2B5EF4-FFF2-40B4-BE49-F238E27FC236}">
                <a16:creationId xmlns:a16="http://schemas.microsoft.com/office/drawing/2014/main" id="{402AAF13-3B5B-2473-FE78-ABCEBDE14073}"/>
              </a:ext>
            </a:extLst>
          </p:cNvPr>
          <p:cNvSpPr txBox="1"/>
          <p:nvPr/>
        </p:nvSpPr>
        <p:spPr>
          <a:xfrm>
            <a:off x="666751" y="1064764"/>
            <a:ext cx="5759355" cy="954107"/>
          </a:xfrm>
          <a:prstGeom prst="rect">
            <a:avLst/>
          </a:prstGeom>
          <a:noFill/>
        </p:spPr>
        <p:txBody>
          <a:bodyPr wrap="square">
            <a:spAutoFit/>
          </a:bodyPr>
          <a:lstStyle/>
          <a:p>
            <a:r>
              <a:rPr lang="fr-CA" sz="2800" b="1" cap="all" dirty="0">
                <a:solidFill>
                  <a:schemeClr val="accent1"/>
                </a:solidFill>
              </a:rPr>
              <a:t>Réfléchir</a:t>
            </a:r>
            <a:r>
              <a:rPr lang="fr-CA" sz="2800" dirty="0"/>
              <a:t> au meilleur moment pour la transition scolaire de son enfant </a:t>
            </a:r>
          </a:p>
        </p:txBody>
      </p:sp>
      <p:pic>
        <p:nvPicPr>
          <p:cNvPr id="10" name="Image 9">
            <a:extLst>
              <a:ext uri="{FF2B5EF4-FFF2-40B4-BE49-F238E27FC236}">
                <a16:creationId xmlns:a16="http://schemas.microsoft.com/office/drawing/2014/main" id="{A5492EB1-FDC3-6E71-C64B-A73391B68A10}"/>
              </a:ext>
            </a:extLst>
          </p:cNvPr>
          <p:cNvPicPr>
            <a:picLocks noChangeAspect="1"/>
          </p:cNvPicPr>
          <p:nvPr/>
        </p:nvPicPr>
        <p:blipFill>
          <a:blip r:embed="rId2"/>
          <a:stretch>
            <a:fillRect/>
          </a:stretch>
        </p:blipFill>
        <p:spPr>
          <a:xfrm>
            <a:off x="6282493" y="1541817"/>
            <a:ext cx="4220744" cy="3243943"/>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DE0CCB09-A6D9-D17D-8878-91AB59661634}"/>
              </a:ext>
            </a:extLst>
          </p:cNvPr>
          <p:cNvPicPr>
            <a:picLocks noChangeAspect="1"/>
          </p:cNvPicPr>
          <p:nvPr/>
        </p:nvPicPr>
        <p:blipFill>
          <a:blip r:embed="rId3"/>
          <a:stretch>
            <a:fillRect/>
          </a:stretch>
        </p:blipFill>
        <p:spPr>
          <a:xfrm>
            <a:off x="7485963" y="2752375"/>
            <a:ext cx="4470297" cy="34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6008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87558-2A16-0AFA-A25A-97C724E175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5C146E-0FE9-651F-A2E7-8D8D1E065A28}"/>
              </a:ext>
            </a:extLst>
          </p:cNvPr>
          <p:cNvSpPr/>
          <p:nvPr/>
        </p:nvSpPr>
        <p:spPr>
          <a:xfrm rot="10800000">
            <a:off x="6445778" y="12169"/>
            <a:ext cx="5759355" cy="6858000"/>
          </a:xfrm>
          <a:prstGeom prst="rect">
            <a:avLst/>
          </a:prstGeom>
          <a:gradFill flip="none" rotWithShape="1">
            <a:gsLst>
              <a:gs pos="0">
                <a:srgbClr val="3DB6D1"/>
              </a:gs>
              <a:gs pos="50000">
                <a:srgbClr val="BBE5EF"/>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A80AB76E-BC6B-231B-EB7E-407AFB1F32BB}"/>
              </a:ext>
            </a:extLst>
          </p:cNvPr>
          <p:cNvSpPr txBox="1"/>
          <p:nvPr/>
        </p:nvSpPr>
        <p:spPr>
          <a:xfrm>
            <a:off x="1069522" y="1972467"/>
            <a:ext cx="4676701" cy="3785652"/>
          </a:xfrm>
          <a:prstGeom prst="rect">
            <a:avLst/>
          </a:prstGeom>
          <a:noFill/>
        </p:spPr>
        <p:txBody>
          <a:bodyPr wrap="square">
            <a:spAutoFit/>
          </a:bodyPr>
          <a:lstStyle/>
          <a:p>
            <a:r>
              <a:rPr lang="fr-FR" sz="2400" b="0" i="0" dirty="0">
                <a:effectLst/>
              </a:rPr>
              <a:t>Capsule vidéo présentant le parcours de parents ayant fait le choix de l’inclusion en service de garde pour leur enfant. La vidéo aborde des thèmes comme les questionnements quant aux meilleurs choix à faire, les bienfaits de l’inclusion pour l’enfant et sa famille et ce qu’ils retiennent le plus de leur parcours.</a:t>
            </a:r>
            <a:endParaRPr lang="fr-CA" sz="2400" dirty="0"/>
          </a:p>
        </p:txBody>
      </p:sp>
      <p:sp>
        <p:nvSpPr>
          <p:cNvPr id="8" name="ZoneTexte 7">
            <a:extLst>
              <a:ext uri="{FF2B5EF4-FFF2-40B4-BE49-F238E27FC236}">
                <a16:creationId xmlns:a16="http://schemas.microsoft.com/office/drawing/2014/main" id="{F757C49D-47FD-34B0-B309-698788470F29}"/>
              </a:ext>
            </a:extLst>
          </p:cNvPr>
          <p:cNvSpPr txBox="1"/>
          <p:nvPr/>
        </p:nvSpPr>
        <p:spPr>
          <a:xfrm>
            <a:off x="644979" y="915215"/>
            <a:ext cx="5646964" cy="954107"/>
          </a:xfrm>
          <a:prstGeom prst="rect">
            <a:avLst/>
          </a:prstGeom>
          <a:noFill/>
        </p:spPr>
        <p:txBody>
          <a:bodyPr wrap="square">
            <a:spAutoFit/>
          </a:bodyPr>
          <a:lstStyle/>
          <a:p>
            <a:r>
              <a:rPr lang="fr-CA" sz="2800" b="1" cap="all" dirty="0">
                <a:solidFill>
                  <a:schemeClr val="accent1"/>
                </a:solidFill>
              </a:rPr>
              <a:t>Choisir</a:t>
            </a:r>
            <a:r>
              <a:rPr lang="fr-CA" sz="2800" dirty="0"/>
              <a:t> l’inclusion en service de garde pour son enfant</a:t>
            </a:r>
          </a:p>
        </p:txBody>
      </p:sp>
      <p:pic>
        <p:nvPicPr>
          <p:cNvPr id="10" name="Image 9">
            <a:extLst>
              <a:ext uri="{FF2B5EF4-FFF2-40B4-BE49-F238E27FC236}">
                <a16:creationId xmlns:a16="http://schemas.microsoft.com/office/drawing/2014/main" id="{73F8AF09-36E4-F5F5-CC61-354BC6129AD3}"/>
              </a:ext>
            </a:extLst>
          </p:cNvPr>
          <p:cNvPicPr>
            <a:picLocks noChangeAspect="1"/>
          </p:cNvPicPr>
          <p:nvPr/>
        </p:nvPicPr>
        <p:blipFill>
          <a:blip r:embed="rId2"/>
          <a:stretch>
            <a:fillRect/>
          </a:stretch>
        </p:blipFill>
        <p:spPr>
          <a:xfrm>
            <a:off x="5889171" y="2080494"/>
            <a:ext cx="6118593" cy="2908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8108354"/>
      </p:ext>
    </p:extLst>
  </p:cSld>
  <p:clrMapOvr>
    <a:masterClrMapping/>
  </p:clrMapOvr>
</p:sld>
</file>

<file path=ppt/theme/theme1.xml><?xml version="1.0" encoding="utf-8"?>
<a:theme xmlns:a="http://schemas.openxmlformats.org/drawingml/2006/main" name="ThèmeJMFPGPPT">
  <a:themeElements>
    <a:clrScheme name="Charte JMFPG">
      <a:dk1>
        <a:sysClr val="windowText" lastClr="000000"/>
      </a:dk1>
      <a:lt1>
        <a:sysClr val="window" lastClr="FFFFFF"/>
      </a:lt1>
      <a:dk2>
        <a:srgbClr val="808080"/>
      </a:dk2>
      <a:lt2>
        <a:srgbClr val="BEE4F6"/>
      </a:lt2>
      <a:accent1>
        <a:srgbClr val="2B3183"/>
      </a:accent1>
      <a:accent2>
        <a:srgbClr val="C1D112"/>
      </a:accent2>
      <a:accent3>
        <a:srgbClr val="F9B700"/>
      </a:accent3>
      <a:accent4>
        <a:srgbClr val="E46625"/>
      </a:accent4>
      <a:accent5>
        <a:srgbClr val="7CC690"/>
      </a:accent5>
      <a:accent6>
        <a:srgbClr val="D23897"/>
      </a:accent6>
      <a:hlink>
        <a:srgbClr val="0563C1"/>
      </a:hlink>
      <a:folHlink>
        <a:srgbClr val="954F72"/>
      </a:folHlink>
    </a:clrScheme>
    <a:fontScheme name="JMFPG">
      <a:majorFont>
        <a:latin typeface="Georgia"/>
        <a:ea typeface=""/>
        <a:cs typeface=""/>
      </a:majorFont>
      <a:minorFont>
        <a:latin typeface="Calibri"/>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JMFPGPPT" id="{6353F4C9-64EF-4F99-96D6-706E76AF31A3}" vid="{093B259F-233A-49DA-8DD2-F2E640461702}"/>
    </a:ext>
  </a:ext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ThèmeJMFPGPPT</Template>
  <TotalTime>447</TotalTime>
  <Words>667</Words>
  <Application>Microsoft Office PowerPoint</Application>
  <PresentationFormat>Grand écran</PresentationFormat>
  <Paragraphs>47</Paragraphs>
  <Slides>11</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Calibri</vt:lpstr>
      <vt:lpstr>Georgia</vt:lpstr>
      <vt:lpstr>Looks Sketchy</vt:lpstr>
      <vt:lpstr>ThèmeJMFPGPPT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Maude</dc:creator>
  <cp:lastModifiedBy>Maude Lalumiere</cp:lastModifiedBy>
  <cp:revision>28</cp:revision>
  <dcterms:created xsi:type="dcterms:W3CDTF">2022-12-12T14:24:12Z</dcterms:created>
  <dcterms:modified xsi:type="dcterms:W3CDTF">2026-03-11T14:27:01Z</dcterms:modified>
</cp:coreProperties>
</file>