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61" r:id="rId5"/>
    <p:sldId id="383" r:id="rId6"/>
    <p:sldId id="262" r:id="rId7"/>
    <p:sldId id="385" r:id="rId8"/>
    <p:sldId id="370" r:id="rId9"/>
    <p:sldId id="274" r:id="rId10"/>
    <p:sldId id="330" r:id="rId11"/>
    <p:sldId id="257" r:id="rId12"/>
    <p:sldId id="304" r:id="rId13"/>
    <p:sldId id="350" r:id="rId14"/>
    <p:sldId id="386" r:id="rId15"/>
    <p:sldId id="258" r:id="rId16"/>
    <p:sldId id="352" r:id="rId17"/>
    <p:sldId id="373" r:id="rId18"/>
    <p:sldId id="354" r:id="rId19"/>
    <p:sldId id="374" r:id="rId20"/>
    <p:sldId id="334" r:id="rId21"/>
    <p:sldId id="358" r:id="rId22"/>
    <p:sldId id="337" r:id="rId23"/>
    <p:sldId id="356" r:id="rId24"/>
    <p:sldId id="338" r:id="rId25"/>
    <p:sldId id="382" r:id="rId26"/>
    <p:sldId id="365" r:id="rId27"/>
    <p:sldId id="378" r:id="rId28"/>
    <p:sldId id="368" r:id="rId29"/>
    <p:sldId id="387" r:id="rId30"/>
    <p:sldId id="392" r:id="rId31"/>
    <p:sldId id="256" r:id="rId32"/>
    <p:sldId id="266" r:id="rId33"/>
    <p:sldId id="388" r:id="rId34"/>
    <p:sldId id="389" r:id="rId35"/>
    <p:sldId id="384" r:id="rId36"/>
    <p:sldId id="323" r:id="rId37"/>
    <p:sldId id="272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ébastien Rivard" initials="SR" lastIdx="6" clrIdx="0">
    <p:extLst>
      <p:ext uri="{19B8F6BF-5375-455C-9EA6-DF929625EA0E}">
        <p15:presenceInfo xmlns:p15="http://schemas.microsoft.com/office/powerpoint/2012/main" userId="Sébastien Riv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F1FD"/>
    <a:srgbClr val="9AE7FC"/>
    <a:srgbClr val="008892"/>
    <a:srgbClr val="BEE395"/>
    <a:srgbClr val="28AA7A"/>
    <a:srgbClr val="97C059"/>
    <a:srgbClr val="D9FCFF"/>
    <a:srgbClr val="124733"/>
    <a:srgbClr val="E3F3E0"/>
    <a:srgbClr val="D7E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3C0901-BA92-4120-9E1E-2B621E44605F}" v="67" dt="2021-09-22T19:28:41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4" autoAdjust="0"/>
    <p:restoredTop sz="94404" autoAdjust="0"/>
  </p:normalViewPr>
  <p:slideViewPr>
    <p:cSldViewPr snapToGrid="0">
      <p:cViewPr varScale="1">
        <p:scale>
          <a:sx n="77" d="100"/>
          <a:sy n="77" d="100"/>
        </p:scale>
        <p:origin x="8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453268-B556-45FE-9A5C-94FE5822878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C1673D-6094-45AC-9188-9C99F935265C}">
      <dgm:prSet custT="1"/>
      <dgm:spPr>
        <a:solidFill>
          <a:srgbClr val="008892"/>
        </a:solidFill>
      </dgm:spPr>
      <dgm:t>
        <a:bodyPr/>
        <a:lstStyle/>
        <a:p>
          <a:r>
            <a:rPr lang="fr-CA" sz="2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Regroupement intersectoriel des groupes d’action communautaire en santé et services sociaux</a:t>
          </a:r>
          <a:endParaRPr lang="en-US" sz="26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DCECE0E-4053-4714-96D3-614C4E0F076D}" type="parTrans" cxnId="{92AACAB1-D3E0-4F9E-9A87-019E956C1B58}">
      <dgm:prSet/>
      <dgm:spPr/>
      <dgm:t>
        <a:bodyPr/>
        <a:lstStyle/>
        <a:p>
          <a:endParaRPr lang="en-US" sz="2800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B12945A-DFF5-458B-9BE5-9723BFA50694}" type="sibTrans" cxnId="{92AACAB1-D3E0-4F9E-9A87-019E956C1B58}">
      <dgm:prSet/>
      <dgm:spPr/>
      <dgm:t>
        <a:bodyPr/>
        <a:lstStyle/>
        <a:p>
          <a:endParaRPr lang="en-US" sz="2800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759E6EE-3792-44A6-A3C6-3400749B72EF}">
      <dgm:prSet custT="1"/>
      <dgm:spPr>
        <a:solidFill>
          <a:srgbClr val="97C059"/>
        </a:solidFill>
      </dgm:spPr>
      <dgm:t>
        <a:bodyPr/>
        <a:lstStyle/>
        <a:p>
          <a:r>
            <a:rPr lang="fr-CA" sz="40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350 membres </a:t>
          </a:r>
          <a:endParaRPr lang="en-US" sz="40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8AC64F8-0F5E-4F0C-AA5A-BB1D9036DDAC}" type="parTrans" cxnId="{A678A6F0-145F-4750-8278-945F75C16168}">
      <dgm:prSet/>
      <dgm:spPr/>
      <dgm:t>
        <a:bodyPr/>
        <a:lstStyle/>
        <a:p>
          <a:endParaRPr lang="en-US" sz="2800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149B9A5-59D4-4787-B1DA-3AE6AE0FD377}" type="sibTrans" cxnId="{A678A6F0-145F-4750-8278-945F75C16168}">
      <dgm:prSet/>
      <dgm:spPr/>
      <dgm:t>
        <a:bodyPr/>
        <a:lstStyle/>
        <a:p>
          <a:endParaRPr lang="en-US" sz="2800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593C6DC-6CE6-4C7D-9E04-D9E6A1FC463A}">
      <dgm:prSet custT="1"/>
      <dgm:spPr>
        <a:solidFill>
          <a:srgbClr val="008892"/>
        </a:solidFill>
      </dgm:spPr>
      <dgm:t>
        <a:bodyPr/>
        <a:lstStyle/>
        <a:p>
          <a:r>
            <a:rPr lang="fr-CA" sz="2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Mission : représentation, formation, soutien, conseils, revendication, mobilisation</a:t>
          </a:r>
          <a:endParaRPr lang="en-US" sz="26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EBEA039-0FDA-40E1-84A7-F5A75DD51CA3}" type="parTrans" cxnId="{729EB6CB-E623-4769-9147-7F9A0C344E3D}">
      <dgm:prSet/>
      <dgm:spPr/>
      <dgm:t>
        <a:bodyPr/>
        <a:lstStyle/>
        <a:p>
          <a:endParaRPr lang="en-US" sz="2800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8FC4CC8-665E-4943-8AEF-E1E5D2815272}" type="sibTrans" cxnId="{729EB6CB-E623-4769-9147-7F9A0C344E3D}">
      <dgm:prSet/>
      <dgm:spPr/>
      <dgm:t>
        <a:bodyPr/>
        <a:lstStyle/>
        <a:p>
          <a:endParaRPr lang="en-US" sz="2800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953EC3A-CB21-4239-81AE-C94B15F86E98}">
      <dgm:prSet custT="1"/>
      <dgm:spPr>
        <a:solidFill>
          <a:srgbClr val="97C059"/>
        </a:solidFill>
      </dgm:spPr>
      <dgm:t>
        <a:bodyPr/>
        <a:lstStyle/>
        <a:p>
          <a:pPr>
            <a:tabLst>
              <a:tab pos="1878013" algn="l"/>
            </a:tabLst>
          </a:pPr>
          <a:r>
            <a:rPr lang="fr-CA" sz="2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L’interlocuteur privilégié du CIUSSS pour le PSOC à Montréal</a:t>
          </a:r>
          <a:endParaRPr lang="en-US" sz="2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21CB180-5C9E-450A-B763-A561D9310B87}" type="parTrans" cxnId="{1166933B-3940-4BDC-B3AC-95BF10F85765}">
      <dgm:prSet/>
      <dgm:spPr/>
      <dgm:t>
        <a:bodyPr/>
        <a:lstStyle/>
        <a:p>
          <a:endParaRPr lang="en-US" sz="2800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DA6635C-454D-46A7-A730-339BF9721F4D}" type="sibTrans" cxnId="{1166933B-3940-4BDC-B3AC-95BF10F85765}">
      <dgm:prSet/>
      <dgm:spPr/>
      <dgm:t>
        <a:bodyPr/>
        <a:lstStyle/>
        <a:p>
          <a:endParaRPr lang="en-US" sz="2800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C98F11F-231A-4D7D-85AA-A86F1E448889}">
      <dgm:prSet custT="1"/>
      <dgm:spPr>
        <a:solidFill>
          <a:srgbClr val="008892"/>
        </a:solidFill>
      </dgm:spPr>
      <dgm:t>
        <a:bodyPr/>
        <a:lstStyle/>
        <a:p>
          <a:r>
            <a:rPr lang="fr-CA" sz="2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Comité de suivi de la Politique montréalaise pour l’action communautaire</a:t>
          </a:r>
        </a:p>
      </dgm:t>
    </dgm:pt>
    <dgm:pt modelId="{CFEC131A-8CA3-4E39-A441-5DF39A5821A9}" type="parTrans" cxnId="{498BFB5F-3E9E-4C9C-A5DC-0AF2BD621347}">
      <dgm:prSet/>
      <dgm:spPr/>
      <dgm:t>
        <a:bodyPr/>
        <a:lstStyle/>
        <a:p>
          <a:endParaRPr lang="en-US" sz="2800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7B27125-7773-4DAA-AA7A-B1BF3CACA349}" type="sibTrans" cxnId="{498BFB5F-3E9E-4C9C-A5DC-0AF2BD621347}">
      <dgm:prSet/>
      <dgm:spPr/>
      <dgm:t>
        <a:bodyPr/>
        <a:lstStyle/>
        <a:p>
          <a:endParaRPr lang="en-US" sz="2800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D88579D-DFD6-4042-B1AE-77FE6934504E}">
      <dgm:prSet custT="1"/>
      <dgm:spPr>
        <a:solidFill>
          <a:srgbClr val="97C059"/>
        </a:solidFill>
      </dgm:spPr>
      <dgm:t>
        <a:bodyPr/>
        <a:lstStyle/>
        <a:p>
          <a:r>
            <a:rPr lang="fr-CA" sz="3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Représentation nationale</a:t>
          </a:r>
          <a:endParaRPr lang="en-US" sz="36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99DD00D-F7A9-4B6A-952C-E18E29C05E00}" type="parTrans" cxnId="{8AAA5A3D-10EC-4BBC-BB0C-4F14F49A6660}">
      <dgm:prSet/>
      <dgm:spPr/>
      <dgm:t>
        <a:bodyPr/>
        <a:lstStyle/>
        <a:p>
          <a:endParaRPr lang="en-US" sz="2800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A8CD06D-F955-454B-8573-80855FC174C5}" type="sibTrans" cxnId="{8AAA5A3D-10EC-4BBC-BB0C-4F14F49A6660}">
      <dgm:prSet/>
      <dgm:spPr/>
      <dgm:t>
        <a:bodyPr/>
        <a:lstStyle/>
        <a:p>
          <a:endParaRPr lang="en-US" sz="2800" b="1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EAC3936-BAF4-4C92-9B6E-FDDC4F642C11}" type="pres">
      <dgm:prSet presAssocID="{4E453268-B556-45FE-9A5C-94FE58228783}" presName="diagram" presStyleCnt="0">
        <dgm:presLayoutVars>
          <dgm:dir/>
          <dgm:resizeHandles val="exact"/>
        </dgm:presLayoutVars>
      </dgm:prSet>
      <dgm:spPr/>
    </dgm:pt>
    <dgm:pt modelId="{A522E377-9EF3-4E18-8BA0-473385700000}" type="pres">
      <dgm:prSet presAssocID="{6EC1673D-6094-45AC-9188-9C99F935265C}" presName="node" presStyleLbl="node1" presStyleIdx="0" presStyleCnt="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68E66911-4715-49FB-BB4C-1F33E67D118F}" type="pres">
      <dgm:prSet presAssocID="{BB12945A-DFF5-458B-9BE5-9723BFA50694}" presName="sibTrans" presStyleCnt="0"/>
      <dgm:spPr/>
    </dgm:pt>
    <dgm:pt modelId="{F07F36BD-06B5-4B5B-BA2E-195FBAB22B51}" type="pres">
      <dgm:prSet presAssocID="{0759E6EE-3792-44A6-A3C6-3400749B72EF}" presName="node" presStyleLbl="node1" presStyleIdx="1" presStyleCnt="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F1FDAAE9-8876-4D1C-A569-94403A038034}" type="pres">
      <dgm:prSet presAssocID="{3149B9A5-59D4-4787-B1DA-3AE6AE0FD377}" presName="sibTrans" presStyleCnt="0"/>
      <dgm:spPr/>
    </dgm:pt>
    <dgm:pt modelId="{BD78DF7F-25F6-4C78-A5A5-830DB6813A3D}" type="pres">
      <dgm:prSet presAssocID="{5593C6DC-6CE6-4C7D-9E04-D9E6A1FC463A}" presName="node" presStyleLbl="node1" presStyleIdx="2" presStyleCnt="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F9337D88-0BEB-4422-BA4A-FAF6D794B0B0}" type="pres">
      <dgm:prSet presAssocID="{48FC4CC8-665E-4943-8AEF-E1E5D2815272}" presName="sibTrans" presStyleCnt="0"/>
      <dgm:spPr/>
    </dgm:pt>
    <dgm:pt modelId="{7843EECA-F077-4C65-8279-99452FED86D9}" type="pres">
      <dgm:prSet presAssocID="{8953EC3A-CB21-4239-81AE-C94B15F86E98}" presName="node" presStyleLbl="node1" presStyleIdx="3" presStyleCnt="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F6B11696-D88D-4D0F-9072-7F5706B27023}" type="pres">
      <dgm:prSet presAssocID="{7DA6635C-454D-46A7-A730-339BF9721F4D}" presName="sibTrans" presStyleCnt="0"/>
      <dgm:spPr/>
    </dgm:pt>
    <dgm:pt modelId="{77218ED7-6F42-4888-8949-1DCF68DD44B4}" type="pres">
      <dgm:prSet presAssocID="{CC98F11F-231A-4D7D-85AA-A86F1E448889}" presName="node" presStyleLbl="node1" presStyleIdx="4" presStyleCnt="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C74E225D-1A75-4B44-BA0D-57A1E31E544C}" type="pres">
      <dgm:prSet presAssocID="{37B27125-7773-4DAA-AA7A-B1BF3CACA349}" presName="sibTrans" presStyleCnt="0"/>
      <dgm:spPr/>
    </dgm:pt>
    <dgm:pt modelId="{9829EEBD-F034-46D9-82BF-C4813BF9F848}" type="pres">
      <dgm:prSet presAssocID="{4D88579D-DFD6-4042-B1AE-77FE6934504E}" presName="node" presStyleLbl="node1" presStyleIdx="5" presStyleCnt="6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82E21C02-84C3-4CE3-B743-6838E8B3F4E8}" type="presOf" srcId="{0759E6EE-3792-44A6-A3C6-3400749B72EF}" destId="{F07F36BD-06B5-4B5B-BA2E-195FBAB22B51}" srcOrd="0" destOrd="0" presId="urn:microsoft.com/office/officeart/2005/8/layout/default"/>
    <dgm:cxn modelId="{4EFCB511-D86F-43CF-8D30-88BBB8B56054}" type="presOf" srcId="{4D88579D-DFD6-4042-B1AE-77FE6934504E}" destId="{9829EEBD-F034-46D9-82BF-C4813BF9F848}" srcOrd="0" destOrd="0" presId="urn:microsoft.com/office/officeart/2005/8/layout/default"/>
    <dgm:cxn modelId="{B2F6D611-7F6C-463E-BAAE-491CC2AB2063}" type="presOf" srcId="{8953EC3A-CB21-4239-81AE-C94B15F86E98}" destId="{7843EECA-F077-4C65-8279-99452FED86D9}" srcOrd="0" destOrd="0" presId="urn:microsoft.com/office/officeart/2005/8/layout/default"/>
    <dgm:cxn modelId="{FCC4242F-9571-48F5-8970-F1BD3065E5E9}" type="presOf" srcId="{6EC1673D-6094-45AC-9188-9C99F935265C}" destId="{A522E377-9EF3-4E18-8BA0-473385700000}" srcOrd="0" destOrd="0" presId="urn:microsoft.com/office/officeart/2005/8/layout/default"/>
    <dgm:cxn modelId="{1166933B-3940-4BDC-B3AC-95BF10F85765}" srcId="{4E453268-B556-45FE-9A5C-94FE58228783}" destId="{8953EC3A-CB21-4239-81AE-C94B15F86E98}" srcOrd="3" destOrd="0" parTransId="{721CB180-5C9E-450A-B763-A561D9310B87}" sibTransId="{7DA6635C-454D-46A7-A730-339BF9721F4D}"/>
    <dgm:cxn modelId="{8AAA5A3D-10EC-4BBC-BB0C-4F14F49A6660}" srcId="{4E453268-B556-45FE-9A5C-94FE58228783}" destId="{4D88579D-DFD6-4042-B1AE-77FE6934504E}" srcOrd="5" destOrd="0" parTransId="{999DD00D-F7A9-4B6A-952C-E18E29C05E00}" sibTransId="{8A8CD06D-F955-454B-8573-80855FC174C5}"/>
    <dgm:cxn modelId="{498BFB5F-3E9E-4C9C-A5DC-0AF2BD621347}" srcId="{4E453268-B556-45FE-9A5C-94FE58228783}" destId="{CC98F11F-231A-4D7D-85AA-A86F1E448889}" srcOrd="4" destOrd="0" parTransId="{CFEC131A-8CA3-4E39-A441-5DF39A5821A9}" sibTransId="{37B27125-7773-4DAA-AA7A-B1BF3CACA349}"/>
    <dgm:cxn modelId="{22D2EE93-C3D6-4C0D-BEDB-B4DCE4DAE6D5}" type="presOf" srcId="{4E453268-B556-45FE-9A5C-94FE58228783}" destId="{BEAC3936-BAF4-4C92-9B6E-FDDC4F642C11}" srcOrd="0" destOrd="0" presId="urn:microsoft.com/office/officeart/2005/8/layout/default"/>
    <dgm:cxn modelId="{FF197DA9-0CD8-49B6-9308-DEB6537DF70B}" type="presOf" srcId="{CC98F11F-231A-4D7D-85AA-A86F1E448889}" destId="{77218ED7-6F42-4888-8949-1DCF68DD44B4}" srcOrd="0" destOrd="0" presId="urn:microsoft.com/office/officeart/2005/8/layout/default"/>
    <dgm:cxn modelId="{92AACAB1-D3E0-4F9E-9A87-019E956C1B58}" srcId="{4E453268-B556-45FE-9A5C-94FE58228783}" destId="{6EC1673D-6094-45AC-9188-9C99F935265C}" srcOrd="0" destOrd="0" parTransId="{3DCECE0E-4053-4714-96D3-614C4E0F076D}" sibTransId="{BB12945A-DFF5-458B-9BE5-9723BFA50694}"/>
    <dgm:cxn modelId="{9A99FFBA-95B2-4CA5-8BD8-E1143CD5C43F}" type="presOf" srcId="{5593C6DC-6CE6-4C7D-9E04-D9E6A1FC463A}" destId="{BD78DF7F-25F6-4C78-A5A5-830DB6813A3D}" srcOrd="0" destOrd="0" presId="urn:microsoft.com/office/officeart/2005/8/layout/default"/>
    <dgm:cxn modelId="{729EB6CB-E623-4769-9147-7F9A0C344E3D}" srcId="{4E453268-B556-45FE-9A5C-94FE58228783}" destId="{5593C6DC-6CE6-4C7D-9E04-D9E6A1FC463A}" srcOrd="2" destOrd="0" parTransId="{0EBEA039-0FDA-40E1-84A7-F5A75DD51CA3}" sibTransId="{48FC4CC8-665E-4943-8AEF-E1E5D2815272}"/>
    <dgm:cxn modelId="{A678A6F0-145F-4750-8278-945F75C16168}" srcId="{4E453268-B556-45FE-9A5C-94FE58228783}" destId="{0759E6EE-3792-44A6-A3C6-3400749B72EF}" srcOrd="1" destOrd="0" parTransId="{08AC64F8-0F5E-4F0C-AA5A-BB1D9036DDAC}" sibTransId="{3149B9A5-59D4-4787-B1DA-3AE6AE0FD377}"/>
    <dgm:cxn modelId="{F728518C-1EBC-49E4-B280-2BD80BC6EF12}" type="presParOf" srcId="{BEAC3936-BAF4-4C92-9B6E-FDDC4F642C11}" destId="{A522E377-9EF3-4E18-8BA0-473385700000}" srcOrd="0" destOrd="0" presId="urn:microsoft.com/office/officeart/2005/8/layout/default"/>
    <dgm:cxn modelId="{A0C30AA7-4344-4373-8B26-BB6998029D17}" type="presParOf" srcId="{BEAC3936-BAF4-4C92-9B6E-FDDC4F642C11}" destId="{68E66911-4715-49FB-BB4C-1F33E67D118F}" srcOrd="1" destOrd="0" presId="urn:microsoft.com/office/officeart/2005/8/layout/default"/>
    <dgm:cxn modelId="{5A302368-195C-46F5-ACE6-2DCC7276F54B}" type="presParOf" srcId="{BEAC3936-BAF4-4C92-9B6E-FDDC4F642C11}" destId="{F07F36BD-06B5-4B5B-BA2E-195FBAB22B51}" srcOrd="2" destOrd="0" presId="urn:microsoft.com/office/officeart/2005/8/layout/default"/>
    <dgm:cxn modelId="{7D465EB7-39E1-4899-84B8-1AE67F2491A7}" type="presParOf" srcId="{BEAC3936-BAF4-4C92-9B6E-FDDC4F642C11}" destId="{F1FDAAE9-8876-4D1C-A569-94403A038034}" srcOrd="3" destOrd="0" presId="urn:microsoft.com/office/officeart/2005/8/layout/default"/>
    <dgm:cxn modelId="{EC80F7EF-45CA-4BB1-B97B-793233151F9F}" type="presParOf" srcId="{BEAC3936-BAF4-4C92-9B6E-FDDC4F642C11}" destId="{BD78DF7F-25F6-4C78-A5A5-830DB6813A3D}" srcOrd="4" destOrd="0" presId="urn:microsoft.com/office/officeart/2005/8/layout/default"/>
    <dgm:cxn modelId="{5C8E8E69-F05A-45D7-B0A4-E28F99B8E447}" type="presParOf" srcId="{BEAC3936-BAF4-4C92-9B6E-FDDC4F642C11}" destId="{F9337D88-0BEB-4422-BA4A-FAF6D794B0B0}" srcOrd="5" destOrd="0" presId="urn:microsoft.com/office/officeart/2005/8/layout/default"/>
    <dgm:cxn modelId="{1BC4091E-6607-4764-A67A-19554BFCE440}" type="presParOf" srcId="{BEAC3936-BAF4-4C92-9B6E-FDDC4F642C11}" destId="{7843EECA-F077-4C65-8279-99452FED86D9}" srcOrd="6" destOrd="0" presId="urn:microsoft.com/office/officeart/2005/8/layout/default"/>
    <dgm:cxn modelId="{131BE016-FAA5-4814-96FA-08F78C2359C6}" type="presParOf" srcId="{BEAC3936-BAF4-4C92-9B6E-FDDC4F642C11}" destId="{F6B11696-D88D-4D0F-9072-7F5706B27023}" srcOrd="7" destOrd="0" presId="urn:microsoft.com/office/officeart/2005/8/layout/default"/>
    <dgm:cxn modelId="{4D849B0E-1821-40F8-B057-84C0693F91C4}" type="presParOf" srcId="{BEAC3936-BAF4-4C92-9B6E-FDDC4F642C11}" destId="{77218ED7-6F42-4888-8949-1DCF68DD44B4}" srcOrd="8" destOrd="0" presId="urn:microsoft.com/office/officeart/2005/8/layout/default"/>
    <dgm:cxn modelId="{79EB7273-7D9B-49FC-8C24-68302FAFCDF8}" type="presParOf" srcId="{BEAC3936-BAF4-4C92-9B6E-FDDC4F642C11}" destId="{C74E225D-1A75-4B44-BA0D-57A1E31E544C}" srcOrd="9" destOrd="0" presId="urn:microsoft.com/office/officeart/2005/8/layout/default"/>
    <dgm:cxn modelId="{D207E58A-E1FE-41CD-A06C-1FB8C9279266}" type="presParOf" srcId="{BEAC3936-BAF4-4C92-9B6E-FDDC4F642C11}" destId="{9829EEBD-F034-46D9-82BF-C4813BF9F84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88EA37-F464-4821-977D-5C72EE04412A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3A17A22-D39B-4663-9CFA-898B0F3C605C}">
      <dgm:prSet/>
      <dgm:spPr>
        <a:solidFill>
          <a:srgbClr val="008892"/>
        </a:solidFill>
      </dgm:spPr>
      <dgm:t>
        <a:bodyPr/>
        <a:lstStyle/>
        <a:p>
          <a:pPr>
            <a:lnSpc>
              <a:spcPct val="100000"/>
            </a:lnSpc>
          </a:pPr>
          <a:r>
            <a:rPr lang="fr-CA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1.   Rapport d’activités</a:t>
          </a:r>
          <a:endParaRPr lang="en-US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F6496E7-6293-461E-9552-A8F051E32E1C}" type="parTrans" cxnId="{7DE92CCB-7423-40C4-BDCF-80519ACFDA5B}">
      <dgm:prSet/>
      <dgm:spPr/>
      <dgm:t>
        <a:bodyPr/>
        <a:lstStyle/>
        <a:p>
          <a:endParaRPr lang="en-US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734F425-0F88-45E9-8CE4-B9CA8DE801AA}" type="sibTrans" cxnId="{7DE92CCB-7423-40C4-BDCF-80519ACFDA5B}">
      <dgm:prSet/>
      <dgm:spPr/>
      <dgm:t>
        <a:bodyPr/>
        <a:lstStyle/>
        <a:p>
          <a:endParaRPr lang="en-US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E3D11AF-D69E-4CF2-A0C3-14C1410C61D5}">
      <dgm:prSet/>
      <dgm:spPr>
        <a:solidFill>
          <a:srgbClr val="008892"/>
        </a:solidFill>
      </dgm:spPr>
      <dgm:t>
        <a:bodyPr/>
        <a:lstStyle/>
        <a:p>
          <a:pPr>
            <a:lnSpc>
              <a:spcPct val="100000"/>
            </a:lnSpc>
          </a:pPr>
          <a:r>
            <a:rPr lang="fr-CA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2.   Rapport financier</a:t>
          </a:r>
          <a:endParaRPr lang="en-US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071C04C-D4AB-4AAB-9F90-F47B9D8F767B}" type="parTrans" cxnId="{6B8BCAF0-4A13-42CF-9E77-5EA5DC4C6815}">
      <dgm:prSet/>
      <dgm:spPr/>
      <dgm:t>
        <a:bodyPr/>
        <a:lstStyle/>
        <a:p>
          <a:endParaRPr lang="en-US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E9F108F-A2AF-4E8B-AEF2-B59647BC4740}" type="sibTrans" cxnId="{6B8BCAF0-4A13-42CF-9E77-5EA5DC4C6815}">
      <dgm:prSet/>
      <dgm:spPr/>
      <dgm:t>
        <a:bodyPr/>
        <a:lstStyle/>
        <a:p>
          <a:endParaRPr lang="en-US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0BA14ED-5FF8-4ABD-987C-C39BB4C132BB}">
      <dgm:prSet/>
      <dgm:spPr>
        <a:solidFill>
          <a:srgbClr val="008892"/>
        </a:solidFill>
      </dgm:spPr>
      <dgm:t>
        <a:bodyPr/>
        <a:lstStyle/>
        <a:p>
          <a:pPr>
            <a:lnSpc>
              <a:spcPct val="100000"/>
            </a:lnSpc>
          </a:pPr>
          <a:r>
            <a:rPr lang="fr-CA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3.   Preuve de tenue de l’AGA</a:t>
          </a:r>
          <a:endParaRPr lang="en-US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8E95064-4E8F-4B3F-B608-D61ADCB2632E}" type="parTrans" cxnId="{1875CFC3-DC56-4F7F-B0D4-ACA9A9558F4E}">
      <dgm:prSet/>
      <dgm:spPr/>
      <dgm:t>
        <a:bodyPr/>
        <a:lstStyle/>
        <a:p>
          <a:endParaRPr lang="en-US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38C2EC7-368A-4ED6-8C57-048B292E16F8}" type="sibTrans" cxnId="{1875CFC3-DC56-4F7F-B0D4-ACA9A9558F4E}">
      <dgm:prSet/>
      <dgm:spPr/>
      <dgm:t>
        <a:bodyPr/>
        <a:lstStyle/>
        <a:p>
          <a:endParaRPr lang="en-US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364F80B-956A-4AC9-B2FB-92F525D750D7}">
      <dgm:prSet/>
      <dgm:spPr>
        <a:solidFill>
          <a:srgbClr val="008892"/>
        </a:solidFill>
      </dgm:spPr>
      <dgm:t>
        <a:bodyPr/>
        <a:lstStyle/>
        <a:p>
          <a:pPr>
            <a:lnSpc>
              <a:spcPct val="100000"/>
            </a:lnSpc>
          </a:pPr>
          <a:r>
            <a:rPr lang="fr-CA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4.   Documents constitutifs modifiés</a:t>
          </a:r>
          <a:endParaRPr lang="en-US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2648AE6-1F60-4C6D-B5E7-DC5BDBFB860E}" type="parTrans" cxnId="{482EEB4F-BA70-4531-A8DF-26F35643BFFA}">
      <dgm:prSet/>
      <dgm:spPr/>
      <dgm:t>
        <a:bodyPr/>
        <a:lstStyle/>
        <a:p>
          <a:endParaRPr lang="fr-FR"/>
        </a:p>
      </dgm:t>
    </dgm:pt>
    <dgm:pt modelId="{66655807-A613-46EB-9F40-24E0A942998F}" type="sibTrans" cxnId="{482EEB4F-BA70-4531-A8DF-26F35643BFFA}">
      <dgm:prSet/>
      <dgm:spPr/>
      <dgm:t>
        <a:bodyPr/>
        <a:lstStyle/>
        <a:p>
          <a:endParaRPr lang="fr-FR"/>
        </a:p>
      </dgm:t>
    </dgm:pt>
    <dgm:pt modelId="{08BF691F-3C47-4525-BFD7-3243196F9755}" type="pres">
      <dgm:prSet presAssocID="{E488EA37-F464-4821-977D-5C72EE04412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32BDA22-1F13-42D5-BED3-C65A17A13E26}" type="pres">
      <dgm:prSet presAssocID="{C3A17A22-D39B-4663-9CFA-898B0F3C605C}" presName="root" presStyleCnt="0"/>
      <dgm:spPr/>
    </dgm:pt>
    <dgm:pt modelId="{FBE338B0-FE7B-4EF6-9410-7DF4674C10A6}" type="pres">
      <dgm:prSet presAssocID="{C3A17A22-D39B-4663-9CFA-898B0F3C605C}" presName="rootComposite" presStyleCnt="0"/>
      <dgm:spPr/>
    </dgm:pt>
    <dgm:pt modelId="{0FEA4253-508D-49F6-BCB0-42ACF2335423}" type="pres">
      <dgm:prSet presAssocID="{C3A17A22-D39B-4663-9CFA-898B0F3C605C}" presName="rootText" presStyleLbl="node1" presStyleIdx="0" presStyleCnt="4" custLinFactY="-49584" custLinFactNeighborX="11450" custLinFactNeighborY="-100000"/>
      <dgm:spPr/>
    </dgm:pt>
    <dgm:pt modelId="{DCA180CD-FD89-4CDC-A8FD-C66B20EF2854}" type="pres">
      <dgm:prSet presAssocID="{C3A17A22-D39B-4663-9CFA-898B0F3C605C}" presName="rootConnector" presStyleLbl="node1" presStyleIdx="0" presStyleCnt="4"/>
      <dgm:spPr/>
    </dgm:pt>
    <dgm:pt modelId="{F01634DE-5EFD-41AC-B74F-4A408B82FE8C}" type="pres">
      <dgm:prSet presAssocID="{C3A17A22-D39B-4663-9CFA-898B0F3C605C}" presName="childShape" presStyleCnt="0"/>
      <dgm:spPr/>
    </dgm:pt>
    <dgm:pt modelId="{1F5BF869-C9CC-4F16-B0F1-29CB79B4DDCE}" type="pres">
      <dgm:prSet presAssocID="{7E3D11AF-D69E-4CF2-A0C3-14C1410C61D5}" presName="root" presStyleCnt="0"/>
      <dgm:spPr/>
    </dgm:pt>
    <dgm:pt modelId="{36495DE4-2DA0-4EDA-A01E-051D60884638}" type="pres">
      <dgm:prSet presAssocID="{7E3D11AF-D69E-4CF2-A0C3-14C1410C61D5}" presName="rootComposite" presStyleCnt="0"/>
      <dgm:spPr/>
    </dgm:pt>
    <dgm:pt modelId="{2E005730-6640-458C-974E-632E2632526B}" type="pres">
      <dgm:prSet presAssocID="{7E3D11AF-D69E-4CF2-A0C3-14C1410C61D5}" presName="rootText" presStyleLbl="node1" presStyleIdx="1" presStyleCnt="4" custLinFactNeighborX="-69241" custLinFactNeighborY="-37752"/>
      <dgm:spPr/>
    </dgm:pt>
    <dgm:pt modelId="{32FB9C36-15F5-4809-A5F4-4AD8A7B08563}" type="pres">
      <dgm:prSet presAssocID="{7E3D11AF-D69E-4CF2-A0C3-14C1410C61D5}" presName="rootConnector" presStyleLbl="node1" presStyleIdx="1" presStyleCnt="4"/>
      <dgm:spPr/>
    </dgm:pt>
    <dgm:pt modelId="{42F9DD83-2F1F-46E0-BAB4-C9BE62CDD77A}" type="pres">
      <dgm:prSet presAssocID="{7E3D11AF-D69E-4CF2-A0C3-14C1410C61D5}" presName="childShape" presStyleCnt="0"/>
      <dgm:spPr/>
    </dgm:pt>
    <dgm:pt modelId="{7EBD2559-D063-495D-B3D6-56D41EBCD982}" type="pres">
      <dgm:prSet presAssocID="{30BA14ED-5FF8-4ABD-987C-C39BB4C132BB}" presName="root" presStyleCnt="0"/>
      <dgm:spPr/>
    </dgm:pt>
    <dgm:pt modelId="{F185FB32-B40B-451B-A638-126C569B91CA}" type="pres">
      <dgm:prSet presAssocID="{30BA14ED-5FF8-4ABD-987C-C39BB4C132BB}" presName="rootComposite" presStyleCnt="0"/>
      <dgm:spPr/>
    </dgm:pt>
    <dgm:pt modelId="{01A63709-C6B3-4561-AFFA-0BC1B75B75A2}" type="pres">
      <dgm:prSet presAssocID="{30BA14ED-5FF8-4ABD-987C-C39BB4C132BB}" presName="rootText" presStyleLbl="node1" presStyleIdx="2" presStyleCnt="4" custLinFactX="-45739" custLinFactNeighborX="-100000" custLinFactNeighborY="76891"/>
      <dgm:spPr/>
    </dgm:pt>
    <dgm:pt modelId="{1A792FC7-F6B4-426E-9FE0-D4B031838B25}" type="pres">
      <dgm:prSet presAssocID="{30BA14ED-5FF8-4ABD-987C-C39BB4C132BB}" presName="rootConnector" presStyleLbl="node1" presStyleIdx="2" presStyleCnt="4"/>
      <dgm:spPr/>
    </dgm:pt>
    <dgm:pt modelId="{5C61368A-3B4A-4B2A-AECA-E0BF953FF663}" type="pres">
      <dgm:prSet presAssocID="{30BA14ED-5FF8-4ABD-987C-C39BB4C132BB}" presName="childShape" presStyleCnt="0"/>
      <dgm:spPr/>
    </dgm:pt>
    <dgm:pt modelId="{E8728B64-E338-4354-9B9E-147196D62BA1}" type="pres">
      <dgm:prSet presAssocID="{C364F80B-956A-4AC9-B2FB-92F525D750D7}" presName="root" presStyleCnt="0"/>
      <dgm:spPr/>
    </dgm:pt>
    <dgm:pt modelId="{6D319084-95BB-46C2-9BA0-29F03EF16EE5}" type="pres">
      <dgm:prSet presAssocID="{C364F80B-956A-4AC9-B2FB-92F525D750D7}" presName="rootComposite" presStyleCnt="0"/>
      <dgm:spPr/>
    </dgm:pt>
    <dgm:pt modelId="{503606C4-04D5-4949-9EA0-EAE3153B68F3}" type="pres">
      <dgm:prSet presAssocID="{C364F80B-956A-4AC9-B2FB-92F525D750D7}" presName="rootText" presStyleLbl="node1" presStyleIdx="3" presStyleCnt="4" custLinFactX="-87222" custLinFactY="100000" custLinFactNeighborX="-100000" custLinFactNeighborY="107458"/>
      <dgm:spPr/>
    </dgm:pt>
    <dgm:pt modelId="{28AB59DC-130E-4E61-A21F-0D5F1187AC20}" type="pres">
      <dgm:prSet presAssocID="{C364F80B-956A-4AC9-B2FB-92F525D750D7}" presName="rootConnector" presStyleLbl="node1" presStyleIdx="3" presStyleCnt="4"/>
      <dgm:spPr/>
    </dgm:pt>
    <dgm:pt modelId="{7D4AF2E9-D0B3-42CD-9A5E-B91982989D51}" type="pres">
      <dgm:prSet presAssocID="{C364F80B-956A-4AC9-B2FB-92F525D750D7}" presName="childShape" presStyleCnt="0"/>
      <dgm:spPr/>
    </dgm:pt>
  </dgm:ptLst>
  <dgm:cxnLst>
    <dgm:cxn modelId="{39ECB71D-78B7-4E79-A7E1-03A984CD08E9}" type="presOf" srcId="{C364F80B-956A-4AC9-B2FB-92F525D750D7}" destId="{28AB59DC-130E-4E61-A21F-0D5F1187AC20}" srcOrd="1" destOrd="0" presId="urn:microsoft.com/office/officeart/2005/8/layout/hierarchy3"/>
    <dgm:cxn modelId="{1D62492E-F991-4232-B3CC-198D35EC83A9}" type="presOf" srcId="{7E3D11AF-D69E-4CF2-A0C3-14C1410C61D5}" destId="{32FB9C36-15F5-4809-A5F4-4AD8A7B08563}" srcOrd="1" destOrd="0" presId="urn:microsoft.com/office/officeart/2005/8/layout/hierarchy3"/>
    <dgm:cxn modelId="{B57B305F-0FBE-41A7-A8E9-1F6B0CC5F0A1}" type="presOf" srcId="{7E3D11AF-D69E-4CF2-A0C3-14C1410C61D5}" destId="{2E005730-6640-458C-974E-632E2632526B}" srcOrd="0" destOrd="0" presId="urn:microsoft.com/office/officeart/2005/8/layout/hierarchy3"/>
    <dgm:cxn modelId="{1E6AB064-20E0-41A6-B293-A05AB70B841D}" type="presOf" srcId="{C3A17A22-D39B-4663-9CFA-898B0F3C605C}" destId="{DCA180CD-FD89-4CDC-A8FD-C66B20EF2854}" srcOrd="1" destOrd="0" presId="urn:microsoft.com/office/officeart/2005/8/layout/hierarchy3"/>
    <dgm:cxn modelId="{3DC86A4E-85B9-48FA-955F-B375E4115F81}" type="presOf" srcId="{E488EA37-F464-4821-977D-5C72EE04412A}" destId="{08BF691F-3C47-4525-BFD7-3243196F9755}" srcOrd="0" destOrd="0" presId="urn:microsoft.com/office/officeart/2005/8/layout/hierarchy3"/>
    <dgm:cxn modelId="{482EEB4F-BA70-4531-A8DF-26F35643BFFA}" srcId="{E488EA37-F464-4821-977D-5C72EE04412A}" destId="{C364F80B-956A-4AC9-B2FB-92F525D750D7}" srcOrd="3" destOrd="0" parTransId="{22648AE6-1F60-4C6D-B5E7-DC5BDBFB860E}" sibTransId="{66655807-A613-46EB-9F40-24E0A942998F}"/>
    <dgm:cxn modelId="{F3C734B9-247B-43F8-8B45-7547C48713DC}" type="presOf" srcId="{C364F80B-956A-4AC9-B2FB-92F525D750D7}" destId="{503606C4-04D5-4949-9EA0-EAE3153B68F3}" srcOrd="0" destOrd="0" presId="urn:microsoft.com/office/officeart/2005/8/layout/hierarchy3"/>
    <dgm:cxn modelId="{CB3045C0-5FA5-4847-89C4-233CEE39F097}" type="presOf" srcId="{C3A17A22-D39B-4663-9CFA-898B0F3C605C}" destId="{0FEA4253-508D-49F6-BCB0-42ACF2335423}" srcOrd="0" destOrd="0" presId="urn:microsoft.com/office/officeart/2005/8/layout/hierarchy3"/>
    <dgm:cxn modelId="{1875CFC3-DC56-4F7F-B0D4-ACA9A9558F4E}" srcId="{E488EA37-F464-4821-977D-5C72EE04412A}" destId="{30BA14ED-5FF8-4ABD-987C-C39BB4C132BB}" srcOrd="2" destOrd="0" parTransId="{68E95064-4E8F-4B3F-B608-D61ADCB2632E}" sibTransId="{A38C2EC7-368A-4ED6-8C57-048B292E16F8}"/>
    <dgm:cxn modelId="{7DE92CCB-7423-40C4-BDCF-80519ACFDA5B}" srcId="{E488EA37-F464-4821-977D-5C72EE04412A}" destId="{C3A17A22-D39B-4663-9CFA-898B0F3C605C}" srcOrd="0" destOrd="0" parTransId="{0F6496E7-6293-461E-9552-A8F051E32E1C}" sibTransId="{4734F425-0F88-45E9-8CE4-B9CA8DE801AA}"/>
    <dgm:cxn modelId="{6BF086E4-99E6-47F6-849B-68C97CE4AE35}" type="presOf" srcId="{30BA14ED-5FF8-4ABD-987C-C39BB4C132BB}" destId="{1A792FC7-F6B4-426E-9FE0-D4B031838B25}" srcOrd="1" destOrd="0" presId="urn:microsoft.com/office/officeart/2005/8/layout/hierarchy3"/>
    <dgm:cxn modelId="{6B8BCAF0-4A13-42CF-9E77-5EA5DC4C6815}" srcId="{E488EA37-F464-4821-977D-5C72EE04412A}" destId="{7E3D11AF-D69E-4CF2-A0C3-14C1410C61D5}" srcOrd="1" destOrd="0" parTransId="{A071C04C-D4AB-4AAB-9F90-F47B9D8F767B}" sibTransId="{8E9F108F-A2AF-4E8B-AEF2-B59647BC4740}"/>
    <dgm:cxn modelId="{2503DBF5-8BE7-47A1-9BED-1D5FF59479FD}" type="presOf" srcId="{30BA14ED-5FF8-4ABD-987C-C39BB4C132BB}" destId="{01A63709-C6B3-4561-AFFA-0BC1B75B75A2}" srcOrd="0" destOrd="0" presId="urn:microsoft.com/office/officeart/2005/8/layout/hierarchy3"/>
    <dgm:cxn modelId="{4B1A2668-6213-4E4E-8CB2-001F138B36DC}" type="presParOf" srcId="{08BF691F-3C47-4525-BFD7-3243196F9755}" destId="{932BDA22-1F13-42D5-BED3-C65A17A13E26}" srcOrd="0" destOrd="0" presId="urn:microsoft.com/office/officeart/2005/8/layout/hierarchy3"/>
    <dgm:cxn modelId="{11D30424-7739-46A6-BEAD-371F206E3E98}" type="presParOf" srcId="{932BDA22-1F13-42D5-BED3-C65A17A13E26}" destId="{FBE338B0-FE7B-4EF6-9410-7DF4674C10A6}" srcOrd="0" destOrd="0" presId="urn:microsoft.com/office/officeart/2005/8/layout/hierarchy3"/>
    <dgm:cxn modelId="{11E3424D-FF9E-49AA-83FD-AEFAB50D15D8}" type="presParOf" srcId="{FBE338B0-FE7B-4EF6-9410-7DF4674C10A6}" destId="{0FEA4253-508D-49F6-BCB0-42ACF2335423}" srcOrd="0" destOrd="0" presId="urn:microsoft.com/office/officeart/2005/8/layout/hierarchy3"/>
    <dgm:cxn modelId="{3AD8B279-5CFC-4932-8F46-65D4F93D76D5}" type="presParOf" srcId="{FBE338B0-FE7B-4EF6-9410-7DF4674C10A6}" destId="{DCA180CD-FD89-4CDC-A8FD-C66B20EF2854}" srcOrd="1" destOrd="0" presId="urn:microsoft.com/office/officeart/2005/8/layout/hierarchy3"/>
    <dgm:cxn modelId="{5513345C-A3C0-48B5-925B-2E094240F202}" type="presParOf" srcId="{932BDA22-1F13-42D5-BED3-C65A17A13E26}" destId="{F01634DE-5EFD-41AC-B74F-4A408B82FE8C}" srcOrd="1" destOrd="0" presId="urn:microsoft.com/office/officeart/2005/8/layout/hierarchy3"/>
    <dgm:cxn modelId="{6CCB7C0B-976E-4E02-82D6-9209B9AF6196}" type="presParOf" srcId="{08BF691F-3C47-4525-BFD7-3243196F9755}" destId="{1F5BF869-C9CC-4F16-B0F1-29CB79B4DDCE}" srcOrd="1" destOrd="0" presId="urn:microsoft.com/office/officeart/2005/8/layout/hierarchy3"/>
    <dgm:cxn modelId="{0D64AF62-0148-4877-8B72-A0F0F1C848B5}" type="presParOf" srcId="{1F5BF869-C9CC-4F16-B0F1-29CB79B4DDCE}" destId="{36495DE4-2DA0-4EDA-A01E-051D60884638}" srcOrd="0" destOrd="0" presId="urn:microsoft.com/office/officeart/2005/8/layout/hierarchy3"/>
    <dgm:cxn modelId="{0DBBEE0B-2FCC-4D63-86C6-3CF5BCF9AB13}" type="presParOf" srcId="{36495DE4-2DA0-4EDA-A01E-051D60884638}" destId="{2E005730-6640-458C-974E-632E2632526B}" srcOrd="0" destOrd="0" presId="urn:microsoft.com/office/officeart/2005/8/layout/hierarchy3"/>
    <dgm:cxn modelId="{870BD9DE-0FF4-4AFC-B908-C8395ADBCF54}" type="presParOf" srcId="{36495DE4-2DA0-4EDA-A01E-051D60884638}" destId="{32FB9C36-15F5-4809-A5F4-4AD8A7B08563}" srcOrd="1" destOrd="0" presId="urn:microsoft.com/office/officeart/2005/8/layout/hierarchy3"/>
    <dgm:cxn modelId="{67579DA5-7BA7-4BDC-B466-5178E5CC471C}" type="presParOf" srcId="{1F5BF869-C9CC-4F16-B0F1-29CB79B4DDCE}" destId="{42F9DD83-2F1F-46E0-BAB4-C9BE62CDD77A}" srcOrd="1" destOrd="0" presId="urn:microsoft.com/office/officeart/2005/8/layout/hierarchy3"/>
    <dgm:cxn modelId="{D38CFCAB-D0B7-4137-8633-C41705F375A1}" type="presParOf" srcId="{08BF691F-3C47-4525-BFD7-3243196F9755}" destId="{7EBD2559-D063-495D-B3D6-56D41EBCD982}" srcOrd="2" destOrd="0" presId="urn:microsoft.com/office/officeart/2005/8/layout/hierarchy3"/>
    <dgm:cxn modelId="{A9C19491-05DA-4A5C-A070-D0B233A5B9D6}" type="presParOf" srcId="{7EBD2559-D063-495D-B3D6-56D41EBCD982}" destId="{F185FB32-B40B-451B-A638-126C569B91CA}" srcOrd="0" destOrd="0" presId="urn:microsoft.com/office/officeart/2005/8/layout/hierarchy3"/>
    <dgm:cxn modelId="{CC9587FB-2885-4C7D-9DBF-9B049BA701C2}" type="presParOf" srcId="{F185FB32-B40B-451B-A638-126C569B91CA}" destId="{01A63709-C6B3-4561-AFFA-0BC1B75B75A2}" srcOrd="0" destOrd="0" presId="urn:microsoft.com/office/officeart/2005/8/layout/hierarchy3"/>
    <dgm:cxn modelId="{3198654A-D14E-4F09-A8E9-7651FF055A0A}" type="presParOf" srcId="{F185FB32-B40B-451B-A638-126C569B91CA}" destId="{1A792FC7-F6B4-426E-9FE0-D4B031838B25}" srcOrd="1" destOrd="0" presId="urn:microsoft.com/office/officeart/2005/8/layout/hierarchy3"/>
    <dgm:cxn modelId="{1905E0DD-B998-4528-961D-5737BA96D0B6}" type="presParOf" srcId="{7EBD2559-D063-495D-B3D6-56D41EBCD982}" destId="{5C61368A-3B4A-4B2A-AECA-E0BF953FF663}" srcOrd="1" destOrd="0" presId="urn:microsoft.com/office/officeart/2005/8/layout/hierarchy3"/>
    <dgm:cxn modelId="{E8A4FCBB-E5AE-4A78-8A9F-551C077A9643}" type="presParOf" srcId="{08BF691F-3C47-4525-BFD7-3243196F9755}" destId="{E8728B64-E338-4354-9B9E-147196D62BA1}" srcOrd="3" destOrd="0" presId="urn:microsoft.com/office/officeart/2005/8/layout/hierarchy3"/>
    <dgm:cxn modelId="{C4B9AFAC-5659-4EE6-938A-5D8110718024}" type="presParOf" srcId="{E8728B64-E338-4354-9B9E-147196D62BA1}" destId="{6D319084-95BB-46C2-9BA0-29F03EF16EE5}" srcOrd="0" destOrd="0" presId="urn:microsoft.com/office/officeart/2005/8/layout/hierarchy3"/>
    <dgm:cxn modelId="{B9F5D2A5-EC53-4CF2-AC2F-736AE5A8BBDF}" type="presParOf" srcId="{6D319084-95BB-46C2-9BA0-29F03EF16EE5}" destId="{503606C4-04D5-4949-9EA0-EAE3153B68F3}" srcOrd="0" destOrd="0" presId="urn:microsoft.com/office/officeart/2005/8/layout/hierarchy3"/>
    <dgm:cxn modelId="{9970379A-67AA-4E0B-A706-1BC177FF7703}" type="presParOf" srcId="{6D319084-95BB-46C2-9BA0-29F03EF16EE5}" destId="{28AB59DC-130E-4E61-A21F-0D5F1187AC20}" srcOrd="1" destOrd="0" presId="urn:microsoft.com/office/officeart/2005/8/layout/hierarchy3"/>
    <dgm:cxn modelId="{E51B07A8-E66F-4719-993D-C50DB209000F}" type="presParOf" srcId="{E8728B64-E338-4354-9B9E-147196D62BA1}" destId="{7D4AF2E9-D0B3-42CD-9A5E-B91982989D5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88EA37-F464-4821-977D-5C72EE04412A}" type="doc">
      <dgm:prSet loTypeId="urn:microsoft.com/office/officeart/2005/8/layout/process4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3A17A22-D39B-4663-9CFA-898B0F3C605C}">
      <dgm:prSet custT="1"/>
      <dgm:spPr>
        <a:solidFill>
          <a:srgbClr val="008892"/>
        </a:solidFill>
      </dgm:spPr>
      <dgm:t>
        <a:bodyPr/>
        <a:lstStyle/>
        <a:p>
          <a:pPr>
            <a:lnSpc>
              <a:spcPct val="100000"/>
            </a:lnSpc>
          </a:pPr>
          <a:r>
            <a:rPr lang="fr-CA" sz="32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Suivi de gestion</a:t>
          </a:r>
          <a:endParaRPr lang="en-US" sz="32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F6496E7-6293-461E-9552-A8F051E32E1C}" type="parTrans" cxnId="{7DE92CCB-7423-40C4-BDCF-80519ACFDA5B}">
      <dgm:prSet/>
      <dgm:spPr/>
      <dgm:t>
        <a:bodyPr/>
        <a:lstStyle/>
        <a:p>
          <a:endParaRPr lang="en-US" sz="32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734F425-0F88-45E9-8CE4-B9CA8DE801AA}" type="sibTrans" cxnId="{7DE92CCB-7423-40C4-BDCF-80519ACFDA5B}">
      <dgm:prSet/>
      <dgm:spPr/>
      <dgm:t>
        <a:bodyPr/>
        <a:lstStyle/>
        <a:p>
          <a:endParaRPr lang="en-US" sz="32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E3D11AF-D69E-4CF2-A0C3-14C1410C61D5}">
      <dgm:prSet custT="1"/>
      <dgm:spPr>
        <a:solidFill>
          <a:srgbClr val="97C059"/>
        </a:solidFill>
      </dgm:spPr>
      <dgm:t>
        <a:bodyPr/>
        <a:lstStyle/>
        <a:p>
          <a:pPr>
            <a:lnSpc>
              <a:spcPct val="100000"/>
            </a:lnSpc>
          </a:pPr>
          <a:r>
            <a:rPr lang="fr-CA" sz="32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Retenue de subvention</a:t>
          </a:r>
          <a:endParaRPr lang="en-US" sz="32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071C04C-D4AB-4AAB-9F90-F47B9D8F767B}" type="parTrans" cxnId="{6B8BCAF0-4A13-42CF-9E77-5EA5DC4C6815}">
      <dgm:prSet/>
      <dgm:spPr/>
      <dgm:t>
        <a:bodyPr/>
        <a:lstStyle/>
        <a:p>
          <a:endParaRPr lang="en-US" sz="32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E9F108F-A2AF-4E8B-AEF2-B59647BC4740}" type="sibTrans" cxnId="{6B8BCAF0-4A13-42CF-9E77-5EA5DC4C6815}">
      <dgm:prSet/>
      <dgm:spPr/>
      <dgm:t>
        <a:bodyPr/>
        <a:lstStyle/>
        <a:p>
          <a:endParaRPr lang="en-US" sz="32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0BA14ED-5FF8-4ABD-987C-C39BB4C132BB}">
      <dgm:prSet custT="1"/>
      <dgm:spPr>
        <a:solidFill>
          <a:srgbClr val="008892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32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Diminution (</a:t>
          </a:r>
          <a:r>
            <a:rPr lang="en-US" sz="3200" b="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coupure</a:t>
          </a:r>
          <a:r>
            <a:rPr lang="en-US" sz="32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) de subvention </a:t>
          </a:r>
          <a:r>
            <a:rPr lang="en-US" sz="3200" b="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temporaire</a:t>
          </a:r>
          <a:endParaRPr lang="en-US" sz="32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8E95064-4E8F-4B3F-B608-D61ADCB2632E}" type="parTrans" cxnId="{1875CFC3-DC56-4F7F-B0D4-ACA9A9558F4E}">
      <dgm:prSet/>
      <dgm:spPr/>
      <dgm:t>
        <a:bodyPr/>
        <a:lstStyle/>
        <a:p>
          <a:endParaRPr lang="en-US" sz="32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38C2EC7-368A-4ED6-8C57-048B292E16F8}" type="sibTrans" cxnId="{1875CFC3-DC56-4F7F-B0D4-ACA9A9558F4E}">
      <dgm:prSet/>
      <dgm:spPr/>
      <dgm:t>
        <a:bodyPr/>
        <a:lstStyle/>
        <a:p>
          <a:endParaRPr lang="en-US" sz="32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9BF48FD-736B-49FA-BC28-5A183E0AD0BD}">
      <dgm:prSet custT="1"/>
      <dgm:spPr>
        <a:solidFill>
          <a:srgbClr val="97C059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3200" b="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Perte</a:t>
          </a:r>
          <a:r>
            <a:rPr lang="en-US" sz="32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US" sz="3200" b="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d’accréditation</a:t>
          </a:r>
          <a:r>
            <a:rPr lang="en-US" sz="32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</a:p>
      </dgm:t>
    </dgm:pt>
    <dgm:pt modelId="{4BCC6EAE-FA3A-4221-A843-483215DAFB58}" type="parTrans" cxnId="{57B4774D-FF4C-4AAD-95D1-B3EC4734FBD0}">
      <dgm:prSet/>
      <dgm:spPr/>
      <dgm:t>
        <a:bodyPr/>
        <a:lstStyle/>
        <a:p>
          <a:endParaRPr lang="fr-FR" sz="32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848A8C7-6DA8-4ACE-9FBF-5A3E8C96C023}" type="sibTrans" cxnId="{57B4774D-FF4C-4AAD-95D1-B3EC4734FBD0}">
      <dgm:prSet/>
      <dgm:spPr/>
      <dgm:t>
        <a:bodyPr/>
        <a:lstStyle/>
        <a:p>
          <a:endParaRPr lang="fr-FR" sz="32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A9C7903-1439-4127-A087-F477E4089963}">
      <dgm:prSet custT="1"/>
      <dgm:spPr>
        <a:solidFill>
          <a:srgbClr val="008892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32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Révision</a:t>
          </a:r>
        </a:p>
      </dgm:t>
    </dgm:pt>
    <dgm:pt modelId="{1582A519-B3E5-4B0F-9ACF-F16519CEA9B8}" type="parTrans" cxnId="{5447190C-5353-4986-A8F9-A79129C1DE4A}">
      <dgm:prSet/>
      <dgm:spPr/>
      <dgm:t>
        <a:bodyPr/>
        <a:lstStyle/>
        <a:p>
          <a:endParaRPr lang="fr-FR" sz="32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943D70D-3417-4201-9C5C-D99D5B31BC95}" type="sibTrans" cxnId="{5447190C-5353-4986-A8F9-A79129C1DE4A}">
      <dgm:prSet/>
      <dgm:spPr/>
      <dgm:t>
        <a:bodyPr/>
        <a:lstStyle/>
        <a:p>
          <a:endParaRPr lang="fr-FR" sz="32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33B9D74-B339-4227-8A5D-24EE311F0038}" type="pres">
      <dgm:prSet presAssocID="{E488EA37-F464-4821-977D-5C72EE04412A}" presName="Name0" presStyleCnt="0">
        <dgm:presLayoutVars>
          <dgm:dir/>
          <dgm:animLvl val="lvl"/>
          <dgm:resizeHandles val="exact"/>
        </dgm:presLayoutVars>
      </dgm:prSet>
      <dgm:spPr/>
    </dgm:pt>
    <dgm:pt modelId="{59F1086D-4BFE-40DD-BB18-8B957981C1B2}" type="pres">
      <dgm:prSet presAssocID="{4A9C7903-1439-4127-A087-F477E4089963}" presName="boxAndChildren" presStyleCnt="0"/>
      <dgm:spPr/>
    </dgm:pt>
    <dgm:pt modelId="{B0C533AE-AAC0-4B0A-AB47-72505B4D7737}" type="pres">
      <dgm:prSet presAssocID="{4A9C7903-1439-4127-A087-F477E4089963}" presName="parentTextBox" presStyleLbl="node1" presStyleIdx="0" presStyleCnt="5"/>
      <dgm:spPr/>
    </dgm:pt>
    <dgm:pt modelId="{D9186BC2-B10E-4575-B70A-3FCB545CFC88}" type="pres">
      <dgm:prSet presAssocID="{F848A8C7-6DA8-4ACE-9FBF-5A3E8C96C023}" presName="sp" presStyleCnt="0"/>
      <dgm:spPr/>
    </dgm:pt>
    <dgm:pt modelId="{E6068CFC-E20B-4CB2-A5FF-FA2D17C832ED}" type="pres">
      <dgm:prSet presAssocID="{B9BF48FD-736B-49FA-BC28-5A183E0AD0BD}" presName="arrowAndChildren" presStyleCnt="0"/>
      <dgm:spPr/>
    </dgm:pt>
    <dgm:pt modelId="{C69E025E-BDDC-4C0C-90E4-C79D2ADA70E7}" type="pres">
      <dgm:prSet presAssocID="{B9BF48FD-736B-49FA-BC28-5A183E0AD0BD}" presName="parentTextArrow" presStyleLbl="node1" presStyleIdx="1" presStyleCnt="5"/>
      <dgm:spPr/>
    </dgm:pt>
    <dgm:pt modelId="{7D5F66EE-3FC3-400F-ABD6-80C56FC7089B}" type="pres">
      <dgm:prSet presAssocID="{A38C2EC7-368A-4ED6-8C57-048B292E16F8}" presName="sp" presStyleCnt="0"/>
      <dgm:spPr/>
    </dgm:pt>
    <dgm:pt modelId="{CB3DFCEF-0573-405C-9844-58B0994F2D14}" type="pres">
      <dgm:prSet presAssocID="{30BA14ED-5FF8-4ABD-987C-C39BB4C132BB}" presName="arrowAndChildren" presStyleCnt="0"/>
      <dgm:spPr/>
    </dgm:pt>
    <dgm:pt modelId="{F3CFFD6B-BF23-457C-9991-0BE4BA848058}" type="pres">
      <dgm:prSet presAssocID="{30BA14ED-5FF8-4ABD-987C-C39BB4C132BB}" presName="parentTextArrow" presStyleLbl="node1" presStyleIdx="2" presStyleCnt="5"/>
      <dgm:spPr/>
    </dgm:pt>
    <dgm:pt modelId="{70F6F401-CEA3-480B-B013-BFB1207D0F36}" type="pres">
      <dgm:prSet presAssocID="{8E9F108F-A2AF-4E8B-AEF2-B59647BC4740}" presName="sp" presStyleCnt="0"/>
      <dgm:spPr/>
    </dgm:pt>
    <dgm:pt modelId="{6974D25B-043F-4097-AFF1-FB335DC14CEF}" type="pres">
      <dgm:prSet presAssocID="{7E3D11AF-D69E-4CF2-A0C3-14C1410C61D5}" presName="arrowAndChildren" presStyleCnt="0"/>
      <dgm:spPr/>
    </dgm:pt>
    <dgm:pt modelId="{613BF86F-0A3C-4FAA-93E5-175D8E6FE0AA}" type="pres">
      <dgm:prSet presAssocID="{7E3D11AF-D69E-4CF2-A0C3-14C1410C61D5}" presName="parentTextArrow" presStyleLbl="node1" presStyleIdx="3" presStyleCnt="5"/>
      <dgm:spPr/>
    </dgm:pt>
    <dgm:pt modelId="{C5C8984F-451E-4DA1-8C44-B745AF658C75}" type="pres">
      <dgm:prSet presAssocID="{4734F425-0F88-45E9-8CE4-B9CA8DE801AA}" presName="sp" presStyleCnt="0"/>
      <dgm:spPr/>
    </dgm:pt>
    <dgm:pt modelId="{4419E0D1-CCFC-4D21-B2E4-C30FEEA11A4E}" type="pres">
      <dgm:prSet presAssocID="{C3A17A22-D39B-4663-9CFA-898B0F3C605C}" presName="arrowAndChildren" presStyleCnt="0"/>
      <dgm:spPr/>
    </dgm:pt>
    <dgm:pt modelId="{BB03592E-312B-470D-AFE5-DBB2D514887C}" type="pres">
      <dgm:prSet presAssocID="{C3A17A22-D39B-4663-9CFA-898B0F3C605C}" presName="parentTextArrow" presStyleLbl="node1" presStyleIdx="4" presStyleCnt="5"/>
      <dgm:spPr/>
    </dgm:pt>
  </dgm:ptLst>
  <dgm:cxnLst>
    <dgm:cxn modelId="{5447190C-5353-4986-A8F9-A79129C1DE4A}" srcId="{E488EA37-F464-4821-977D-5C72EE04412A}" destId="{4A9C7903-1439-4127-A087-F477E4089963}" srcOrd="4" destOrd="0" parTransId="{1582A519-B3E5-4B0F-9ACF-F16519CEA9B8}" sibTransId="{D943D70D-3417-4201-9C5C-D99D5B31BC95}"/>
    <dgm:cxn modelId="{082D862B-6496-413A-87D0-26A4F381C21A}" type="presOf" srcId="{4A9C7903-1439-4127-A087-F477E4089963}" destId="{B0C533AE-AAC0-4B0A-AB47-72505B4D7737}" srcOrd="0" destOrd="0" presId="urn:microsoft.com/office/officeart/2005/8/layout/process4"/>
    <dgm:cxn modelId="{1DE1BA32-DC03-40EA-B551-9CDD2F6BA4D7}" type="presOf" srcId="{C3A17A22-D39B-4663-9CFA-898B0F3C605C}" destId="{BB03592E-312B-470D-AFE5-DBB2D514887C}" srcOrd="0" destOrd="0" presId="urn:microsoft.com/office/officeart/2005/8/layout/process4"/>
    <dgm:cxn modelId="{57B4774D-FF4C-4AAD-95D1-B3EC4734FBD0}" srcId="{E488EA37-F464-4821-977D-5C72EE04412A}" destId="{B9BF48FD-736B-49FA-BC28-5A183E0AD0BD}" srcOrd="3" destOrd="0" parTransId="{4BCC6EAE-FA3A-4221-A843-483215DAFB58}" sibTransId="{F848A8C7-6DA8-4ACE-9FBF-5A3E8C96C023}"/>
    <dgm:cxn modelId="{2DD98A7D-A1A7-4E22-91BC-7D3F8DEDCE83}" type="presOf" srcId="{E488EA37-F464-4821-977D-5C72EE04412A}" destId="{E33B9D74-B339-4227-8A5D-24EE311F0038}" srcOrd="0" destOrd="0" presId="urn:microsoft.com/office/officeart/2005/8/layout/process4"/>
    <dgm:cxn modelId="{278DE583-5664-44DD-B78E-AAA394EA5F44}" type="presOf" srcId="{30BA14ED-5FF8-4ABD-987C-C39BB4C132BB}" destId="{F3CFFD6B-BF23-457C-9991-0BE4BA848058}" srcOrd="0" destOrd="0" presId="urn:microsoft.com/office/officeart/2005/8/layout/process4"/>
    <dgm:cxn modelId="{B5C14AC2-1B23-4556-B46D-C21AAAD26E95}" type="presOf" srcId="{B9BF48FD-736B-49FA-BC28-5A183E0AD0BD}" destId="{C69E025E-BDDC-4C0C-90E4-C79D2ADA70E7}" srcOrd="0" destOrd="0" presId="urn:microsoft.com/office/officeart/2005/8/layout/process4"/>
    <dgm:cxn modelId="{1875CFC3-DC56-4F7F-B0D4-ACA9A9558F4E}" srcId="{E488EA37-F464-4821-977D-5C72EE04412A}" destId="{30BA14ED-5FF8-4ABD-987C-C39BB4C132BB}" srcOrd="2" destOrd="0" parTransId="{68E95064-4E8F-4B3F-B608-D61ADCB2632E}" sibTransId="{A38C2EC7-368A-4ED6-8C57-048B292E16F8}"/>
    <dgm:cxn modelId="{7DE92CCB-7423-40C4-BDCF-80519ACFDA5B}" srcId="{E488EA37-F464-4821-977D-5C72EE04412A}" destId="{C3A17A22-D39B-4663-9CFA-898B0F3C605C}" srcOrd="0" destOrd="0" parTransId="{0F6496E7-6293-461E-9552-A8F051E32E1C}" sibTransId="{4734F425-0F88-45E9-8CE4-B9CA8DE801AA}"/>
    <dgm:cxn modelId="{BD5B22EE-FE4F-4F5B-816D-0519C4663E41}" type="presOf" srcId="{7E3D11AF-D69E-4CF2-A0C3-14C1410C61D5}" destId="{613BF86F-0A3C-4FAA-93E5-175D8E6FE0AA}" srcOrd="0" destOrd="0" presId="urn:microsoft.com/office/officeart/2005/8/layout/process4"/>
    <dgm:cxn modelId="{6B8BCAF0-4A13-42CF-9E77-5EA5DC4C6815}" srcId="{E488EA37-F464-4821-977D-5C72EE04412A}" destId="{7E3D11AF-D69E-4CF2-A0C3-14C1410C61D5}" srcOrd="1" destOrd="0" parTransId="{A071C04C-D4AB-4AAB-9F90-F47B9D8F767B}" sibTransId="{8E9F108F-A2AF-4E8B-AEF2-B59647BC4740}"/>
    <dgm:cxn modelId="{635E4E48-EEBE-4881-ADC8-1DD2AAFE12E8}" type="presParOf" srcId="{E33B9D74-B339-4227-8A5D-24EE311F0038}" destId="{59F1086D-4BFE-40DD-BB18-8B957981C1B2}" srcOrd="0" destOrd="0" presId="urn:microsoft.com/office/officeart/2005/8/layout/process4"/>
    <dgm:cxn modelId="{8E710F12-EB4A-4ECE-BE77-BA75D2612CBC}" type="presParOf" srcId="{59F1086D-4BFE-40DD-BB18-8B957981C1B2}" destId="{B0C533AE-AAC0-4B0A-AB47-72505B4D7737}" srcOrd="0" destOrd="0" presId="urn:microsoft.com/office/officeart/2005/8/layout/process4"/>
    <dgm:cxn modelId="{4907E8C1-BD31-44D1-A8F4-917A6F1289EB}" type="presParOf" srcId="{E33B9D74-B339-4227-8A5D-24EE311F0038}" destId="{D9186BC2-B10E-4575-B70A-3FCB545CFC88}" srcOrd="1" destOrd="0" presId="urn:microsoft.com/office/officeart/2005/8/layout/process4"/>
    <dgm:cxn modelId="{48F64C7F-8CA1-41D0-9347-D3A965BD487F}" type="presParOf" srcId="{E33B9D74-B339-4227-8A5D-24EE311F0038}" destId="{E6068CFC-E20B-4CB2-A5FF-FA2D17C832ED}" srcOrd="2" destOrd="0" presId="urn:microsoft.com/office/officeart/2005/8/layout/process4"/>
    <dgm:cxn modelId="{54D39209-0BEC-4289-BA32-9035F2726460}" type="presParOf" srcId="{E6068CFC-E20B-4CB2-A5FF-FA2D17C832ED}" destId="{C69E025E-BDDC-4C0C-90E4-C79D2ADA70E7}" srcOrd="0" destOrd="0" presId="urn:microsoft.com/office/officeart/2005/8/layout/process4"/>
    <dgm:cxn modelId="{3687CE55-3C1B-4B1A-A4F1-2D263DA9A309}" type="presParOf" srcId="{E33B9D74-B339-4227-8A5D-24EE311F0038}" destId="{7D5F66EE-3FC3-400F-ABD6-80C56FC7089B}" srcOrd="3" destOrd="0" presId="urn:microsoft.com/office/officeart/2005/8/layout/process4"/>
    <dgm:cxn modelId="{1DABFFD2-FC68-4014-9138-E18517DDAED5}" type="presParOf" srcId="{E33B9D74-B339-4227-8A5D-24EE311F0038}" destId="{CB3DFCEF-0573-405C-9844-58B0994F2D14}" srcOrd="4" destOrd="0" presId="urn:microsoft.com/office/officeart/2005/8/layout/process4"/>
    <dgm:cxn modelId="{2E07CFC1-6A2F-4CD6-A765-1DE0E37365FB}" type="presParOf" srcId="{CB3DFCEF-0573-405C-9844-58B0994F2D14}" destId="{F3CFFD6B-BF23-457C-9991-0BE4BA848058}" srcOrd="0" destOrd="0" presId="urn:microsoft.com/office/officeart/2005/8/layout/process4"/>
    <dgm:cxn modelId="{81389136-DD15-4245-B5D5-5508B7816A90}" type="presParOf" srcId="{E33B9D74-B339-4227-8A5D-24EE311F0038}" destId="{70F6F401-CEA3-480B-B013-BFB1207D0F36}" srcOrd="5" destOrd="0" presId="urn:microsoft.com/office/officeart/2005/8/layout/process4"/>
    <dgm:cxn modelId="{F458A3F6-3443-4574-AB61-42E0BC07833A}" type="presParOf" srcId="{E33B9D74-B339-4227-8A5D-24EE311F0038}" destId="{6974D25B-043F-4097-AFF1-FB335DC14CEF}" srcOrd="6" destOrd="0" presId="urn:microsoft.com/office/officeart/2005/8/layout/process4"/>
    <dgm:cxn modelId="{7C0949E5-AF58-412D-999A-FD68E770366D}" type="presParOf" srcId="{6974D25B-043F-4097-AFF1-FB335DC14CEF}" destId="{613BF86F-0A3C-4FAA-93E5-175D8E6FE0AA}" srcOrd="0" destOrd="0" presId="urn:microsoft.com/office/officeart/2005/8/layout/process4"/>
    <dgm:cxn modelId="{147F897C-3BBF-4D32-9F09-5F9E5EED00D9}" type="presParOf" srcId="{E33B9D74-B339-4227-8A5D-24EE311F0038}" destId="{C5C8984F-451E-4DA1-8C44-B745AF658C75}" srcOrd="7" destOrd="0" presId="urn:microsoft.com/office/officeart/2005/8/layout/process4"/>
    <dgm:cxn modelId="{649B1320-281E-4A14-B633-27B62A337987}" type="presParOf" srcId="{E33B9D74-B339-4227-8A5D-24EE311F0038}" destId="{4419E0D1-CCFC-4D21-B2E4-C30FEEA11A4E}" srcOrd="8" destOrd="0" presId="urn:microsoft.com/office/officeart/2005/8/layout/process4"/>
    <dgm:cxn modelId="{EDDB7050-EE3E-42D5-8DB1-E599A0AEEADA}" type="presParOf" srcId="{4419E0D1-CCFC-4D21-B2E4-C30FEEA11A4E}" destId="{BB03592E-312B-470D-AFE5-DBB2D514887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185268E-D6C2-4CA7-A296-6CF80B86FE8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315F04-E49E-430B-AB8A-B2D23B2DB5B9}">
      <dgm:prSet custT="1"/>
      <dgm:spPr>
        <a:solidFill>
          <a:srgbClr val="008892"/>
        </a:solidFill>
      </dgm:spPr>
      <dgm:t>
        <a:bodyPr/>
        <a:lstStyle/>
        <a:p>
          <a:r>
            <a:rPr lang="fr-CA" sz="2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$ annoncé dans le budget du Québec</a:t>
          </a:r>
        </a:p>
        <a:p>
          <a:r>
            <a:rPr lang="fr-CA" sz="2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Le Ministre ou le MSSS décide de critères particuliers</a:t>
          </a:r>
        </a:p>
        <a:p>
          <a:r>
            <a:rPr lang="fr-CA" sz="2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Le MSSS attribue des montants par région </a:t>
          </a:r>
          <a:r>
            <a:rPr lang="fr-CA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(par nbr de groupes)</a:t>
          </a:r>
        </a:p>
        <a:p>
          <a:r>
            <a:rPr lang="fr-CA" sz="2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Méthode de répartition dans le cadre régional (CIUSSS)</a:t>
          </a:r>
        </a:p>
        <a:p>
          <a:r>
            <a:rPr lang="fr-CA" sz="2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	- </a:t>
          </a:r>
          <a:r>
            <a:rPr lang="fr-CA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Réduction des écarts par typologie</a:t>
          </a:r>
        </a:p>
        <a:p>
          <a:r>
            <a:rPr lang="fr-CA" sz="2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Consultation des regroupements régionaux</a:t>
          </a:r>
          <a:endParaRPr lang="en-US" sz="29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A9DACDC-393B-4435-A0BC-538D7236642E}" type="parTrans" cxnId="{D23A1927-C42D-43BF-B9CA-6E6351490E3F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E27EECA-DE9C-40A3-98E3-FE4A26443AF3}" type="sibTrans" cxnId="{D23A1927-C42D-43BF-B9CA-6E6351490E3F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22808D-37FB-47C7-8DBF-16FFE8CFE099}" type="pres">
      <dgm:prSet presAssocID="{A185268E-D6C2-4CA7-A296-6CF80B86FE81}" presName="linear" presStyleCnt="0">
        <dgm:presLayoutVars>
          <dgm:animLvl val="lvl"/>
          <dgm:resizeHandles val="exact"/>
        </dgm:presLayoutVars>
      </dgm:prSet>
      <dgm:spPr/>
    </dgm:pt>
    <dgm:pt modelId="{01788E54-629E-4E0D-B224-A54BA2A0FBBA}" type="pres">
      <dgm:prSet presAssocID="{9A315F04-E49E-430B-AB8A-B2D23B2DB5B9}" presName="parentText" presStyleLbl="node1" presStyleIdx="0" presStyleCnt="1" custLinFactNeighborX="4060" custLinFactNeighborY="1751">
        <dgm:presLayoutVars>
          <dgm:chMax val="0"/>
          <dgm:bulletEnabled val="1"/>
        </dgm:presLayoutVars>
      </dgm:prSet>
      <dgm:spPr/>
    </dgm:pt>
  </dgm:ptLst>
  <dgm:cxnLst>
    <dgm:cxn modelId="{D23A1927-C42D-43BF-B9CA-6E6351490E3F}" srcId="{A185268E-D6C2-4CA7-A296-6CF80B86FE81}" destId="{9A315F04-E49E-430B-AB8A-B2D23B2DB5B9}" srcOrd="0" destOrd="0" parTransId="{AA9DACDC-393B-4435-A0BC-538D7236642E}" sibTransId="{BE27EECA-DE9C-40A3-98E3-FE4A26443AF3}"/>
    <dgm:cxn modelId="{57B4912A-2F8F-4C26-82C5-D86C1C04049F}" type="presOf" srcId="{9A315F04-E49E-430B-AB8A-B2D23B2DB5B9}" destId="{01788E54-629E-4E0D-B224-A54BA2A0FBBA}" srcOrd="0" destOrd="0" presId="urn:microsoft.com/office/officeart/2005/8/layout/vList2"/>
    <dgm:cxn modelId="{1FAEEE5B-ABBD-41A9-8084-7367E3EAAB1C}" type="presOf" srcId="{A185268E-D6C2-4CA7-A296-6CF80B86FE81}" destId="{B122808D-37FB-47C7-8DBF-16FFE8CFE099}" srcOrd="0" destOrd="0" presId="urn:microsoft.com/office/officeart/2005/8/layout/vList2"/>
    <dgm:cxn modelId="{E5C9F3B5-D082-4A6F-96E1-E7C65161284E}" type="presParOf" srcId="{B122808D-37FB-47C7-8DBF-16FFE8CFE099}" destId="{01788E54-629E-4E0D-B224-A54BA2A0FB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763F79-0303-4CA9-AFE4-D8666EF92FD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6E3568-58AF-4303-98C5-9418BEEAFD4E}">
      <dgm:prSet custT="1"/>
      <dgm:spPr>
        <a:solidFill>
          <a:srgbClr val="008892"/>
        </a:solidFill>
      </dgm:spPr>
      <dgm:t>
        <a:bodyPr/>
        <a:lstStyle/>
        <a:p>
          <a:r>
            <a:rPr lang="fr-CA" sz="2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Par et pour les gens de la communauté</a:t>
          </a:r>
          <a:endParaRPr lang="en-US" sz="2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553BD10-2F43-4ECD-A3E1-AE3A19839174}" type="parTrans" cxnId="{C1F5DE33-96FD-45F5-9DB7-F0A8B1A3B771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308AAA5-764A-4D9F-9817-7A3EB9529C85}" type="sibTrans" cxnId="{C1F5DE33-96FD-45F5-9DB7-F0A8B1A3B771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70AFC68-72C9-4364-8A47-6D0DE01CF583}">
      <dgm:prSet custT="1"/>
      <dgm:spPr>
        <a:solidFill>
          <a:srgbClr val="97C059"/>
        </a:solidFill>
      </dgm:spPr>
      <dgm:t>
        <a:bodyPr/>
        <a:lstStyle/>
        <a:p>
          <a:r>
            <a:rPr lang="fr-CA" sz="24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Transformation sociale </a:t>
          </a:r>
          <a:endParaRPr lang="en-US" sz="24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2669158-F50D-4B10-8E69-27D09DCEF2D5}" type="parTrans" cxnId="{9DCAFBD7-4798-4ED5-B1DB-604814692737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798C78C-EF40-4A19-819C-C0B0327A8FE3}" type="sibTrans" cxnId="{9DCAFBD7-4798-4ED5-B1DB-604814692737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909211C-5118-449B-B40F-E25AEF886898}">
      <dgm:prSet custT="1"/>
      <dgm:spPr>
        <a:solidFill>
          <a:srgbClr val="28AA7A"/>
        </a:solidFill>
      </dgm:spPr>
      <dgm:t>
        <a:bodyPr/>
        <a:lstStyle/>
        <a:p>
          <a:r>
            <a:rPr lang="fr-CA" sz="2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Améliorer les conditions de vie </a:t>
          </a:r>
          <a:endParaRPr lang="en-US" sz="2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9E1241C-A2E5-4BD5-BD3A-2B2D215002C6}" type="parTrans" cxnId="{77DFE279-4D41-445B-A82D-5CD3A345AA1E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B8BB5BA-8C13-4A66-B369-B07211D80FEE}" type="sibTrans" cxnId="{77DFE279-4D41-445B-A82D-5CD3A345AA1E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1A226A7-073B-4660-8504-CB35D0499720}">
      <dgm:prSet custT="1"/>
      <dgm:spPr>
        <a:solidFill>
          <a:srgbClr val="97C059"/>
        </a:solidFill>
      </dgm:spPr>
      <dgm:t>
        <a:bodyPr/>
        <a:lstStyle/>
        <a:p>
          <a:r>
            <a:rPr lang="fr-CA" sz="24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Défendre les droits et  combattre les discriminations</a:t>
          </a:r>
          <a:endParaRPr lang="en-US" sz="24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8C10BEE-D198-466E-832F-A4BA63B523A1}" type="parTrans" cxnId="{9FE9F20A-99A3-491A-BA15-CD8FC1B30CD0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5984F88-8595-4137-8ABA-CA9EE41B1AE6}" type="sibTrans" cxnId="{9FE9F20A-99A3-491A-BA15-CD8FC1B30CD0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1C32ECC-333B-417D-B10D-B11FD9517D37}">
      <dgm:prSet custT="1"/>
      <dgm:spPr>
        <a:solidFill>
          <a:srgbClr val="28AA7A"/>
        </a:solidFill>
      </dgm:spPr>
      <dgm:t>
        <a:bodyPr/>
        <a:lstStyle/>
        <a:p>
          <a:r>
            <a:rPr lang="fr-CA" sz="24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Participation citoyenne</a:t>
          </a:r>
          <a:endParaRPr lang="en-US" sz="24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A9267C3-F3C4-4FA9-A6A9-2E3AF381DCA6}" type="parTrans" cxnId="{083DA0E2-CAD9-4600-9627-A7F369283F5B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AF7CDD5-FB83-4C11-AE33-7BC3C977BF7F}" type="sibTrans" cxnId="{083DA0E2-CAD9-4600-9627-A7F369283F5B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8419F57-040C-4C92-9CEA-CF2771BA2E8D}">
      <dgm:prSet custT="1"/>
      <dgm:spPr>
        <a:solidFill>
          <a:srgbClr val="008892"/>
        </a:solidFill>
      </dgm:spPr>
      <dgm:t>
        <a:bodyPr/>
        <a:lstStyle/>
        <a:p>
          <a:r>
            <a:rPr lang="fr-CA" sz="24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Amélioration des lois et des politiques publiques</a:t>
          </a:r>
          <a:endParaRPr lang="en-US" sz="24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C9C1293-E281-4E17-9FFF-C6B06298AB86}" type="parTrans" cxnId="{8DA82B52-939A-4460-96A6-77FF004BFE27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FDD3908-35B6-4CEC-B9F9-21163A9DD352}" type="sibTrans" cxnId="{8DA82B52-939A-4460-96A6-77FF004BFE27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B428E60-6A8A-4E78-A2E7-0B07AD9A0ACE}" type="pres">
      <dgm:prSet presAssocID="{45763F79-0303-4CA9-AFE4-D8666EF92FD0}" presName="diagram" presStyleCnt="0">
        <dgm:presLayoutVars>
          <dgm:dir/>
          <dgm:resizeHandles val="exact"/>
        </dgm:presLayoutVars>
      </dgm:prSet>
      <dgm:spPr/>
    </dgm:pt>
    <dgm:pt modelId="{DFF56966-D0AF-4C44-9636-3B2BDBBC31FA}" type="pres">
      <dgm:prSet presAssocID="{526E3568-58AF-4303-98C5-9418BEEAFD4E}" presName="node" presStyleLbl="node1" presStyleIdx="0" presStyleCnt="6">
        <dgm:presLayoutVars>
          <dgm:bulletEnabled val="1"/>
        </dgm:presLayoutVars>
      </dgm:prSet>
      <dgm:spPr>
        <a:prstGeom prst="hexagon">
          <a:avLst/>
        </a:prstGeom>
      </dgm:spPr>
    </dgm:pt>
    <dgm:pt modelId="{710BA33E-2D6B-476B-B18E-1FF6D502D52A}" type="pres">
      <dgm:prSet presAssocID="{3308AAA5-764A-4D9F-9817-7A3EB9529C85}" presName="sibTrans" presStyleCnt="0"/>
      <dgm:spPr/>
    </dgm:pt>
    <dgm:pt modelId="{4A62D04D-E689-47CB-AB34-16F97FBCF34A}" type="pres">
      <dgm:prSet presAssocID="{470AFC68-72C9-4364-8A47-6D0DE01CF583}" presName="node" presStyleLbl="node1" presStyleIdx="1" presStyleCnt="6">
        <dgm:presLayoutVars>
          <dgm:bulletEnabled val="1"/>
        </dgm:presLayoutVars>
      </dgm:prSet>
      <dgm:spPr>
        <a:prstGeom prst="hexagon">
          <a:avLst/>
        </a:prstGeom>
      </dgm:spPr>
    </dgm:pt>
    <dgm:pt modelId="{CE125881-6507-44FC-8E82-8A998B813037}" type="pres">
      <dgm:prSet presAssocID="{E798C78C-EF40-4A19-819C-C0B0327A8FE3}" presName="sibTrans" presStyleCnt="0"/>
      <dgm:spPr/>
    </dgm:pt>
    <dgm:pt modelId="{51ED6AF3-F296-4BFD-A243-A3A428848485}" type="pres">
      <dgm:prSet presAssocID="{7909211C-5118-449B-B40F-E25AEF886898}" presName="node" presStyleLbl="node1" presStyleIdx="2" presStyleCnt="6">
        <dgm:presLayoutVars>
          <dgm:bulletEnabled val="1"/>
        </dgm:presLayoutVars>
      </dgm:prSet>
      <dgm:spPr>
        <a:prstGeom prst="hexagon">
          <a:avLst/>
        </a:prstGeom>
      </dgm:spPr>
    </dgm:pt>
    <dgm:pt modelId="{57CC96B5-6155-4C65-8BA0-CCFB89F427F5}" type="pres">
      <dgm:prSet presAssocID="{CB8BB5BA-8C13-4A66-B369-B07211D80FEE}" presName="sibTrans" presStyleCnt="0"/>
      <dgm:spPr/>
    </dgm:pt>
    <dgm:pt modelId="{0F307F33-1693-41F6-A95D-BBAECAAFE013}" type="pres">
      <dgm:prSet presAssocID="{D1A226A7-073B-4660-8504-CB35D0499720}" presName="node" presStyleLbl="node1" presStyleIdx="3" presStyleCnt="6" custLinFactNeighborX="-845" custLinFactNeighborY="-939">
        <dgm:presLayoutVars>
          <dgm:bulletEnabled val="1"/>
        </dgm:presLayoutVars>
      </dgm:prSet>
      <dgm:spPr>
        <a:prstGeom prst="hexagon">
          <a:avLst/>
        </a:prstGeom>
      </dgm:spPr>
    </dgm:pt>
    <dgm:pt modelId="{08CECA50-0ABE-4254-B6D6-ADA637421BF2}" type="pres">
      <dgm:prSet presAssocID="{35984F88-8595-4137-8ABA-CA9EE41B1AE6}" presName="sibTrans" presStyleCnt="0"/>
      <dgm:spPr/>
    </dgm:pt>
    <dgm:pt modelId="{FEFDE2F0-6A6D-4372-B93E-E385785C43DF}" type="pres">
      <dgm:prSet presAssocID="{21C32ECC-333B-417D-B10D-B11FD9517D37}" presName="node" presStyleLbl="node1" presStyleIdx="4" presStyleCnt="6">
        <dgm:presLayoutVars>
          <dgm:bulletEnabled val="1"/>
        </dgm:presLayoutVars>
      </dgm:prSet>
      <dgm:spPr>
        <a:prstGeom prst="hexagon">
          <a:avLst/>
        </a:prstGeom>
      </dgm:spPr>
    </dgm:pt>
    <dgm:pt modelId="{FC1FC34A-D9C4-4A48-B59C-20D1FA0C3BFF}" type="pres">
      <dgm:prSet presAssocID="{1AF7CDD5-FB83-4C11-AE33-7BC3C977BF7F}" presName="sibTrans" presStyleCnt="0"/>
      <dgm:spPr/>
    </dgm:pt>
    <dgm:pt modelId="{634172CF-7991-427D-975D-B174660A8286}" type="pres">
      <dgm:prSet presAssocID="{48419F57-040C-4C92-9CEA-CF2771BA2E8D}" presName="node" presStyleLbl="node1" presStyleIdx="5" presStyleCnt="6">
        <dgm:presLayoutVars>
          <dgm:bulletEnabled val="1"/>
        </dgm:presLayoutVars>
      </dgm:prSet>
      <dgm:spPr>
        <a:prstGeom prst="hexagon">
          <a:avLst/>
        </a:prstGeom>
      </dgm:spPr>
    </dgm:pt>
  </dgm:ptLst>
  <dgm:cxnLst>
    <dgm:cxn modelId="{9FE9F20A-99A3-491A-BA15-CD8FC1B30CD0}" srcId="{45763F79-0303-4CA9-AFE4-D8666EF92FD0}" destId="{D1A226A7-073B-4660-8504-CB35D0499720}" srcOrd="3" destOrd="0" parTransId="{D8C10BEE-D198-466E-832F-A4BA63B523A1}" sibTransId="{35984F88-8595-4137-8ABA-CA9EE41B1AE6}"/>
    <dgm:cxn modelId="{F8FCDC16-D318-4AE3-89B5-5907B9677D6F}" type="presOf" srcId="{45763F79-0303-4CA9-AFE4-D8666EF92FD0}" destId="{CB428E60-6A8A-4E78-A2E7-0B07AD9A0ACE}" srcOrd="0" destOrd="0" presId="urn:microsoft.com/office/officeart/2005/8/layout/default"/>
    <dgm:cxn modelId="{94ED151B-EF39-4B05-80AD-39A673C7E732}" type="presOf" srcId="{48419F57-040C-4C92-9CEA-CF2771BA2E8D}" destId="{634172CF-7991-427D-975D-B174660A8286}" srcOrd="0" destOrd="0" presId="urn:microsoft.com/office/officeart/2005/8/layout/default"/>
    <dgm:cxn modelId="{28A4D921-90BE-4461-BA10-9E1F61D2B82D}" type="presOf" srcId="{7909211C-5118-449B-B40F-E25AEF886898}" destId="{51ED6AF3-F296-4BFD-A243-A3A428848485}" srcOrd="0" destOrd="0" presId="urn:microsoft.com/office/officeart/2005/8/layout/default"/>
    <dgm:cxn modelId="{C1F5DE33-96FD-45F5-9DB7-F0A8B1A3B771}" srcId="{45763F79-0303-4CA9-AFE4-D8666EF92FD0}" destId="{526E3568-58AF-4303-98C5-9418BEEAFD4E}" srcOrd="0" destOrd="0" parTransId="{6553BD10-2F43-4ECD-A3E1-AE3A19839174}" sibTransId="{3308AAA5-764A-4D9F-9817-7A3EB9529C85}"/>
    <dgm:cxn modelId="{70B88F36-AAB4-4763-80BF-C396338A1B62}" type="presOf" srcId="{D1A226A7-073B-4660-8504-CB35D0499720}" destId="{0F307F33-1693-41F6-A95D-BBAECAAFE013}" srcOrd="0" destOrd="0" presId="urn:microsoft.com/office/officeart/2005/8/layout/default"/>
    <dgm:cxn modelId="{ACAF0166-DEA9-4243-9F2D-91B30C931EE6}" type="presOf" srcId="{526E3568-58AF-4303-98C5-9418BEEAFD4E}" destId="{DFF56966-D0AF-4C44-9636-3B2BDBBC31FA}" srcOrd="0" destOrd="0" presId="urn:microsoft.com/office/officeart/2005/8/layout/default"/>
    <dgm:cxn modelId="{B9130B6D-E0B2-4448-840D-57CEAFBFEBF0}" type="presOf" srcId="{21C32ECC-333B-417D-B10D-B11FD9517D37}" destId="{FEFDE2F0-6A6D-4372-B93E-E385785C43DF}" srcOrd="0" destOrd="0" presId="urn:microsoft.com/office/officeart/2005/8/layout/default"/>
    <dgm:cxn modelId="{8DA82B52-939A-4460-96A6-77FF004BFE27}" srcId="{45763F79-0303-4CA9-AFE4-D8666EF92FD0}" destId="{48419F57-040C-4C92-9CEA-CF2771BA2E8D}" srcOrd="5" destOrd="0" parTransId="{EC9C1293-E281-4E17-9FFF-C6B06298AB86}" sibTransId="{EFDD3908-35B6-4CEC-B9F9-21163A9DD352}"/>
    <dgm:cxn modelId="{77DFE279-4D41-445B-A82D-5CD3A345AA1E}" srcId="{45763F79-0303-4CA9-AFE4-D8666EF92FD0}" destId="{7909211C-5118-449B-B40F-E25AEF886898}" srcOrd="2" destOrd="0" parTransId="{09E1241C-A2E5-4BD5-BD3A-2B2D215002C6}" sibTransId="{CB8BB5BA-8C13-4A66-B369-B07211D80FEE}"/>
    <dgm:cxn modelId="{2D571794-82E4-44F2-9BB1-834783C6E64D}" type="presOf" srcId="{470AFC68-72C9-4364-8A47-6D0DE01CF583}" destId="{4A62D04D-E689-47CB-AB34-16F97FBCF34A}" srcOrd="0" destOrd="0" presId="urn:microsoft.com/office/officeart/2005/8/layout/default"/>
    <dgm:cxn modelId="{9DCAFBD7-4798-4ED5-B1DB-604814692737}" srcId="{45763F79-0303-4CA9-AFE4-D8666EF92FD0}" destId="{470AFC68-72C9-4364-8A47-6D0DE01CF583}" srcOrd="1" destOrd="0" parTransId="{22669158-F50D-4B10-8E69-27D09DCEF2D5}" sibTransId="{E798C78C-EF40-4A19-819C-C0B0327A8FE3}"/>
    <dgm:cxn modelId="{083DA0E2-CAD9-4600-9627-A7F369283F5B}" srcId="{45763F79-0303-4CA9-AFE4-D8666EF92FD0}" destId="{21C32ECC-333B-417D-B10D-B11FD9517D37}" srcOrd="4" destOrd="0" parTransId="{5A9267C3-F3C4-4FA9-A6A9-2E3AF381DCA6}" sibTransId="{1AF7CDD5-FB83-4C11-AE33-7BC3C977BF7F}"/>
    <dgm:cxn modelId="{E5EB3B80-69CF-4C2F-AB14-60DC0242107E}" type="presParOf" srcId="{CB428E60-6A8A-4E78-A2E7-0B07AD9A0ACE}" destId="{DFF56966-D0AF-4C44-9636-3B2BDBBC31FA}" srcOrd="0" destOrd="0" presId="urn:microsoft.com/office/officeart/2005/8/layout/default"/>
    <dgm:cxn modelId="{41EFD9EF-FA5D-4D9D-92C5-172E34E472CF}" type="presParOf" srcId="{CB428E60-6A8A-4E78-A2E7-0B07AD9A0ACE}" destId="{710BA33E-2D6B-476B-B18E-1FF6D502D52A}" srcOrd="1" destOrd="0" presId="urn:microsoft.com/office/officeart/2005/8/layout/default"/>
    <dgm:cxn modelId="{32DE3E30-6FDA-4AAC-B367-6DA6EFACBB29}" type="presParOf" srcId="{CB428E60-6A8A-4E78-A2E7-0B07AD9A0ACE}" destId="{4A62D04D-E689-47CB-AB34-16F97FBCF34A}" srcOrd="2" destOrd="0" presId="urn:microsoft.com/office/officeart/2005/8/layout/default"/>
    <dgm:cxn modelId="{0D938C2F-012C-4621-ADEA-7BBD4E391828}" type="presParOf" srcId="{CB428E60-6A8A-4E78-A2E7-0B07AD9A0ACE}" destId="{CE125881-6507-44FC-8E82-8A998B813037}" srcOrd="3" destOrd="0" presId="urn:microsoft.com/office/officeart/2005/8/layout/default"/>
    <dgm:cxn modelId="{E582CB27-B5B2-4B10-855D-B7A4666EAD5D}" type="presParOf" srcId="{CB428E60-6A8A-4E78-A2E7-0B07AD9A0ACE}" destId="{51ED6AF3-F296-4BFD-A243-A3A428848485}" srcOrd="4" destOrd="0" presId="urn:microsoft.com/office/officeart/2005/8/layout/default"/>
    <dgm:cxn modelId="{6BFF2F46-CEC1-4105-8DB5-F657AC90054C}" type="presParOf" srcId="{CB428E60-6A8A-4E78-A2E7-0B07AD9A0ACE}" destId="{57CC96B5-6155-4C65-8BA0-CCFB89F427F5}" srcOrd="5" destOrd="0" presId="urn:microsoft.com/office/officeart/2005/8/layout/default"/>
    <dgm:cxn modelId="{4F071DE7-BAAC-49D7-879D-96C9D7254871}" type="presParOf" srcId="{CB428E60-6A8A-4E78-A2E7-0B07AD9A0ACE}" destId="{0F307F33-1693-41F6-A95D-BBAECAAFE013}" srcOrd="6" destOrd="0" presId="urn:microsoft.com/office/officeart/2005/8/layout/default"/>
    <dgm:cxn modelId="{1BC3F9AD-98F2-4606-AC8B-A58D0C489095}" type="presParOf" srcId="{CB428E60-6A8A-4E78-A2E7-0B07AD9A0ACE}" destId="{08CECA50-0ABE-4254-B6D6-ADA637421BF2}" srcOrd="7" destOrd="0" presId="urn:microsoft.com/office/officeart/2005/8/layout/default"/>
    <dgm:cxn modelId="{4136B475-7AFF-46BB-BC08-51582C80E908}" type="presParOf" srcId="{CB428E60-6A8A-4E78-A2E7-0B07AD9A0ACE}" destId="{FEFDE2F0-6A6D-4372-B93E-E385785C43DF}" srcOrd="8" destOrd="0" presId="urn:microsoft.com/office/officeart/2005/8/layout/default"/>
    <dgm:cxn modelId="{0952AC46-B2DE-4685-9FC7-9BA4748404FB}" type="presParOf" srcId="{CB428E60-6A8A-4E78-A2E7-0B07AD9A0ACE}" destId="{FC1FC34A-D9C4-4A48-B59C-20D1FA0C3BFF}" srcOrd="9" destOrd="0" presId="urn:microsoft.com/office/officeart/2005/8/layout/default"/>
    <dgm:cxn modelId="{29E75C14-F378-4FF1-814C-8698F7C83537}" type="presParOf" srcId="{CB428E60-6A8A-4E78-A2E7-0B07AD9A0ACE}" destId="{634172CF-7991-427D-975D-B174660A828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7AFF4F-79AA-48EE-8FD0-C4252391F27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34B6CA-B110-4EE6-AB45-DA79899F6952}">
      <dgm:prSet custT="1"/>
      <dgm:spPr>
        <a:solidFill>
          <a:srgbClr val="008892"/>
        </a:solidFill>
      </dgm:spPr>
      <dgm:t>
        <a:bodyPr/>
        <a:lstStyle/>
        <a:p>
          <a:r>
            <a:rPr lang="fr-CA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Aide et entraide</a:t>
          </a:r>
          <a:endParaRPr lang="en-US" sz="28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1281FEF-1711-4767-8000-A0653051BBE9}" type="parTrans" cxnId="{9279501B-8061-4249-8329-16E70CBD794C}">
      <dgm:prSet/>
      <dgm:spPr/>
      <dgm:t>
        <a:bodyPr/>
        <a:lstStyle/>
        <a:p>
          <a:endParaRPr lang="en-US" sz="2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4C0A53C-DACA-48B2-A978-3B66DF5D5FCA}" type="sibTrans" cxnId="{9279501B-8061-4249-8329-16E70CBD794C}">
      <dgm:prSet/>
      <dgm:spPr/>
      <dgm:t>
        <a:bodyPr/>
        <a:lstStyle/>
        <a:p>
          <a:endParaRPr lang="en-US" sz="2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8B58E4D-F064-443C-98F9-A5DB0D63945D}">
      <dgm:prSet custT="1"/>
      <dgm:spPr>
        <a:solidFill>
          <a:srgbClr val="008892"/>
        </a:solidFill>
      </dgm:spPr>
      <dgm:t>
        <a:bodyPr/>
        <a:lstStyle/>
        <a:p>
          <a:r>
            <a:rPr lang="fr-CA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Organismes de sensibilisation, de promotion </a:t>
          </a:r>
          <a:br>
            <a:rPr lang="fr-CA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r>
            <a:rPr lang="fr-CA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et de défense des droits</a:t>
          </a:r>
          <a:endParaRPr lang="en-US" sz="26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8C6BEB1-E8A3-4BB6-A353-BA4072D237BA}" type="parTrans" cxnId="{310CD029-11AE-41BC-A3BD-BC3F7900C5AB}">
      <dgm:prSet/>
      <dgm:spPr/>
      <dgm:t>
        <a:bodyPr/>
        <a:lstStyle/>
        <a:p>
          <a:endParaRPr lang="en-US" sz="2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06D6A28-D11E-4C1F-8EE7-64AC32959B88}" type="sibTrans" cxnId="{310CD029-11AE-41BC-A3BD-BC3F7900C5AB}">
      <dgm:prSet/>
      <dgm:spPr/>
      <dgm:t>
        <a:bodyPr/>
        <a:lstStyle/>
        <a:p>
          <a:endParaRPr lang="en-US" sz="2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6D8B44E-1F7A-4A11-8E0C-8FF75D58FFC2}">
      <dgm:prSet custT="1"/>
      <dgm:spPr>
        <a:solidFill>
          <a:srgbClr val="008892"/>
        </a:solidFill>
      </dgm:spPr>
      <dgm:t>
        <a:bodyPr/>
        <a:lstStyle/>
        <a:p>
          <a:r>
            <a:rPr lang="fr-CA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Milieux de vie et de soutien dans la communauté</a:t>
          </a:r>
          <a:endParaRPr lang="en-US" sz="28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C90217E-755C-4963-A9C7-1A09E566B1C6}" type="parTrans" cxnId="{4C60266E-0A96-43F3-A301-B0453ABFECEA}">
      <dgm:prSet/>
      <dgm:spPr/>
      <dgm:t>
        <a:bodyPr/>
        <a:lstStyle/>
        <a:p>
          <a:endParaRPr lang="en-US" sz="2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BCF0E4C-DD2A-4E30-949A-A6F6BF9BE3F7}" type="sibTrans" cxnId="{4C60266E-0A96-43F3-A301-B0453ABFECEA}">
      <dgm:prSet/>
      <dgm:spPr/>
      <dgm:t>
        <a:bodyPr/>
        <a:lstStyle/>
        <a:p>
          <a:endParaRPr lang="en-US" sz="2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3C15183-D7BB-4000-8BAB-44F35C7DED29}">
      <dgm:prSet custT="1"/>
      <dgm:spPr>
        <a:solidFill>
          <a:srgbClr val="008892"/>
        </a:solidFill>
      </dgm:spPr>
      <dgm:t>
        <a:bodyPr/>
        <a:lstStyle/>
        <a:p>
          <a:r>
            <a:rPr lang="fr-CA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Organismes d’hébergement temporaire</a:t>
          </a:r>
          <a:endParaRPr lang="en-US" sz="28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28145F2-6A18-4843-A861-DB25F17FD2FC}" type="parTrans" cxnId="{E891573D-2921-41A1-9E24-50E009088AFE}">
      <dgm:prSet/>
      <dgm:spPr/>
      <dgm:t>
        <a:bodyPr/>
        <a:lstStyle/>
        <a:p>
          <a:endParaRPr lang="en-US" sz="2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48A000E-3307-41BE-A3AF-3EC1569E45F6}" type="sibTrans" cxnId="{E891573D-2921-41A1-9E24-50E009088AFE}">
      <dgm:prSet/>
      <dgm:spPr/>
      <dgm:t>
        <a:bodyPr/>
        <a:lstStyle/>
        <a:p>
          <a:endParaRPr lang="en-US" sz="2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1EBBD70-18AF-4136-9937-04A63C509CA0}">
      <dgm:prSet custT="1"/>
      <dgm:spPr>
        <a:solidFill>
          <a:srgbClr val="008892"/>
        </a:solidFill>
      </dgm:spPr>
      <dgm:t>
        <a:bodyPr/>
        <a:lstStyle/>
        <a:p>
          <a:r>
            <a:rPr lang="fr-CA" sz="2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Regroupements régionaux</a:t>
          </a:r>
          <a:endParaRPr lang="en-US" sz="27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B3F68E2-B682-4FC8-B573-D16545CE8396}" type="parTrans" cxnId="{3C3814D1-11DD-4A50-ACBB-3E0E9C803BE2}">
      <dgm:prSet/>
      <dgm:spPr/>
      <dgm:t>
        <a:bodyPr/>
        <a:lstStyle/>
        <a:p>
          <a:endParaRPr lang="en-US" sz="2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431132B-43E6-41E5-9147-7697FB7E9283}" type="sibTrans" cxnId="{3C3814D1-11DD-4A50-ACBB-3E0E9C803BE2}">
      <dgm:prSet/>
      <dgm:spPr/>
      <dgm:t>
        <a:bodyPr/>
        <a:lstStyle/>
        <a:p>
          <a:endParaRPr lang="en-US" sz="28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F4163FC-29E2-4838-B299-3989EA9B6643}" type="pres">
      <dgm:prSet presAssocID="{7F7AFF4F-79AA-48EE-8FD0-C4252391F271}" presName="diagram" presStyleCnt="0">
        <dgm:presLayoutVars>
          <dgm:dir/>
          <dgm:resizeHandles val="exact"/>
        </dgm:presLayoutVars>
      </dgm:prSet>
      <dgm:spPr/>
    </dgm:pt>
    <dgm:pt modelId="{6D15FE66-5D72-4FDE-A669-DC0060B96567}" type="pres">
      <dgm:prSet presAssocID="{CA34B6CA-B110-4EE6-AB45-DA79899F6952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752BDB35-846A-47A6-BA80-B084AFB5D9F0}" type="pres">
      <dgm:prSet presAssocID="{04C0A53C-DACA-48B2-A978-3B66DF5D5FCA}" presName="sibTrans" presStyleCnt="0"/>
      <dgm:spPr/>
    </dgm:pt>
    <dgm:pt modelId="{D8752324-53B4-449C-977C-78224EFBEBC6}" type="pres">
      <dgm:prSet presAssocID="{B8B58E4D-F064-443C-98F9-A5DB0D63945D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0EDE75C3-6E1A-4241-A204-4CF55FAE3830}" type="pres">
      <dgm:prSet presAssocID="{E06D6A28-D11E-4C1F-8EE7-64AC32959B88}" presName="sibTrans" presStyleCnt="0"/>
      <dgm:spPr/>
    </dgm:pt>
    <dgm:pt modelId="{37794C54-0992-44A3-8169-68A26AB2995C}" type="pres">
      <dgm:prSet presAssocID="{16D8B44E-1F7A-4A11-8E0C-8FF75D58FFC2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130A1261-7481-4A3A-B5F6-8D5CAA43C3E3}" type="pres">
      <dgm:prSet presAssocID="{7BCF0E4C-DD2A-4E30-949A-A6F6BF9BE3F7}" presName="sibTrans" presStyleCnt="0"/>
      <dgm:spPr/>
    </dgm:pt>
    <dgm:pt modelId="{D6BBA59E-ADD1-4792-890F-41F41CC082BA}" type="pres">
      <dgm:prSet presAssocID="{D3C15183-D7BB-4000-8BAB-44F35C7DED29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51E30F05-2944-46BE-B895-943BB6A23E0E}" type="pres">
      <dgm:prSet presAssocID="{748A000E-3307-41BE-A3AF-3EC1569E45F6}" presName="sibTrans" presStyleCnt="0"/>
      <dgm:spPr/>
    </dgm:pt>
    <dgm:pt modelId="{9BA9F218-CA59-4452-A65E-6CFE45A2FE0A}" type="pres">
      <dgm:prSet presAssocID="{E1EBBD70-18AF-4136-9937-04A63C509CA0}" presName="node" presStyleLbl="node1" presStyleIdx="4" presStyleCnt="5" custScaleX="110227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9279501B-8061-4249-8329-16E70CBD794C}" srcId="{7F7AFF4F-79AA-48EE-8FD0-C4252391F271}" destId="{CA34B6CA-B110-4EE6-AB45-DA79899F6952}" srcOrd="0" destOrd="0" parTransId="{51281FEF-1711-4767-8000-A0653051BBE9}" sibTransId="{04C0A53C-DACA-48B2-A978-3B66DF5D5FCA}"/>
    <dgm:cxn modelId="{F98E9328-EC95-475D-AE13-5A921118BBFD}" type="presOf" srcId="{CA34B6CA-B110-4EE6-AB45-DA79899F6952}" destId="{6D15FE66-5D72-4FDE-A669-DC0060B96567}" srcOrd="0" destOrd="0" presId="urn:microsoft.com/office/officeart/2005/8/layout/default"/>
    <dgm:cxn modelId="{310CD029-11AE-41BC-A3BD-BC3F7900C5AB}" srcId="{7F7AFF4F-79AA-48EE-8FD0-C4252391F271}" destId="{B8B58E4D-F064-443C-98F9-A5DB0D63945D}" srcOrd="1" destOrd="0" parTransId="{78C6BEB1-E8A3-4BB6-A353-BA4072D237BA}" sibTransId="{E06D6A28-D11E-4C1F-8EE7-64AC32959B88}"/>
    <dgm:cxn modelId="{E891573D-2921-41A1-9E24-50E009088AFE}" srcId="{7F7AFF4F-79AA-48EE-8FD0-C4252391F271}" destId="{D3C15183-D7BB-4000-8BAB-44F35C7DED29}" srcOrd="3" destOrd="0" parTransId="{D28145F2-6A18-4843-A861-DB25F17FD2FC}" sibTransId="{748A000E-3307-41BE-A3AF-3EC1569E45F6}"/>
    <dgm:cxn modelId="{18F3BF4B-7061-4026-AFF1-0CE45CD92BB9}" type="presOf" srcId="{E1EBBD70-18AF-4136-9937-04A63C509CA0}" destId="{9BA9F218-CA59-4452-A65E-6CFE45A2FE0A}" srcOrd="0" destOrd="0" presId="urn:microsoft.com/office/officeart/2005/8/layout/default"/>
    <dgm:cxn modelId="{5735BC4C-0BC9-43BC-BFD7-25440BA62089}" type="presOf" srcId="{16D8B44E-1F7A-4A11-8E0C-8FF75D58FFC2}" destId="{37794C54-0992-44A3-8169-68A26AB2995C}" srcOrd="0" destOrd="0" presId="urn:microsoft.com/office/officeart/2005/8/layout/default"/>
    <dgm:cxn modelId="{4C60266E-0A96-43F3-A301-B0453ABFECEA}" srcId="{7F7AFF4F-79AA-48EE-8FD0-C4252391F271}" destId="{16D8B44E-1F7A-4A11-8E0C-8FF75D58FFC2}" srcOrd="2" destOrd="0" parTransId="{AC90217E-755C-4963-A9C7-1A09E566B1C6}" sibTransId="{7BCF0E4C-DD2A-4E30-949A-A6F6BF9BE3F7}"/>
    <dgm:cxn modelId="{A3C82555-932A-4BBB-A010-E18AA78260BD}" type="presOf" srcId="{7F7AFF4F-79AA-48EE-8FD0-C4252391F271}" destId="{3F4163FC-29E2-4838-B299-3989EA9B6643}" srcOrd="0" destOrd="0" presId="urn:microsoft.com/office/officeart/2005/8/layout/default"/>
    <dgm:cxn modelId="{2C4BBE79-97C4-4657-8B06-79B4A0180364}" type="presOf" srcId="{D3C15183-D7BB-4000-8BAB-44F35C7DED29}" destId="{D6BBA59E-ADD1-4792-890F-41F41CC082BA}" srcOrd="0" destOrd="0" presId="urn:microsoft.com/office/officeart/2005/8/layout/default"/>
    <dgm:cxn modelId="{3C3814D1-11DD-4A50-ACBB-3E0E9C803BE2}" srcId="{7F7AFF4F-79AA-48EE-8FD0-C4252391F271}" destId="{E1EBBD70-18AF-4136-9937-04A63C509CA0}" srcOrd="4" destOrd="0" parTransId="{1B3F68E2-B682-4FC8-B573-D16545CE8396}" sibTransId="{C431132B-43E6-41E5-9147-7697FB7E9283}"/>
    <dgm:cxn modelId="{E31772F8-81BC-463B-9A19-55C45E71D02B}" type="presOf" srcId="{B8B58E4D-F064-443C-98F9-A5DB0D63945D}" destId="{D8752324-53B4-449C-977C-78224EFBEBC6}" srcOrd="0" destOrd="0" presId="urn:microsoft.com/office/officeart/2005/8/layout/default"/>
    <dgm:cxn modelId="{0D362D9A-A9C0-4EE7-8CAE-46EB854B825C}" type="presParOf" srcId="{3F4163FC-29E2-4838-B299-3989EA9B6643}" destId="{6D15FE66-5D72-4FDE-A669-DC0060B96567}" srcOrd="0" destOrd="0" presId="urn:microsoft.com/office/officeart/2005/8/layout/default"/>
    <dgm:cxn modelId="{CCDD9F02-029F-49E7-B421-DFE85EC9D5E7}" type="presParOf" srcId="{3F4163FC-29E2-4838-B299-3989EA9B6643}" destId="{752BDB35-846A-47A6-BA80-B084AFB5D9F0}" srcOrd="1" destOrd="0" presId="urn:microsoft.com/office/officeart/2005/8/layout/default"/>
    <dgm:cxn modelId="{F127AE63-82A2-4291-8083-73770C89E0B1}" type="presParOf" srcId="{3F4163FC-29E2-4838-B299-3989EA9B6643}" destId="{D8752324-53B4-449C-977C-78224EFBEBC6}" srcOrd="2" destOrd="0" presId="urn:microsoft.com/office/officeart/2005/8/layout/default"/>
    <dgm:cxn modelId="{E345C9B3-7633-49C6-9E18-A679187A29C8}" type="presParOf" srcId="{3F4163FC-29E2-4838-B299-3989EA9B6643}" destId="{0EDE75C3-6E1A-4241-A204-4CF55FAE3830}" srcOrd="3" destOrd="0" presId="urn:microsoft.com/office/officeart/2005/8/layout/default"/>
    <dgm:cxn modelId="{0ACDB488-F644-48E3-BDD2-0249C20BA480}" type="presParOf" srcId="{3F4163FC-29E2-4838-B299-3989EA9B6643}" destId="{37794C54-0992-44A3-8169-68A26AB2995C}" srcOrd="4" destOrd="0" presId="urn:microsoft.com/office/officeart/2005/8/layout/default"/>
    <dgm:cxn modelId="{1CCF3873-FE9C-4CC0-B6E1-6B3A163FDF2D}" type="presParOf" srcId="{3F4163FC-29E2-4838-B299-3989EA9B6643}" destId="{130A1261-7481-4A3A-B5F6-8D5CAA43C3E3}" srcOrd="5" destOrd="0" presId="urn:microsoft.com/office/officeart/2005/8/layout/default"/>
    <dgm:cxn modelId="{A7CDB333-03C6-47F0-9416-4B7A43E6141F}" type="presParOf" srcId="{3F4163FC-29E2-4838-B299-3989EA9B6643}" destId="{D6BBA59E-ADD1-4792-890F-41F41CC082BA}" srcOrd="6" destOrd="0" presId="urn:microsoft.com/office/officeart/2005/8/layout/default"/>
    <dgm:cxn modelId="{A28B3CB6-853F-4779-9A5B-48949B4C66C8}" type="presParOf" srcId="{3F4163FC-29E2-4838-B299-3989EA9B6643}" destId="{51E30F05-2944-46BE-B895-943BB6A23E0E}" srcOrd="7" destOrd="0" presId="urn:microsoft.com/office/officeart/2005/8/layout/default"/>
    <dgm:cxn modelId="{6CADF6C3-F131-461A-85B4-C04A302AB842}" type="presParOf" srcId="{3F4163FC-29E2-4838-B299-3989EA9B6643}" destId="{9BA9F218-CA59-4452-A65E-6CFE45A2FE0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69D8B1-EA92-41A7-B597-E8451149CF5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E79D4F6-AEC9-4502-9799-2A2A3EB1AF86}">
      <dgm:prSet/>
      <dgm:spPr>
        <a:solidFill>
          <a:srgbClr val="008892"/>
        </a:solidFill>
      </dgm:spPr>
      <dgm:t>
        <a:bodyPr/>
        <a:lstStyle/>
        <a:p>
          <a:r>
            <a:rPr lang="fr-FR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Santé et bien-être</a:t>
          </a:r>
        </a:p>
        <a:p>
          <a:r>
            <a:rPr lang="fr-FR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</a:t>
          </a:r>
          <a:r>
            <a:rPr lang="fr-CA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Baisse mortalité, incapacités physiques et handicaps</a:t>
          </a:r>
          <a:endParaRPr lang="fr-FR" b="0" i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r>
            <a:rPr lang="fr-CA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Actions de prévention et de promotion</a:t>
          </a:r>
          <a:endParaRPr lang="fr-FR" b="0" i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r>
            <a:rPr lang="fr-CA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Protection de la santé publique</a:t>
          </a:r>
          <a:endParaRPr lang="fr-FR" b="0" i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r>
            <a:rPr lang="fr-CA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Adaptation/réadaptation + intégration/réintégration sociale</a:t>
          </a:r>
          <a:endParaRPr lang="fr-FR" b="0" i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r>
            <a:rPr lang="fr-CA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Équilibre, épanouissement, autonomie des personnes</a:t>
          </a:r>
          <a:endParaRPr lang="fr-FR" b="0" i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r>
            <a:rPr lang="fr-CA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Niveaux comparables de santé au sein des différentes populations</a:t>
          </a:r>
          <a:endParaRPr lang="fr-FR" b="0" i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DB530F6-0214-4392-8A6F-A5179799EE0D}" type="parTrans" cxnId="{7316063B-E0D9-4539-89B6-870E8EA42345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78EAA19-1CE5-4821-8E43-A9F22606C932}" type="sibTrans" cxnId="{7316063B-E0D9-4539-89B6-870E8EA42345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9EC934F-F330-4E67-ABAC-7AF741857AF3}" type="pres">
      <dgm:prSet presAssocID="{D369D8B1-EA92-41A7-B597-E8451149CF57}" presName="linear" presStyleCnt="0">
        <dgm:presLayoutVars>
          <dgm:animLvl val="lvl"/>
          <dgm:resizeHandles val="exact"/>
        </dgm:presLayoutVars>
      </dgm:prSet>
      <dgm:spPr/>
    </dgm:pt>
    <dgm:pt modelId="{BFDDB241-0CD1-467F-88A9-E009DBCC5252}" type="pres">
      <dgm:prSet presAssocID="{3E79D4F6-AEC9-4502-9799-2A2A3EB1AF8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316063B-E0D9-4539-89B6-870E8EA42345}" srcId="{D369D8B1-EA92-41A7-B597-E8451149CF57}" destId="{3E79D4F6-AEC9-4502-9799-2A2A3EB1AF86}" srcOrd="0" destOrd="0" parTransId="{8DB530F6-0214-4392-8A6F-A5179799EE0D}" sibTransId="{D78EAA19-1CE5-4821-8E43-A9F22606C932}"/>
    <dgm:cxn modelId="{97710BB2-8607-4D9C-93A8-78ED8FF014C5}" type="presOf" srcId="{3E79D4F6-AEC9-4502-9799-2A2A3EB1AF86}" destId="{BFDDB241-0CD1-467F-88A9-E009DBCC5252}" srcOrd="0" destOrd="0" presId="urn:microsoft.com/office/officeart/2005/8/layout/vList2"/>
    <dgm:cxn modelId="{018A84EA-9E66-4ADD-AA7B-4C29CB3D812D}" type="presOf" srcId="{D369D8B1-EA92-41A7-B597-E8451149CF57}" destId="{99EC934F-F330-4E67-ABAC-7AF741857AF3}" srcOrd="0" destOrd="0" presId="urn:microsoft.com/office/officeart/2005/8/layout/vList2"/>
    <dgm:cxn modelId="{29A52B5E-F26F-46C2-AC7A-84AC21DE1074}" type="presParOf" srcId="{99EC934F-F330-4E67-ABAC-7AF741857AF3}" destId="{BFDDB241-0CD1-467F-88A9-E009DBCC5252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F7AC62-1E15-4105-A966-B9593D0E923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895195-D0C6-49E0-BE9F-D42581F714F8}">
      <dgm:prSet custT="1"/>
      <dgm:spPr>
        <a:solidFill>
          <a:srgbClr val="28AA7A"/>
        </a:solidFill>
      </dgm:spPr>
      <dgm:t>
        <a:bodyPr/>
        <a:lstStyle/>
        <a:p>
          <a:r>
            <a:rPr lang="fr-CA" sz="16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Alcoolisme / toxicomanie et autres dépendances  </a:t>
          </a:r>
          <a:endParaRPr lang="en-US" sz="16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9F29E67-2FAA-4ACA-B573-F9C0CE2BCE5A}" type="parTrans" cxnId="{269301C5-2DD5-4DE3-B9B3-83C3DF8CC6ED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2874574-3038-460B-B2C6-4D27C21A26F7}" type="sibTrans" cxnId="{269301C5-2DD5-4DE3-B9B3-83C3DF8CC6ED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CFE8B6B-E8DE-40B5-A0EA-8FB6B47E6A6C}">
      <dgm:prSet custT="1"/>
      <dgm:spPr>
        <a:solidFill>
          <a:srgbClr val="008892"/>
        </a:solidFill>
      </dgm:spPr>
      <dgm:t>
        <a:bodyPr/>
        <a:lstStyle/>
        <a:p>
          <a:r>
            <a:rPr lang="fr-CA" sz="16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Assistance et accompagn. / centres téléphoniques  </a:t>
          </a:r>
          <a:endParaRPr lang="en-US" sz="16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E5008AC-7A8A-4C2C-890A-E125FEC0F924}" type="parTrans" cxnId="{D7D763ED-44CA-4B52-839B-6A49CA47823E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FA36F4A-39C6-442A-AF3A-638DD223FC77}" type="sibTrans" cxnId="{D7D763ED-44CA-4B52-839B-6A49CA47823E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73E9974-BBE2-4487-9EEB-CF8B279A5075}">
      <dgm:prSet custT="1"/>
      <dgm:spPr>
        <a:solidFill>
          <a:srgbClr val="28AA7A"/>
        </a:solidFill>
      </dgm:spPr>
      <dgm:t>
        <a:bodyPr/>
        <a:lstStyle/>
        <a:p>
          <a:r>
            <a:rPr lang="fr-CA" sz="18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Autres ressources jeunesse</a:t>
          </a:r>
          <a:endParaRPr lang="en-US" sz="1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0808200-BAAE-4D8C-8DDF-92457915FC05}" type="parTrans" cxnId="{29AB1A29-FDAC-44D1-925F-E2BA37476F3A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71EE52C-0067-4DA7-BD65-75487543BFC5}" type="sibTrans" cxnId="{29AB1A29-FDAC-44D1-925F-E2BA37476F3A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807BC7D-E518-4422-A349-41A0D603AF08}">
      <dgm:prSet custT="1"/>
      <dgm:spPr>
        <a:solidFill>
          <a:srgbClr val="008892"/>
        </a:solidFill>
      </dgm:spPr>
      <dgm:t>
        <a:bodyPr/>
        <a:lstStyle/>
        <a:p>
          <a:r>
            <a:rPr lang="fr-CA" sz="16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Autres ressources pour femmes  </a:t>
          </a:r>
          <a:endParaRPr lang="en-US" sz="16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FFB2A2D-3573-447C-BF13-34125B81ABAB}" type="parTrans" cxnId="{61BD8991-5EF6-450C-99E9-AA1125788E57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A1B8993-A998-401C-AF71-8158341B95D7}" type="sibTrans" cxnId="{61BD8991-5EF6-450C-99E9-AA1125788E57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D48C7B4-BE2C-4BB0-878C-7931ABD108B6}">
      <dgm:prSet custT="1"/>
      <dgm:spPr>
        <a:solidFill>
          <a:srgbClr val="97C059"/>
        </a:solidFill>
      </dgm:spPr>
      <dgm:t>
        <a:bodyPr/>
        <a:lstStyle/>
        <a:p>
          <a:r>
            <a:rPr lang="fr-CA" sz="18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Autres ressources pour hommes</a:t>
          </a:r>
          <a:endParaRPr lang="en-US" sz="1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0DCB368-5308-4836-AD99-D202328A5282}" type="parTrans" cxnId="{05C8320F-049D-4C84-949E-4B615ED19D78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D7F6457-DC15-4FEE-8AC9-5163E8CC9EBC}" type="sibTrans" cxnId="{05C8320F-049D-4C84-949E-4B615ED19D78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6A4E656-EC51-46E6-BE4B-98BF2575D02C}">
      <dgm:prSet custT="1"/>
      <dgm:spPr>
        <a:solidFill>
          <a:srgbClr val="28AA7A"/>
        </a:solidFill>
      </dgm:spPr>
      <dgm:t>
        <a:bodyPr/>
        <a:lstStyle/>
        <a:p>
          <a:r>
            <a:rPr lang="fr-CA" sz="18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Cancer</a:t>
          </a:r>
          <a:endParaRPr lang="en-US" sz="1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13AD5BE-D64B-43DF-8C75-AC8A2C613118}" type="parTrans" cxnId="{71F3CFDB-B166-484D-8F6F-45C62C1A10E5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B4CA80A-230E-4472-9BF2-9A3ACD5CBD14}" type="sibTrans" cxnId="{71F3CFDB-B166-484D-8F6F-45C62C1A10E5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507FF64-3A61-4825-9244-FCA465368C3A}">
      <dgm:prSet custT="1"/>
      <dgm:spPr>
        <a:solidFill>
          <a:srgbClr val="008892"/>
        </a:solidFill>
      </dgm:spPr>
      <dgm:t>
        <a:bodyPr/>
        <a:lstStyle/>
        <a:p>
          <a:r>
            <a:rPr lang="fr-CA" sz="18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Centres d'action bénévole </a:t>
          </a:r>
          <a:endParaRPr lang="en-US" sz="1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E2CDBD2-E49B-4B49-B5B5-0A213AF28A68}" type="parTrans" cxnId="{0EE3B6E2-C310-4F07-BA68-D049F5A459B5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6B0C235-0D2F-4273-AAA6-081FC1DE87D2}" type="sibTrans" cxnId="{0EE3B6E2-C310-4F07-BA68-D049F5A459B5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F260C82-E445-48A6-BEE8-AA24C41130EE}">
      <dgm:prSet custT="1"/>
      <dgm:spPr>
        <a:solidFill>
          <a:srgbClr val="97C059"/>
        </a:solidFill>
      </dgm:spPr>
      <dgm:t>
        <a:bodyPr/>
        <a:lstStyle/>
        <a:p>
          <a:r>
            <a:rPr lang="fr-CA" sz="14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Centres d'aide et de lutte contre les agressions à caractère sexuel </a:t>
          </a:r>
          <a:endParaRPr lang="en-US" sz="14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03DD2AE-1671-4DB0-98D0-18B626620C99}" type="parTrans" cxnId="{670902D0-AFE4-45EB-92E3-1A4149FE2703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ECC71EE-93A7-411A-BCAC-21AF64062957}" type="sibTrans" cxnId="{670902D0-AFE4-45EB-92E3-1A4149FE2703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3C26CCA-4073-4AE5-B0CF-7D31F94E78A3}">
      <dgm:prSet custT="1"/>
      <dgm:spPr>
        <a:solidFill>
          <a:srgbClr val="008892"/>
        </a:solidFill>
      </dgm:spPr>
      <dgm:t>
        <a:bodyPr/>
        <a:lstStyle/>
        <a:p>
          <a:r>
            <a:rPr lang="fr-CA" sz="18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Centres de femmes</a:t>
          </a:r>
          <a:endParaRPr lang="en-US" sz="1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10A9D52-682D-406A-B504-540E44BDBC09}" type="parTrans" cxnId="{0CF8028E-B7E8-415B-9092-0CEF1E4E8E79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208EF93-08BC-45A0-8706-559C5B6A5E81}" type="sibTrans" cxnId="{0CF8028E-B7E8-415B-9092-0CEF1E4E8E79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4329A86-F2A2-431C-81A8-8C06B411DB94}">
      <dgm:prSet custT="1"/>
      <dgm:spPr>
        <a:solidFill>
          <a:srgbClr val="97C059"/>
        </a:solidFill>
      </dgm:spPr>
      <dgm:t>
        <a:bodyPr/>
        <a:lstStyle/>
        <a:p>
          <a:r>
            <a:rPr lang="fr-CA" sz="18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Communautés culturelles et autochtones</a:t>
          </a:r>
          <a:endParaRPr lang="en-US" sz="1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087EA8C-F525-41F8-9718-73D94718EB44}" type="parTrans" cxnId="{EFF4A1C5-47EE-414C-A2D9-1BED769FDC44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A028DBC-E4D1-4B03-B265-1471FF86CDD3}" type="sibTrans" cxnId="{EFF4A1C5-47EE-414C-A2D9-1BED769FDC44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728C2C5-2254-4F57-A548-2AD8E985D853}">
      <dgm:prSet custT="1"/>
      <dgm:spPr>
        <a:solidFill>
          <a:srgbClr val="28AA7A"/>
        </a:solidFill>
      </dgm:spPr>
      <dgm:t>
        <a:bodyPr/>
        <a:lstStyle/>
        <a:p>
          <a:r>
            <a:rPr lang="fr-CA" sz="18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Concertation et consultation générale</a:t>
          </a:r>
          <a:endParaRPr lang="en-US" sz="1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532BD7F-CE1D-4EB8-99A8-034EA9D48624}" type="parTrans" cxnId="{4D378F85-B10A-48F9-AF83-EBC97725D41F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88FA203-775B-4850-A507-D326E39FB503}" type="sibTrans" cxnId="{4D378F85-B10A-48F9-AF83-EBC97725D41F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7D6E84B-65AC-41F4-96F7-4EB84559F56A}">
      <dgm:prSet custT="1"/>
      <dgm:spPr>
        <a:solidFill>
          <a:srgbClr val="008892"/>
        </a:solidFill>
      </dgm:spPr>
      <dgm:t>
        <a:bodyPr/>
        <a:lstStyle/>
        <a:p>
          <a:r>
            <a:rPr lang="fr-CA" sz="16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Contraception, allaitement, périnatalité, famille</a:t>
          </a:r>
          <a:endParaRPr lang="en-US" sz="16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143AB75-45F0-4CCA-8D5E-21177244E195}" type="parTrans" cxnId="{89020BC3-B02C-4044-8AF4-DE179961DACB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8A7C949-2E79-4759-A68D-A8504AED7D4B}" type="sibTrans" cxnId="{89020BC3-B02C-4044-8AF4-DE179961DACB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AF7D94D-42C6-474B-93F9-F1A2D62AAFF0}">
      <dgm:prSet custT="1"/>
      <dgm:spPr>
        <a:solidFill>
          <a:srgbClr val="28AA7A"/>
        </a:solidFill>
      </dgm:spPr>
      <dgm:t>
        <a:bodyPr/>
        <a:lstStyle/>
        <a:p>
          <a:r>
            <a:rPr lang="fr-CA" sz="18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Déficience intellectuelle</a:t>
          </a:r>
          <a:endParaRPr lang="en-US" sz="1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5C698D4-C8A3-4E46-9293-1D51CECFF768}" type="parTrans" cxnId="{953AD546-D4E5-4A54-8789-3243D2B227D9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B9C2E84-7639-4F73-BBE5-33F013BD2167}" type="sibTrans" cxnId="{953AD546-D4E5-4A54-8789-3243D2B227D9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293D973-1794-4D50-A115-DD74C32C7E60}">
      <dgm:prSet custT="1"/>
      <dgm:spPr>
        <a:solidFill>
          <a:srgbClr val="008892"/>
        </a:solidFill>
      </dgm:spPr>
      <dgm:t>
        <a:bodyPr/>
        <a:lstStyle/>
        <a:p>
          <a:r>
            <a:rPr lang="fr-CA" sz="1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Déficience physique</a:t>
          </a:r>
          <a:endParaRPr lang="en-US" sz="1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527A901-2714-4641-B2E7-558A01E52758}" type="parTrans" cxnId="{1DD523A0-1A04-4AAC-801A-D2106DA08AD7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873A91C-B31A-4C16-A812-35B032C3274B}" type="sibTrans" cxnId="{1DD523A0-1A04-4AAC-801A-D2106DA08AD7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77C9F3D-DB82-45E6-985B-CA9DB95EE988}">
      <dgm:prSet custT="1"/>
      <dgm:spPr>
        <a:solidFill>
          <a:srgbClr val="97C059"/>
        </a:solidFill>
      </dgm:spPr>
      <dgm:t>
        <a:bodyPr/>
        <a:lstStyle/>
        <a:p>
          <a:r>
            <a:rPr lang="fr-CA" sz="1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Maintien à domicile</a:t>
          </a:r>
          <a:endParaRPr lang="en-US" sz="1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D73CD91-B79F-4D52-9E26-9EA8C9365EB2}" type="parTrans" cxnId="{F8D40783-8BD3-49CC-B7A0-8068C2FC4BC3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C003CA7-3D76-4010-9E93-AB7283E1D99C}" type="sibTrans" cxnId="{F8D40783-8BD3-49CC-B7A0-8068C2FC4BC3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0C0BBE3-3BA1-43A8-A1AC-42549F715BDF}">
      <dgm:prSet custT="1"/>
      <dgm:spPr>
        <a:solidFill>
          <a:srgbClr val="28AA7A"/>
        </a:solidFill>
      </dgm:spPr>
      <dgm:t>
        <a:bodyPr/>
        <a:lstStyle/>
        <a:p>
          <a:r>
            <a:rPr lang="fr-CA" sz="18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Maisons de jeunes</a:t>
          </a:r>
          <a:endParaRPr lang="en-US" sz="1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79F3A3C-CF74-4416-9306-C57A752587FA}" type="parTrans" cxnId="{65299766-9245-4DA6-B06B-CF26C4410950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8B56BD5-D7B4-4085-8331-F2D1A8C4E2CB}" type="sibTrans" cxnId="{65299766-9245-4DA6-B06B-CF26C4410950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239F0DE-3FFC-4C80-BECE-F9532B754B14}">
      <dgm:prSet custT="1"/>
      <dgm:spPr>
        <a:solidFill>
          <a:srgbClr val="008892"/>
        </a:solidFill>
      </dgm:spPr>
      <dgm:t>
        <a:bodyPr/>
        <a:lstStyle/>
        <a:p>
          <a:r>
            <a:rPr lang="fr-CA" sz="16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Maisons d'hébergement communautaire jeunesse</a:t>
          </a:r>
          <a:endParaRPr lang="en-US" sz="16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F2E606C-95DD-404C-A24E-5D0285CD7A1B}" type="parTrans" cxnId="{7634C2DA-34F7-41E0-BD56-2E2611EF4082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63088D3-C6CE-46C8-8C70-CE39BBBEA8B9}" type="sibTrans" cxnId="{7634C2DA-34F7-41E0-BD56-2E2611EF4082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269A93E-F7A3-4C39-B2CB-003E75B7C39C}">
      <dgm:prSet custT="1"/>
      <dgm:spPr>
        <a:solidFill>
          <a:srgbClr val="97C059"/>
        </a:solidFill>
      </dgm:spPr>
      <dgm:t>
        <a:bodyPr/>
        <a:lstStyle/>
        <a:p>
          <a:r>
            <a:rPr lang="fr-CA" sz="14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Maisons d'hébergement pour femmes violentées ou en difficulté</a:t>
          </a:r>
          <a:endParaRPr lang="en-US" sz="14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81F8692-F04F-4B4C-82F4-4F483F53B248}" type="parTrans" cxnId="{3F2D5191-193D-4D6A-B3FC-A309D04F2A0F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52515A5-4830-4B52-A5FA-79B619F6DDE0}" type="sibTrans" cxnId="{3F2D5191-193D-4D6A-B3FC-A309D04F2A0F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0F179FB-77D9-41EA-86EE-43D33A277988}">
      <dgm:prSet custT="1"/>
      <dgm:spPr>
        <a:solidFill>
          <a:srgbClr val="008892"/>
        </a:solidFill>
      </dgm:spPr>
      <dgm:t>
        <a:bodyPr/>
        <a:lstStyle/>
        <a:p>
          <a:r>
            <a:rPr lang="fr-CA" sz="14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Maisons d'hébergement pour hommes en difficulté</a:t>
          </a:r>
          <a:endParaRPr lang="en-US" sz="14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F238C51-6B37-48A9-A7E8-B1C3AC47BBAD}" type="parTrans" cxnId="{7DF7B843-9E53-48EB-B3F4-8E3ED6B9DDE4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B1CD23C-F4B8-478A-B26A-151DD39A76B4}" type="sibTrans" cxnId="{7DF7B843-9E53-48EB-B3F4-8E3ED6B9DDE4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246F1C7-27F9-497D-AA0D-4164BCCF7C7A}">
      <dgm:prSet custT="1"/>
      <dgm:spPr>
        <a:solidFill>
          <a:srgbClr val="97C059"/>
        </a:solidFill>
      </dgm:spPr>
      <dgm:t>
        <a:bodyPr/>
        <a:lstStyle/>
        <a:p>
          <a:r>
            <a:rPr lang="fr-CA" sz="18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Organismes de justice alternative</a:t>
          </a:r>
          <a:endParaRPr lang="en-US" sz="1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7AB9666-8506-422C-951A-5BD3AC4F30E6}" type="parTrans" cxnId="{FB1FF917-E782-4299-B1A4-CB6D6829496E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77DB70C-4730-444F-8E45-B240B0EDFDB5}" type="sibTrans" cxnId="{FB1FF917-E782-4299-B1A4-CB6D6829496E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6057086-5B72-4EEF-B880-AF42852420B1}">
      <dgm:prSet custT="1"/>
      <dgm:spPr>
        <a:solidFill>
          <a:srgbClr val="28AA7A"/>
        </a:solidFill>
      </dgm:spPr>
      <dgm:t>
        <a:bodyPr/>
        <a:lstStyle/>
        <a:p>
          <a:r>
            <a:rPr lang="fr-CA" sz="18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Orientation et identité sexuelles</a:t>
          </a:r>
          <a:endParaRPr lang="en-US" sz="1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DA144D6-C093-40F0-ABAF-0FD93C18BEBB}" type="parTrans" cxnId="{F3571E56-633B-434A-BC47-C7C7A617AA40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3157286-7229-48D5-A4E9-81274F0975E8}" type="sibTrans" cxnId="{F3571E56-633B-434A-BC47-C7C7A617AA40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9FFDEC1-B0E1-4D64-9DEC-F331431BE04C}">
      <dgm:prSet custT="1"/>
      <dgm:spPr>
        <a:solidFill>
          <a:srgbClr val="008892"/>
        </a:solidFill>
      </dgm:spPr>
      <dgm:t>
        <a:bodyPr/>
        <a:lstStyle/>
        <a:p>
          <a:r>
            <a:rPr lang="fr-CA" sz="18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Personnes démunies</a:t>
          </a:r>
          <a:endParaRPr lang="en-US" sz="1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9D0B51E-3924-499F-820D-3246FA6CF69D}" type="parTrans" cxnId="{1BFE0DB3-164A-4FD6-B07D-2CD6B631D9E5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40A52B6-E3B7-4665-B88F-A19A0D12C181}" type="sibTrans" cxnId="{1BFE0DB3-164A-4FD6-B07D-2CD6B631D9E5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3CB18B9-85AE-4B95-827C-B5145A4D0B51}">
      <dgm:prSet custT="1"/>
      <dgm:spPr>
        <a:solidFill>
          <a:srgbClr val="97C059"/>
        </a:solidFill>
      </dgm:spPr>
      <dgm:t>
        <a:bodyPr/>
        <a:lstStyle/>
        <a:p>
          <a:r>
            <a:rPr lang="fr-CA" sz="18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Santé mentale</a:t>
          </a:r>
          <a:endParaRPr lang="en-US" sz="1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601349C-92C4-4700-9DE2-6EBDCE6AE3E3}" type="parTrans" cxnId="{9F615380-F064-4E1C-A0B7-291D7C8991A4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FC144DA-0AD0-4FBF-966E-4C6A55293D9E}" type="sibTrans" cxnId="{9F615380-F064-4E1C-A0B7-291D7C8991A4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8E23206-E05A-4C99-85C4-F29353B58B6E}">
      <dgm:prSet custT="1"/>
      <dgm:spPr>
        <a:solidFill>
          <a:srgbClr val="008892"/>
        </a:solidFill>
      </dgm:spPr>
      <dgm:t>
        <a:bodyPr/>
        <a:lstStyle/>
        <a:p>
          <a:r>
            <a:rPr lang="fr-CA" sz="18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Santé physique</a:t>
          </a:r>
          <a:endParaRPr lang="en-US" sz="1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776A589-DF31-4FB4-8723-7804F7106CCD}" type="parTrans" cxnId="{7A4E58D9-B999-4E9E-8C96-416DE46C11DE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E20D173-EDD9-43E4-96F3-596CD9F2F6E2}" type="sibTrans" cxnId="{7A4E58D9-B999-4E9E-8C96-416DE46C11DE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B78FB81-0CCA-4BE9-8ED3-FA170E7160E4}">
      <dgm:prSet custT="1"/>
      <dgm:spPr>
        <a:solidFill>
          <a:srgbClr val="97C059"/>
        </a:solidFill>
      </dgm:spPr>
      <dgm:t>
        <a:bodyPr/>
        <a:lstStyle/>
        <a:p>
          <a:r>
            <a:rPr lang="fr-CA" sz="18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Troubles du spectre de l'autisme</a:t>
          </a:r>
          <a:endParaRPr lang="en-US" sz="1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A33B28C-3CD8-48D4-91B9-E6E08FB0932B}" type="parTrans" cxnId="{43F8A6CC-6E61-44B0-97A9-6544A293FE72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6593FB7-CFEE-473B-9259-FADF96AAAA55}" type="sibTrans" cxnId="{43F8A6CC-6E61-44B0-97A9-6544A293FE72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7C96307-2A8D-4F55-ACB6-D97701A892EA}">
      <dgm:prSet custT="1"/>
      <dgm:spPr>
        <a:solidFill>
          <a:srgbClr val="28AA7A"/>
        </a:solidFill>
      </dgm:spPr>
      <dgm:t>
        <a:bodyPr/>
        <a:lstStyle/>
        <a:p>
          <a:r>
            <a:rPr lang="fr-CA" sz="18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VIH-SIDA</a:t>
          </a:r>
          <a:endParaRPr lang="en-US" sz="1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4CA6E63-9F06-4CF6-8A7B-BAB9F5ED34A7}" type="parTrans" cxnId="{C92ACB84-BF75-4629-BF54-69B9203C7B62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901BD0C-6923-4643-A150-6AE378F8E922}" type="sibTrans" cxnId="{C92ACB84-BF75-4629-BF54-69B9203C7B62}">
      <dgm:prSet/>
      <dgm:spPr/>
      <dgm:t>
        <a:bodyPr/>
        <a:lstStyle/>
        <a:p>
          <a:endParaRPr lang="en-US" sz="1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40ABC21-9D18-4384-95ED-95388C49B724}" type="pres">
      <dgm:prSet presAssocID="{B3F7AC62-1E15-4105-A966-B9593D0E9230}" presName="diagram" presStyleCnt="0">
        <dgm:presLayoutVars>
          <dgm:dir/>
          <dgm:resizeHandles val="exact"/>
        </dgm:presLayoutVars>
      </dgm:prSet>
      <dgm:spPr/>
    </dgm:pt>
    <dgm:pt modelId="{7521B943-207D-4C60-91AE-32D005DBD058}" type="pres">
      <dgm:prSet presAssocID="{8B895195-D0C6-49E0-BE9F-D42581F714F8}" presName="node" presStyleLbl="node1" presStyleIdx="0" presStyleCnt="26">
        <dgm:presLayoutVars>
          <dgm:bulletEnabled val="1"/>
        </dgm:presLayoutVars>
      </dgm:prSet>
      <dgm:spPr/>
    </dgm:pt>
    <dgm:pt modelId="{58874C95-439A-4829-B58C-782DC66D1388}" type="pres">
      <dgm:prSet presAssocID="{32874574-3038-460B-B2C6-4D27C21A26F7}" presName="sibTrans" presStyleCnt="0"/>
      <dgm:spPr/>
    </dgm:pt>
    <dgm:pt modelId="{DE1AEABE-B2A3-4E53-A3B6-FAD41C21E45D}" type="pres">
      <dgm:prSet presAssocID="{2CFE8B6B-E8DE-40B5-A0EA-8FB6B47E6A6C}" presName="node" presStyleLbl="node1" presStyleIdx="1" presStyleCnt="26">
        <dgm:presLayoutVars>
          <dgm:bulletEnabled val="1"/>
        </dgm:presLayoutVars>
      </dgm:prSet>
      <dgm:spPr/>
    </dgm:pt>
    <dgm:pt modelId="{C0E8897E-A03B-4065-84C8-916F0939B666}" type="pres">
      <dgm:prSet presAssocID="{9FA36F4A-39C6-442A-AF3A-638DD223FC77}" presName="sibTrans" presStyleCnt="0"/>
      <dgm:spPr/>
    </dgm:pt>
    <dgm:pt modelId="{23CAB946-C6C7-470A-A820-54B83DF4C820}" type="pres">
      <dgm:prSet presAssocID="{773E9974-BBE2-4487-9EEB-CF8B279A5075}" presName="node" presStyleLbl="node1" presStyleIdx="2" presStyleCnt="26">
        <dgm:presLayoutVars>
          <dgm:bulletEnabled val="1"/>
        </dgm:presLayoutVars>
      </dgm:prSet>
      <dgm:spPr/>
    </dgm:pt>
    <dgm:pt modelId="{DE01F791-1761-49C3-849A-5B999BCE3981}" type="pres">
      <dgm:prSet presAssocID="{F71EE52C-0067-4DA7-BD65-75487543BFC5}" presName="sibTrans" presStyleCnt="0"/>
      <dgm:spPr/>
    </dgm:pt>
    <dgm:pt modelId="{88674DC5-B79D-48E4-B5A5-F72F7F11DD2A}" type="pres">
      <dgm:prSet presAssocID="{2807BC7D-E518-4422-A349-41A0D603AF08}" presName="node" presStyleLbl="node1" presStyleIdx="3" presStyleCnt="26">
        <dgm:presLayoutVars>
          <dgm:bulletEnabled val="1"/>
        </dgm:presLayoutVars>
      </dgm:prSet>
      <dgm:spPr/>
    </dgm:pt>
    <dgm:pt modelId="{F1BCD9C7-2CD1-44AF-9128-74A10FD125FE}" type="pres">
      <dgm:prSet presAssocID="{CA1B8993-A998-401C-AF71-8158341B95D7}" presName="sibTrans" presStyleCnt="0"/>
      <dgm:spPr/>
    </dgm:pt>
    <dgm:pt modelId="{F8FF27DA-24E0-465E-9F25-C8B4655526FB}" type="pres">
      <dgm:prSet presAssocID="{5D48C7B4-BE2C-4BB0-878C-7931ABD108B6}" presName="node" presStyleLbl="node1" presStyleIdx="4" presStyleCnt="26">
        <dgm:presLayoutVars>
          <dgm:bulletEnabled val="1"/>
        </dgm:presLayoutVars>
      </dgm:prSet>
      <dgm:spPr/>
    </dgm:pt>
    <dgm:pt modelId="{85C8B99D-61C1-4187-94B9-0631A22A5C5E}" type="pres">
      <dgm:prSet presAssocID="{6D7F6457-DC15-4FEE-8AC9-5163E8CC9EBC}" presName="sibTrans" presStyleCnt="0"/>
      <dgm:spPr/>
    </dgm:pt>
    <dgm:pt modelId="{C7C604BB-C22C-4BCF-8424-FB9AE6029D42}" type="pres">
      <dgm:prSet presAssocID="{06A4E656-EC51-46E6-BE4B-98BF2575D02C}" presName="node" presStyleLbl="node1" presStyleIdx="5" presStyleCnt="26">
        <dgm:presLayoutVars>
          <dgm:bulletEnabled val="1"/>
        </dgm:presLayoutVars>
      </dgm:prSet>
      <dgm:spPr/>
    </dgm:pt>
    <dgm:pt modelId="{C5BBAEA3-E5FB-45EA-A8C9-F20BD1522EF1}" type="pres">
      <dgm:prSet presAssocID="{1B4CA80A-230E-4472-9BF2-9A3ACD5CBD14}" presName="sibTrans" presStyleCnt="0"/>
      <dgm:spPr/>
    </dgm:pt>
    <dgm:pt modelId="{C3F3BEEC-B470-4A6B-AB61-42953E737452}" type="pres">
      <dgm:prSet presAssocID="{3507FF64-3A61-4825-9244-FCA465368C3A}" presName="node" presStyleLbl="node1" presStyleIdx="6" presStyleCnt="26">
        <dgm:presLayoutVars>
          <dgm:bulletEnabled val="1"/>
        </dgm:presLayoutVars>
      </dgm:prSet>
      <dgm:spPr/>
    </dgm:pt>
    <dgm:pt modelId="{BF9E8A04-6B01-49FA-9D67-4E44240BC3C6}" type="pres">
      <dgm:prSet presAssocID="{86B0C235-0D2F-4273-AAA6-081FC1DE87D2}" presName="sibTrans" presStyleCnt="0"/>
      <dgm:spPr/>
    </dgm:pt>
    <dgm:pt modelId="{8C78B73A-91C6-46D3-B37D-662D4733AE73}" type="pres">
      <dgm:prSet presAssocID="{6F260C82-E445-48A6-BEE8-AA24C41130EE}" presName="node" presStyleLbl="node1" presStyleIdx="7" presStyleCnt="26">
        <dgm:presLayoutVars>
          <dgm:bulletEnabled val="1"/>
        </dgm:presLayoutVars>
      </dgm:prSet>
      <dgm:spPr/>
    </dgm:pt>
    <dgm:pt modelId="{D7B297BD-3B71-4DA5-B5E2-5AFE00E473A7}" type="pres">
      <dgm:prSet presAssocID="{EECC71EE-93A7-411A-BCAC-21AF64062957}" presName="sibTrans" presStyleCnt="0"/>
      <dgm:spPr/>
    </dgm:pt>
    <dgm:pt modelId="{D66177AB-9213-4721-8018-AB8514080421}" type="pres">
      <dgm:prSet presAssocID="{B3C26CCA-4073-4AE5-B0CF-7D31F94E78A3}" presName="node" presStyleLbl="node1" presStyleIdx="8" presStyleCnt="26">
        <dgm:presLayoutVars>
          <dgm:bulletEnabled val="1"/>
        </dgm:presLayoutVars>
      </dgm:prSet>
      <dgm:spPr/>
    </dgm:pt>
    <dgm:pt modelId="{5E5AE38C-4BEF-4F3C-BBF0-6B9179065CFB}" type="pres">
      <dgm:prSet presAssocID="{D208EF93-08BC-45A0-8706-559C5B6A5E81}" presName="sibTrans" presStyleCnt="0"/>
      <dgm:spPr/>
    </dgm:pt>
    <dgm:pt modelId="{FA9AA205-6ABB-429E-97C9-8230B5B2BAF5}" type="pres">
      <dgm:prSet presAssocID="{44329A86-F2A2-431C-81A8-8C06B411DB94}" presName="node" presStyleLbl="node1" presStyleIdx="9" presStyleCnt="26">
        <dgm:presLayoutVars>
          <dgm:bulletEnabled val="1"/>
        </dgm:presLayoutVars>
      </dgm:prSet>
      <dgm:spPr/>
    </dgm:pt>
    <dgm:pt modelId="{E1A0AA0B-66E0-4B12-8698-A3DC3F99CB9F}" type="pres">
      <dgm:prSet presAssocID="{EA028DBC-E4D1-4B03-B265-1471FF86CDD3}" presName="sibTrans" presStyleCnt="0"/>
      <dgm:spPr/>
    </dgm:pt>
    <dgm:pt modelId="{6901A606-984F-49F4-8142-0D37DC8BDCA4}" type="pres">
      <dgm:prSet presAssocID="{D728C2C5-2254-4F57-A548-2AD8E985D853}" presName="node" presStyleLbl="node1" presStyleIdx="10" presStyleCnt="26">
        <dgm:presLayoutVars>
          <dgm:bulletEnabled val="1"/>
        </dgm:presLayoutVars>
      </dgm:prSet>
      <dgm:spPr/>
    </dgm:pt>
    <dgm:pt modelId="{E069547B-CE78-4BCA-8CB5-BBF637E9DD43}" type="pres">
      <dgm:prSet presAssocID="{F88FA203-775B-4850-A507-D326E39FB503}" presName="sibTrans" presStyleCnt="0"/>
      <dgm:spPr/>
    </dgm:pt>
    <dgm:pt modelId="{A46F9C1A-9B88-4A01-8840-8EF252990DC2}" type="pres">
      <dgm:prSet presAssocID="{07D6E84B-65AC-41F4-96F7-4EB84559F56A}" presName="node" presStyleLbl="node1" presStyleIdx="11" presStyleCnt="26">
        <dgm:presLayoutVars>
          <dgm:bulletEnabled val="1"/>
        </dgm:presLayoutVars>
      </dgm:prSet>
      <dgm:spPr/>
    </dgm:pt>
    <dgm:pt modelId="{55779D15-DBAE-4670-80F4-C40F70A0F1DF}" type="pres">
      <dgm:prSet presAssocID="{58A7C949-2E79-4759-A68D-A8504AED7D4B}" presName="sibTrans" presStyleCnt="0"/>
      <dgm:spPr/>
    </dgm:pt>
    <dgm:pt modelId="{98DF4E65-7A6F-43AC-AE6F-2529C09F3F52}" type="pres">
      <dgm:prSet presAssocID="{7AF7D94D-42C6-474B-93F9-F1A2D62AAFF0}" presName="node" presStyleLbl="node1" presStyleIdx="12" presStyleCnt="26">
        <dgm:presLayoutVars>
          <dgm:bulletEnabled val="1"/>
        </dgm:presLayoutVars>
      </dgm:prSet>
      <dgm:spPr/>
    </dgm:pt>
    <dgm:pt modelId="{BFB51627-1EC5-4B7B-8F45-7A8928D72CB2}" type="pres">
      <dgm:prSet presAssocID="{2B9C2E84-7639-4F73-BBE5-33F013BD2167}" presName="sibTrans" presStyleCnt="0"/>
      <dgm:spPr/>
    </dgm:pt>
    <dgm:pt modelId="{F12458FA-4CB8-4CD8-AFB1-E279CDF357E6}" type="pres">
      <dgm:prSet presAssocID="{7293D973-1794-4D50-A115-DD74C32C7E60}" presName="node" presStyleLbl="node1" presStyleIdx="13" presStyleCnt="26">
        <dgm:presLayoutVars>
          <dgm:bulletEnabled val="1"/>
        </dgm:presLayoutVars>
      </dgm:prSet>
      <dgm:spPr/>
    </dgm:pt>
    <dgm:pt modelId="{A0CDAA72-561F-47D5-BAAC-D0132F0F098A}" type="pres">
      <dgm:prSet presAssocID="{4873A91C-B31A-4C16-A812-35B032C3274B}" presName="sibTrans" presStyleCnt="0"/>
      <dgm:spPr/>
    </dgm:pt>
    <dgm:pt modelId="{F7395D7A-2C64-44E2-A0E6-ECBF318A2ECF}" type="pres">
      <dgm:prSet presAssocID="{077C9F3D-DB82-45E6-985B-CA9DB95EE988}" presName="node" presStyleLbl="node1" presStyleIdx="14" presStyleCnt="26">
        <dgm:presLayoutVars>
          <dgm:bulletEnabled val="1"/>
        </dgm:presLayoutVars>
      </dgm:prSet>
      <dgm:spPr/>
    </dgm:pt>
    <dgm:pt modelId="{01FF4E44-6092-43A4-A4D6-631A6C6C69C1}" type="pres">
      <dgm:prSet presAssocID="{1C003CA7-3D76-4010-9E93-AB7283E1D99C}" presName="sibTrans" presStyleCnt="0"/>
      <dgm:spPr/>
    </dgm:pt>
    <dgm:pt modelId="{24C8E75A-B4BA-4F51-A5F9-67D9C4514728}" type="pres">
      <dgm:prSet presAssocID="{20C0BBE3-3BA1-43A8-A1AC-42549F715BDF}" presName="node" presStyleLbl="node1" presStyleIdx="15" presStyleCnt="26">
        <dgm:presLayoutVars>
          <dgm:bulletEnabled val="1"/>
        </dgm:presLayoutVars>
      </dgm:prSet>
      <dgm:spPr/>
    </dgm:pt>
    <dgm:pt modelId="{A197F20B-CC45-4D77-8743-E98707FCEE87}" type="pres">
      <dgm:prSet presAssocID="{D8B56BD5-D7B4-4085-8331-F2D1A8C4E2CB}" presName="sibTrans" presStyleCnt="0"/>
      <dgm:spPr/>
    </dgm:pt>
    <dgm:pt modelId="{EC2F4674-66B2-41F2-99FD-71DCBF5617AB}" type="pres">
      <dgm:prSet presAssocID="{8239F0DE-3FFC-4C80-BECE-F9532B754B14}" presName="node" presStyleLbl="node1" presStyleIdx="16" presStyleCnt="26">
        <dgm:presLayoutVars>
          <dgm:bulletEnabled val="1"/>
        </dgm:presLayoutVars>
      </dgm:prSet>
      <dgm:spPr/>
    </dgm:pt>
    <dgm:pt modelId="{EA3C96FC-6E67-457F-B979-66F559ABF640}" type="pres">
      <dgm:prSet presAssocID="{B63088D3-C6CE-46C8-8C70-CE39BBBEA8B9}" presName="sibTrans" presStyleCnt="0"/>
      <dgm:spPr/>
    </dgm:pt>
    <dgm:pt modelId="{8F3E7689-7ED4-4A01-8E1E-A4963A7D8007}" type="pres">
      <dgm:prSet presAssocID="{1269A93E-F7A3-4C39-B2CB-003E75B7C39C}" presName="node" presStyleLbl="node1" presStyleIdx="17" presStyleCnt="26">
        <dgm:presLayoutVars>
          <dgm:bulletEnabled val="1"/>
        </dgm:presLayoutVars>
      </dgm:prSet>
      <dgm:spPr/>
    </dgm:pt>
    <dgm:pt modelId="{0DE86486-A33B-4218-8913-CE66EC84511D}" type="pres">
      <dgm:prSet presAssocID="{352515A5-4830-4B52-A5FA-79B619F6DDE0}" presName="sibTrans" presStyleCnt="0"/>
      <dgm:spPr/>
    </dgm:pt>
    <dgm:pt modelId="{BC289E5C-A9ED-4CE4-B06E-772F66458032}" type="pres">
      <dgm:prSet presAssocID="{30F179FB-77D9-41EA-86EE-43D33A277988}" presName="node" presStyleLbl="node1" presStyleIdx="18" presStyleCnt="26">
        <dgm:presLayoutVars>
          <dgm:bulletEnabled val="1"/>
        </dgm:presLayoutVars>
      </dgm:prSet>
      <dgm:spPr/>
    </dgm:pt>
    <dgm:pt modelId="{84A0FCF3-6261-4F7C-8084-0B5751F2F346}" type="pres">
      <dgm:prSet presAssocID="{EB1CD23C-F4B8-478A-B26A-151DD39A76B4}" presName="sibTrans" presStyleCnt="0"/>
      <dgm:spPr/>
    </dgm:pt>
    <dgm:pt modelId="{B13E3EFD-B9C7-4255-A15D-DFCDF5F1F206}" type="pres">
      <dgm:prSet presAssocID="{0246F1C7-27F9-497D-AA0D-4164BCCF7C7A}" presName="node" presStyleLbl="node1" presStyleIdx="19" presStyleCnt="26">
        <dgm:presLayoutVars>
          <dgm:bulletEnabled val="1"/>
        </dgm:presLayoutVars>
      </dgm:prSet>
      <dgm:spPr/>
    </dgm:pt>
    <dgm:pt modelId="{89FCD259-ABF5-4079-A559-A18651855B89}" type="pres">
      <dgm:prSet presAssocID="{C77DB70C-4730-444F-8E45-B240B0EDFDB5}" presName="sibTrans" presStyleCnt="0"/>
      <dgm:spPr/>
    </dgm:pt>
    <dgm:pt modelId="{B42CBF8E-3222-4DD8-9FE7-0BC5539670B0}" type="pres">
      <dgm:prSet presAssocID="{E6057086-5B72-4EEF-B880-AF42852420B1}" presName="node" presStyleLbl="node1" presStyleIdx="20" presStyleCnt="26">
        <dgm:presLayoutVars>
          <dgm:bulletEnabled val="1"/>
        </dgm:presLayoutVars>
      </dgm:prSet>
      <dgm:spPr/>
    </dgm:pt>
    <dgm:pt modelId="{5C822A94-D060-4B0A-8A94-40692C1D2E77}" type="pres">
      <dgm:prSet presAssocID="{13157286-7229-48D5-A4E9-81274F0975E8}" presName="sibTrans" presStyleCnt="0"/>
      <dgm:spPr/>
    </dgm:pt>
    <dgm:pt modelId="{1E5632D3-F3A3-4061-9B58-858457910C82}" type="pres">
      <dgm:prSet presAssocID="{09FFDEC1-B0E1-4D64-9DEC-F331431BE04C}" presName="node" presStyleLbl="node1" presStyleIdx="21" presStyleCnt="26">
        <dgm:presLayoutVars>
          <dgm:bulletEnabled val="1"/>
        </dgm:presLayoutVars>
      </dgm:prSet>
      <dgm:spPr/>
    </dgm:pt>
    <dgm:pt modelId="{66AB7433-3BC5-44E7-B49B-85E0399CA511}" type="pres">
      <dgm:prSet presAssocID="{C40A52B6-E3B7-4665-B88F-A19A0D12C181}" presName="sibTrans" presStyleCnt="0"/>
      <dgm:spPr/>
    </dgm:pt>
    <dgm:pt modelId="{10160E59-02B6-48D8-9B0A-EBF1954C1AB6}" type="pres">
      <dgm:prSet presAssocID="{C3CB18B9-85AE-4B95-827C-B5145A4D0B51}" presName="node" presStyleLbl="node1" presStyleIdx="22" presStyleCnt="26">
        <dgm:presLayoutVars>
          <dgm:bulletEnabled val="1"/>
        </dgm:presLayoutVars>
      </dgm:prSet>
      <dgm:spPr/>
    </dgm:pt>
    <dgm:pt modelId="{FED66E41-12FF-4E39-82D6-A0E4096E9DB4}" type="pres">
      <dgm:prSet presAssocID="{EFC144DA-0AD0-4FBF-966E-4C6A55293D9E}" presName="sibTrans" presStyleCnt="0"/>
      <dgm:spPr/>
    </dgm:pt>
    <dgm:pt modelId="{F2A0EFA5-EAF8-4205-A5B5-4D7AA7E89ABF}" type="pres">
      <dgm:prSet presAssocID="{D8E23206-E05A-4C99-85C4-F29353B58B6E}" presName="node" presStyleLbl="node1" presStyleIdx="23" presStyleCnt="26">
        <dgm:presLayoutVars>
          <dgm:bulletEnabled val="1"/>
        </dgm:presLayoutVars>
      </dgm:prSet>
      <dgm:spPr/>
    </dgm:pt>
    <dgm:pt modelId="{40BAE001-151A-427F-82BF-3EB8905A5322}" type="pres">
      <dgm:prSet presAssocID="{3E20D173-EDD9-43E4-96F3-596CD9F2F6E2}" presName="sibTrans" presStyleCnt="0"/>
      <dgm:spPr/>
    </dgm:pt>
    <dgm:pt modelId="{570D4259-58FD-4A2D-9714-CBD545D80F40}" type="pres">
      <dgm:prSet presAssocID="{3B78FB81-0CCA-4BE9-8ED3-FA170E7160E4}" presName="node" presStyleLbl="node1" presStyleIdx="24" presStyleCnt="26">
        <dgm:presLayoutVars>
          <dgm:bulletEnabled val="1"/>
        </dgm:presLayoutVars>
      </dgm:prSet>
      <dgm:spPr/>
    </dgm:pt>
    <dgm:pt modelId="{D27607BE-E941-427A-9B44-3512B61B15DB}" type="pres">
      <dgm:prSet presAssocID="{96593FB7-CFEE-473B-9259-FADF96AAAA55}" presName="sibTrans" presStyleCnt="0"/>
      <dgm:spPr/>
    </dgm:pt>
    <dgm:pt modelId="{A0759474-4B80-4D34-BCB9-1C00788A4DC0}" type="pres">
      <dgm:prSet presAssocID="{C7C96307-2A8D-4F55-ACB6-D97701A892EA}" presName="node" presStyleLbl="node1" presStyleIdx="25" presStyleCnt="26">
        <dgm:presLayoutVars>
          <dgm:bulletEnabled val="1"/>
        </dgm:presLayoutVars>
      </dgm:prSet>
      <dgm:spPr/>
    </dgm:pt>
  </dgm:ptLst>
  <dgm:cxnLst>
    <dgm:cxn modelId="{371E0A06-B9C4-4568-BE89-BDD129F33E2D}" type="presOf" srcId="{6F260C82-E445-48A6-BEE8-AA24C41130EE}" destId="{8C78B73A-91C6-46D3-B37D-662D4733AE73}" srcOrd="0" destOrd="0" presId="urn:microsoft.com/office/officeart/2005/8/layout/default"/>
    <dgm:cxn modelId="{8A015B06-7C26-4678-BC55-1B5A1346134A}" type="presOf" srcId="{D8E23206-E05A-4C99-85C4-F29353B58B6E}" destId="{F2A0EFA5-EAF8-4205-A5B5-4D7AA7E89ABF}" srcOrd="0" destOrd="0" presId="urn:microsoft.com/office/officeart/2005/8/layout/default"/>
    <dgm:cxn modelId="{8234C50E-9A4D-436B-9B67-A186EC4181B3}" type="presOf" srcId="{773E9974-BBE2-4487-9EEB-CF8B279A5075}" destId="{23CAB946-C6C7-470A-A820-54B83DF4C820}" srcOrd="0" destOrd="0" presId="urn:microsoft.com/office/officeart/2005/8/layout/default"/>
    <dgm:cxn modelId="{05C8320F-049D-4C84-949E-4B615ED19D78}" srcId="{B3F7AC62-1E15-4105-A966-B9593D0E9230}" destId="{5D48C7B4-BE2C-4BB0-878C-7931ABD108B6}" srcOrd="4" destOrd="0" parTransId="{B0DCB368-5308-4836-AD99-D202328A5282}" sibTransId="{6D7F6457-DC15-4FEE-8AC9-5163E8CC9EBC}"/>
    <dgm:cxn modelId="{FB1FF917-E782-4299-B1A4-CB6D6829496E}" srcId="{B3F7AC62-1E15-4105-A966-B9593D0E9230}" destId="{0246F1C7-27F9-497D-AA0D-4164BCCF7C7A}" srcOrd="19" destOrd="0" parTransId="{C7AB9666-8506-422C-951A-5BD3AC4F30E6}" sibTransId="{C77DB70C-4730-444F-8E45-B240B0EDFDB5}"/>
    <dgm:cxn modelId="{49AC1518-57B6-4BC4-A7D8-97B8766F2133}" type="presOf" srcId="{3507FF64-3A61-4825-9244-FCA465368C3A}" destId="{C3F3BEEC-B470-4A6B-AB61-42953E737452}" srcOrd="0" destOrd="0" presId="urn:microsoft.com/office/officeart/2005/8/layout/default"/>
    <dgm:cxn modelId="{5A78A31B-58A8-4B4A-A49F-7D6361DB249A}" type="presOf" srcId="{C7C96307-2A8D-4F55-ACB6-D97701A892EA}" destId="{A0759474-4B80-4D34-BCB9-1C00788A4DC0}" srcOrd="0" destOrd="0" presId="urn:microsoft.com/office/officeart/2005/8/layout/default"/>
    <dgm:cxn modelId="{BB11231F-4ECE-44BD-88DD-F123C3ED365B}" type="presOf" srcId="{09FFDEC1-B0E1-4D64-9DEC-F331431BE04C}" destId="{1E5632D3-F3A3-4061-9B58-858457910C82}" srcOrd="0" destOrd="0" presId="urn:microsoft.com/office/officeart/2005/8/layout/default"/>
    <dgm:cxn modelId="{9397A220-ECB6-4617-9E92-0DF466DFAB62}" type="presOf" srcId="{B3C26CCA-4073-4AE5-B0CF-7D31F94E78A3}" destId="{D66177AB-9213-4721-8018-AB8514080421}" srcOrd="0" destOrd="0" presId="urn:microsoft.com/office/officeart/2005/8/layout/default"/>
    <dgm:cxn modelId="{29AB1A29-FDAC-44D1-925F-E2BA37476F3A}" srcId="{B3F7AC62-1E15-4105-A966-B9593D0E9230}" destId="{773E9974-BBE2-4487-9EEB-CF8B279A5075}" srcOrd="2" destOrd="0" parTransId="{30808200-BAAE-4D8C-8DDF-92457915FC05}" sibTransId="{F71EE52C-0067-4DA7-BD65-75487543BFC5}"/>
    <dgm:cxn modelId="{D0BFCB2B-8FC1-406A-8502-FBBEF0B14D4F}" type="presOf" srcId="{D728C2C5-2254-4F57-A548-2AD8E985D853}" destId="{6901A606-984F-49F4-8142-0D37DC8BDCA4}" srcOrd="0" destOrd="0" presId="urn:microsoft.com/office/officeart/2005/8/layout/default"/>
    <dgm:cxn modelId="{56482B43-B224-427E-9061-A5B8CE3D5F7E}" type="presOf" srcId="{2CFE8B6B-E8DE-40B5-A0EA-8FB6B47E6A6C}" destId="{DE1AEABE-B2A3-4E53-A3B6-FAD41C21E45D}" srcOrd="0" destOrd="0" presId="urn:microsoft.com/office/officeart/2005/8/layout/default"/>
    <dgm:cxn modelId="{7DF7B843-9E53-48EB-B3F4-8E3ED6B9DDE4}" srcId="{B3F7AC62-1E15-4105-A966-B9593D0E9230}" destId="{30F179FB-77D9-41EA-86EE-43D33A277988}" srcOrd="18" destOrd="0" parTransId="{9F238C51-6B37-48A9-A7E8-B1C3AC47BBAD}" sibTransId="{EB1CD23C-F4B8-478A-B26A-151DD39A76B4}"/>
    <dgm:cxn modelId="{65299766-9245-4DA6-B06B-CF26C4410950}" srcId="{B3F7AC62-1E15-4105-A966-B9593D0E9230}" destId="{20C0BBE3-3BA1-43A8-A1AC-42549F715BDF}" srcOrd="15" destOrd="0" parTransId="{279F3A3C-CF74-4416-9306-C57A752587FA}" sibTransId="{D8B56BD5-D7B4-4085-8331-F2D1A8C4E2CB}"/>
    <dgm:cxn modelId="{953AD546-D4E5-4A54-8789-3243D2B227D9}" srcId="{B3F7AC62-1E15-4105-A966-B9593D0E9230}" destId="{7AF7D94D-42C6-474B-93F9-F1A2D62AAFF0}" srcOrd="12" destOrd="0" parTransId="{85C698D4-C8A3-4E46-9293-1D51CECFF768}" sibTransId="{2B9C2E84-7639-4F73-BBE5-33F013BD2167}"/>
    <dgm:cxn modelId="{ED916E48-8D20-448D-B1B8-9203CE3FF1B3}" type="presOf" srcId="{7293D973-1794-4D50-A115-DD74C32C7E60}" destId="{F12458FA-4CB8-4CD8-AFB1-E279CDF357E6}" srcOrd="0" destOrd="0" presId="urn:microsoft.com/office/officeart/2005/8/layout/default"/>
    <dgm:cxn modelId="{2E795069-06DD-48A1-9D2B-387F46DD045D}" type="presOf" srcId="{06A4E656-EC51-46E6-BE4B-98BF2575D02C}" destId="{C7C604BB-C22C-4BCF-8424-FB9AE6029D42}" srcOrd="0" destOrd="0" presId="urn:microsoft.com/office/officeart/2005/8/layout/default"/>
    <dgm:cxn modelId="{D65F426D-AE73-486D-9367-E911392F4A54}" type="presOf" srcId="{C3CB18B9-85AE-4B95-827C-B5145A4D0B51}" destId="{10160E59-02B6-48D8-9B0A-EBF1954C1AB6}" srcOrd="0" destOrd="0" presId="urn:microsoft.com/office/officeart/2005/8/layout/default"/>
    <dgm:cxn modelId="{1C7D7351-F55C-4A4C-B5F2-4674605876E8}" type="presOf" srcId="{E6057086-5B72-4EEF-B880-AF42852420B1}" destId="{B42CBF8E-3222-4DD8-9FE7-0BC5539670B0}" srcOrd="0" destOrd="0" presId="urn:microsoft.com/office/officeart/2005/8/layout/default"/>
    <dgm:cxn modelId="{F3571E56-633B-434A-BC47-C7C7A617AA40}" srcId="{B3F7AC62-1E15-4105-A966-B9593D0E9230}" destId="{E6057086-5B72-4EEF-B880-AF42852420B1}" srcOrd="20" destOrd="0" parTransId="{ADA144D6-C093-40F0-ABAF-0FD93C18BEBB}" sibTransId="{13157286-7229-48D5-A4E9-81274F0975E8}"/>
    <dgm:cxn modelId="{8199885A-6FC7-4043-AE7A-5E08E558A7C0}" type="presOf" srcId="{0246F1C7-27F9-497D-AA0D-4164BCCF7C7A}" destId="{B13E3EFD-B9C7-4255-A15D-DFCDF5F1F206}" srcOrd="0" destOrd="0" presId="urn:microsoft.com/office/officeart/2005/8/layout/default"/>
    <dgm:cxn modelId="{EF42E67C-0B57-476C-A19D-5D7A90023184}" type="presOf" srcId="{1269A93E-F7A3-4C39-B2CB-003E75B7C39C}" destId="{8F3E7689-7ED4-4A01-8E1E-A4963A7D8007}" srcOrd="0" destOrd="0" presId="urn:microsoft.com/office/officeart/2005/8/layout/default"/>
    <dgm:cxn modelId="{2F945A7E-F498-497F-99A1-61DE217B707C}" type="presOf" srcId="{3B78FB81-0CCA-4BE9-8ED3-FA170E7160E4}" destId="{570D4259-58FD-4A2D-9714-CBD545D80F40}" srcOrd="0" destOrd="0" presId="urn:microsoft.com/office/officeart/2005/8/layout/default"/>
    <dgm:cxn modelId="{9F615380-F064-4E1C-A0B7-291D7C8991A4}" srcId="{B3F7AC62-1E15-4105-A966-B9593D0E9230}" destId="{C3CB18B9-85AE-4B95-827C-B5145A4D0B51}" srcOrd="22" destOrd="0" parTransId="{B601349C-92C4-4700-9DE2-6EBDCE6AE3E3}" sibTransId="{EFC144DA-0AD0-4FBF-966E-4C6A55293D9E}"/>
    <dgm:cxn modelId="{F8D40783-8BD3-49CC-B7A0-8068C2FC4BC3}" srcId="{B3F7AC62-1E15-4105-A966-B9593D0E9230}" destId="{077C9F3D-DB82-45E6-985B-CA9DB95EE988}" srcOrd="14" destOrd="0" parTransId="{0D73CD91-B79F-4D52-9E26-9EA8C9365EB2}" sibTransId="{1C003CA7-3D76-4010-9E93-AB7283E1D99C}"/>
    <dgm:cxn modelId="{C92ACB84-BF75-4629-BF54-69B9203C7B62}" srcId="{B3F7AC62-1E15-4105-A966-B9593D0E9230}" destId="{C7C96307-2A8D-4F55-ACB6-D97701A892EA}" srcOrd="25" destOrd="0" parTransId="{54CA6E63-9F06-4CF6-8A7B-BAB9F5ED34A7}" sibTransId="{1901BD0C-6923-4643-A150-6AE378F8E922}"/>
    <dgm:cxn modelId="{4D378F85-B10A-48F9-AF83-EBC97725D41F}" srcId="{B3F7AC62-1E15-4105-A966-B9593D0E9230}" destId="{D728C2C5-2254-4F57-A548-2AD8E985D853}" srcOrd="10" destOrd="0" parTransId="{9532BD7F-CE1D-4EB8-99A8-034EA9D48624}" sibTransId="{F88FA203-775B-4850-A507-D326E39FB503}"/>
    <dgm:cxn modelId="{0CF8028E-B7E8-415B-9092-0CEF1E4E8E79}" srcId="{B3F7AC62-1E15-4105-A966-B9593D0E9230}" destId="{B3C26CCA-4073-4AE5-B0CF-7D31F94E78A3}" srcOrd="8" destOrd="0" parTransId="{810A9D52-682D-406A-B504-540E44BDBC09}" sibTransId="{D208EF93-08BC-45A0-8706-559C5B6A5E81}"/>
    <dgm:cxn modelId="{3F2D5191-193D-4D6A-B3FC-A309D04F2A0F}" srcId="{B3F7AC62-1E15-4105-A966-B9593D0E9230}" destId="{1269A93E-F7A3-4C39-B2CB-003E75B7C39C}" srcOrd="17" destOrd="0" parTransId="{681F8692-F04F-4B4C-82F4-4F483F53B248}" sibTransId="{352515A5-4830-4B52-A5FA-79B619F6DDE0}"/>
    <dgm:cxn modelId="{61BD8991-5EF6-450C-99E9-AA1125788E57}" srcId="{B3F7AC62-1E15-4105-A966-B9593D0E9230}" destId="{2807BC7D-E518-4422-A349-41A0D603AF08}" srcOrd="3" destOrd="0" parTransId="{2FFB2A2D-3573-447C-BF13-34125B81ABAB}" sibTransId="{CA1B8993-A998-401C-AF71-8158341B95D7}"/>
    <dgm:cxn modelId="{EEFDBE97-C7CD-4F06-AB6D-3A027C4889E8}" type="presOf" srcId="{20C0BBE3-3BA1-43A8-A1AC-42549F715BDF}" destId="{24C8E75A-B4BA-4F51-A5F9-67D9C4514728}" srcOrd="0" destOrd="0" presId="urn:microsoft.com/office/officeart/2005/8/layout/default"/>
    <dgm:cxn modelId="{0E05E89F-8353-4CD1-8EF9-7D4ECED15EE2}" type="presOf" srcId="{5D48C7B4-BE2C-4BB0-878C-7931ABD108B6}" destId="{F8FF27DA-24E0-465E-9F25-C8B4655526FB}" srcOrd="0" destOrd="0" presId="urn:microsoft.com/office/officeart/2005/8/layout/default"/>
    <dgm:cxn modelId="{1DD523A0-1A04-4AAC-801A-D2106DA08AD7}" srcId="{B3F7AC62-1E15-4105-A966-B9593D0E9230}" destId="{7293D973-1794-4D50-A115-DD74C32C7E60}" srcOrd="13" destOrd="0" parTransId="{0527A901-2714-4641-B2E7-558A01E52758}" sibTransId="{4873A91C-B31A-4C16-A812-35B032C3274B}"/>
    <dgm:cxn modelId="{1BFE0DB3-164A-4FD6-B07D-2CD6B631D9E5}" srcId="{B3F7AC62-1E15-4105-A966-B9593D0E9230}" destId="{09FFDEC1-B0E1-4D64-9DEC-F331431BE04C}" srcOrd="21" destOrd="0" parTransId="{C9D0B51E-3924-499F-820D-3246FA6CF69D}" sibTransId="{C40A52B6-E3B7-4665-B88F-A19A0D12C181}"/>
    <dgm:cxn modelId="{4B604FB8-22EF-414F-B98E-3E563FDC0497}" type="presOf" srcId="{B3F7AC62-1E15-4105-A966-B9593D0E9230}" destId="{A40ABC21-9D18-4384-95ED-95388C49B724}" srcOrd="0" destOrd="0" presId="urn:microsoft.com/office/officeart/2005/8/layout/default"/>
    <dgm:cxn modelId="{89020BC3-B02C-4044-8AF4-DE179961DACB}" srcId="{B3F7AC62-1E15-4105-A966-B9593D0E9230}" destId="{07D6E84B-65AC-41F4-96F7-4EB84559F56A}" srcOrd="11" destOrd="0" parTransId="{D143AB75-45F0-4CCA-8D5E-21177244E195}" sibTransId="{58A7C949-2E79-4759-A68D-A8504AED7D4B}"/>
    <dgm:cxn modelId="{269301C5-2DD5-4DE3-B9B3-83C3DF8CC6ED}" srcId="{B3F7AC62-1E15-4105-A966-B9593D0E9230}" destId="{8B895195-D0C6-49E0-BE9F-D42581F714F8}" srcOrd="0" destOrd="0" parTransId="{79F29E67-2FAA-4ACA-B573-F9C0CE2BCE5A}" sibTransId="{32874574-3038-460B-B2C6-4D27C21A26F7}"/>
    <dgm:cxn modelId="{EFF4A1C5-47EE-414C-A2D9-1BED769FDC44}" srcId="{B3F7AC62-1E15-4105-A966-B9593D0E9230}" destId="{44329A86-F2A2-431C-81A8-8C06B411DB94}" srcOrd="9" destOrd="0" parTransId="{1087EA8C-F525-41F8-9718-73D94718EB44}" sibTransId="{EA028DBC-E4D1-4B03-B265-1471FF86CDD3}"/>
    <dgm:cxn modelId="{3C0A07C9-BE33-4DBB-B755-ABB2A7A12DB0}" type="presOf" srcId="{30F179FB-77D9-41EA-86EE-43D33A277988}" destId="{BC289E5C-A9ED-4CE4-B06E-772F66458032}" srcOrd="0" destOrd="0" presId="urn:microsoft.com/office/officeart/2005/8/layout/default"/>
    <dgm:cxn modelId="{43F8A6CC-6E61-44B0-97A9-6544A293FE72}" srcId="{B3F7AC62-1E15-4105-A966-B9593D0E9230}" destId="{3B78FB81-0CCA-4BE9-8ED3-FA170E7160E4}" srcOrd="24" destOrd="0" parTransId="{CA33B28C-3CD8-48D4-91B9-E6E08FB0932B}" sibTransId="{96593FB7-CFEE-473B-9259-FADF96AAAA55}"/>
    <dgm:cxn modelId="{670902D0-AFE4-45EB-92E3-1A4149FE2703}" srcId="{B3F7AC62-1E15-4105-A966-B9593D0E9230}" destId="{6F260C82-E445-48A6-BEE8-AA24C41130EE}" srcOrd="7" destOrd="0" parTransId="{703DD2AE-1671-4DB0-98D0-18B626620C99}" sibTransId="{EECC71EE-93A7-411A-BCAC-21AF64062957}"/>
    <dgm:cxn modelId="{719119D0-AF9A-4099-89A6-10651ECE7D52}" type="presOf" srcId="{8B895195-D0C6-49E0-BE9F-D42581F714F8}" destId="{7521B943-207D-4C60-91AE-32D005DBD058}" srcOrd="0" destOrd="0" presId="urn:microsoft.com/office/officeart/2005/8/layout/default"/>
    <dgm:cxn modelId="{7A4E58D9-B999-4E9E-8C96-416DE46C11DE}" srcId="{B3F7AC62-1E15-4105-A966-B9593D0E9230}" destId="{D8E23206-E05A-4C99-85C4-F29353B58B6E}" srcOrd="23" destOrd="0" parTransId="{1776A589-DF31-4FB4-8723-7804F7106CCD}" sibTransId="{3E20D173-EDD9-43E4-96F3-596CD9F2F6E2}"/>
    <dgm:cxn modelId="{7634C2DA-34F7-41E0-BD56-2E2611EF4082}" srcId="{B3F7AC62-1E15-4105-A966-B9593D0E9230}" destId="{8239F0DE-3FFC-4C80-BECE-F9532B754B14}" srcOrd="16" destOrd="0" parTransId="{9F2E606C-95DD-404C-A24E-5D0285CD7A1B}" sibTransId="{B63088D3-C6CE-46C8-8C70-CE39BBBEA8B9}"/>
    <dgm:cxn modelId="{71F3CFDB-B166-484D-8F6F-45C62C1A10E5}" srcId="{B3F7AC62-1E15-4105-A966-B9593D0E9230}" destId="{06A4E656-EC51-46E6-BE4B-98BF2575D02C}" srcOrd="5" destOrd="0" parTransId="{E13AD5BE-D64B-43DF-8C75-AC8A2C613118}" sibTransId="{1B4CA80A-230E-4472-9BF2-9A3ACD5CBD14}"/>
    <dgm:cxn modelId="{0EE3B6E2-C310-4F07-BA68-D049F5A459B5}" srcId="{B3F7AC62-1E15-4105-A966-B9593D0E9230}" destId="{3507FF64-3A61-4825-9244-FCA465368C3A}" srcOrd="6" destOrd="0" parTransId="{1E2CDBD2-E49B-4B49-B5B5-0A213AF28A68}" sibTransId="{86B0C235-0D2F-4273-AAA6-081FC1DE87D2}"/>
    <dgm:cxn modelId="{88A845E8-60F5-42BB-8B00-925F9C2C7658}" type="presOf" srcId="{44329A86-F2A2-431C-81A8-8C06B411DB94}" destId="{FA9AA205-6ABB-429E-97C9-8230B5B2BAF5}" srcOrd="0" destOrd="0" presId="urn:microsoft.com/office/officeart/2005/8/layout/default"/>
    <dgm:cxn modelId="{DA09C7EB-8C5F-4E90-A956-3D63593CD908}" type="presOf" srcId="{077C9F3D-DB82-45E6-985B-CA9DB95EE988}" destId="{F7395D7A-2C64-44E2-A0E6-ECBF318A2ECF}" srcOrd="0" destOrd="0" presId="urn:microsoft.com/office/officeart/2005/8/layout/default"/>
    <dgm:cxn modelId="{D7D763ED-44CA-4B52-839B-6A49CA47823E}" srcId="{B3F7AC62-1E15-4105-A966-B9593D0E9230}" destId="{2CFE8B6B-E8DE-40B5-A0EA-8FB6B47E6A6C}" srcOrd="1" destOrd="0" parTransId="{3E5008AC-7A8A-4C2C-890A-E125FEC0F924}" sibTransId="{9FA36F4A-39C6-442A-AF3A-638DD223FC77}"/>
    <dgm:cxn modelId="{EB7603FC-C9EC-48BC-8A5A-6434C5FE3661}" type="presOf" srcId="{07D6E84B-65AC-41F4-96F7-4EB84559F56A}" destId="{A46F9C1A-9B88-4A01-8840-8EF252990DC2}" srcOrd="0" destOrd="0" presId="urn:microsoft.com/office/officeart/2005/8/layout/default"/>
    <dgm:cxn modelId="{5590F5FC-BD0D-47E8-9D19-EB0E44B491F4}" type="presOf" srcId="{8239F0DE-3FFC-4C80-BECE-F9532B754B14}" destId="{EC2F4674-66B2-41F2-99FD-71DCBF5617AB}" srcOrd="0" destOrd="0" presId="urn:microsoft.com/office/officeart/2005/8/layout/default"/>
    <dgm:cxn modelId="{F6E64CFE-B320-4705-8EB6-5F3B5E4BBBA2}" type="presOf" srcId="{2807BC7D-E518-4422-A349-41A0D603AF08}" destId="{88674DC5-B79D-48E4-B5A5-F72F7F11DD2A}" srcOrd="0" destOrd="0" presId="urn:microsoft.com/office/officeart/2005/8/layout/default"/>
    <dgm:cxn modelId="{C065E7FF-38ED-423F-8BB8-BA6A0D1C9D4A}" type="presOf" srcId="{7AF7D94D-42C6-474B-93F9-F1A2D62AAFF0}" destId="{98DF4E65-7A6F-43AC-AE6F-2529C09F3F52}" srcOrd="0" destOrd="0" presId="urn:microsoft.com/office/officeart/2005/8/layout/default"/>
    <dgm:cxn modelId="{55B9174A-2A07-44B3-ADA8-A1373CD75A8E}" type="presParOf" srcId="{A40ABC21-9D18-4384-95ED-95388C49B724}" destId="{7521B943-207D-4C60-91AE-32D005DBD058}" srcOrd="0" destOrd="0" presId="urn:microsoft.com/office/officeart/2005/8/layout/default"/>
    <dgm:cxn modelId="{25649D93-0E2D-4E89-B9A6-2779D9F24B99}" type="presParOf" srcId="{A40ABC21-9D18-4384-95ED-95388C49B724}" destId="{58874C95-439A-4829-B58C-782DC66D1388}" srcOrd="1" destOrd="0" presId="urn:microsoft.com/office/officeart/2005/8/layout/default"/>
    <dgm:cxn modelId="{0188BDAB-E850-4948-8892-89C0B60AE6AD}" type="presParOf" srcId="{A40ABC21-9D18-4384-95ED-95388C49B724}" destId="{DE1AEABE-B2A3-4E53-A3B6-FAD41C21E45D}" srcOrd="2" destOrd="0" presId="urn:microsoft.com/office/officeart/2005/8/layout/default"/>
    <dgm:cxn modelId="{80912C6B-34B2-4C2E-9695-56DCC9039F22}" type="presParOf" srcId="{A40ABC21-9D18-4384-95ED-95388C49B724}" destId="{C0E8897E-A03B-4065-84C8-916F0939B666}" srcOrd="3" destOrd="0" presId="urn:microsoft.com/office/officeart/2005/8/layout/default"/>
    <dgm:cxn modelId="{D35B4CB2-E883-4EE4-8FA1-1B649F781EEE}" type="presParOf" srcId="{A40ABC21-9D18-4384-95ED-95388C49B724}" destId="{23CAB946-C6C7-470A-A820-54B83DF4C820}" srcOrd="4" destOrd="0" presId="urn:microsoft.com/office/officeart/2005/8/layout/default"/>
    <dgm:cxn modelId="{73BAA955-78A1-4EC8-B855-A027B799C50C}" type="presParOf" srcId="{A40ABC21-9D18-4384-95ED-95388C49B724}" destId="{DE01F791-1761-49C3-849A-5B999BCE3981}" srcOrd="5" destOrd="0" presId="urn:microsoft.com/office/officeart/2005/8/layout/default"/>
    <dgm:cxn modelId="{8014B333-F20F-4519-9821-57891239C671}" type="presParOf" srcId="{A40ABC21-9D18-4384-95ED-95388C49B724}" destId="{88674DC5-B79D-48E4-B5A5-F72F7F11DD2A}" srcOrd="6" destOrd="0" presId="urn:microsoft.com/office/officeart/2005/8/layout/default"/>
    <dgm:cxn modelId="{391D6FDE-0D6C-4457-9210-93BB7992775F}" type="presParOf" srcId="{A40ABC21-9D18-4384-95ED-95388C49B724}" destId="{F1BCD9C7-2CD1-44AF-9128-74A10FD125FE}" srcOrd="7" destOrd="0" presId="urn:microsoft.com/office/officeart/2005/8/layout/default"/>
    <dgm:cxn modelId="{ECD0852F-BD75-4C23-BBD6-CD16209F8AE2}" type="presParOf" srcId="{A40ABC21-9D18-4384-95ED-95388C49B724}" destId="{F8FF27DA-24E0-465E-9F25-C8B4655526FB}" srcOrd="8" destOrd="0" presId="urn:microsoft.com/office/officeart/2005/8/layout/default"/>
    <dgm:cxn modelId="{826D317B-CAE5-4B17-9EAB-2D22E4F1D0B5}" type="presParOf" srcId="{A40ABC21-9D18-4384-95ED-95388C49B724}" destId="{85C8B99D-61C1-4187-94B9-0631A22A5C5E}" srcOrd="9" destOrd="0" presId="urn:microsoft.com/office/officeart/2005/8/layout/default"/>
    <dgm:cxn modelId="{EB7E07BD-B3C4-44EC-B458-B7FD1193FD04}" type="presParOf" srcId="{A40ABC21-9D18-4384-95ED-95388C49B724}" destId="{C7C604BB-C22C-4BCF-8424-FB9AE6029D42}" srcOrd="10" destOrd="0" presId="urn:microsoft.com/office/officeart/2005/8/layout/default"/>
    <dgm:cxn modelId="{B54F1519-85AD-4D9C-B7EF-F2EA1D919B14}" type="presParOf" srcId="{A40ABC21-9D18-4384-95ED-95388C49B724}" destId="{C5BBAEA3-E5FB-45EA-A8C9-F20BD1522EF1}" srcOrd="11" destOrd="0" presId="urn:microsoft.com/office/officeart/2005/8/layout/default"/>
    <dgm:cxn modelId="{5548EE16-0771-455C-8E89-895B12731B45}" type="presParOf" srcId="{A40ABC21-9D18-4384-95ED-95388C49B724}" destId="{C3F3BEEC-B470-4A6B-AB61-42953E737452}" srcOrd="12" destOrd="0" presId="urn:microsoft.com/office/officeart/2005/8/layout/default"/>
    <dgm:cxn modelId="{C81BE0C9-3E07-4ECB-A343-14BC4C20B87D}" type="presParOf" srcId="{A40ABC21-9D18-4384-95ED-95388C49B724}" destId="{BF9E8A04-6B01-49FA-9D67-4E44240BC3C6}" srcOrd="13" destOrd="0" presId="urn:microsoft.com/office/officeart/2005/8/layout/default"/>
    <dgm:cxn modelId="{7D2192C6-70DC-411A-8C50-3D3C7B735E92}" type="presParOf" srcId="{A40ABC21-9D18-4384-95ED-95388C49B724}" destId="{8C78B73A-91C6-46D3-B37D-662D4733AE73}" srcOrd="14" destOrd="0" presId="urn:microsoft.com/office/officeart/2005/8/layout/default"/>
    <dgm:cxn modelId="{9F305C1E-8647-4AFE-BD42-FCB2C90858BE}" type="presParOf" srcId="{A40ABC21-9D18-4384-95ED-95388C49B724}" destId="{D7B297BD-3B71-4DA5-B5E2-5AFE00E473A7}" srcOrd="15" destOrd="0" presId="urn:microsoft.com/office/officeart/2005/8/layout/default"/>
    <dgm:cxn modelId="{A10024DD-10FC-40AA-87A8-2CA44D33E372}" type="presParOf" srcId="{A40ABC21-9D18-4384-95ED-95388C49B724}" destId="{D66177AB-9213-4721-8018-AB8514080421}" srcOrd="16" destOrd="0" presId="urn:microsoft.com/office/officeart/2005/8/layout/default"/>
    <dgm:cxn modelId="{16FC132C-D1B5-4BB7-BD74-32563464DC06}" type="presParOf" srcId="{A40ABC21-9D18-4384-95ED-95388C49B724}" destId="{5E5AE38C-4BEF-4F3C-BBF0-6B9179065CFB}" srcOrd="17" destOrd="0" presId="urn:microsoft.com/office/officeart/2005/8/layout/default"/>
    <dgm:cxn modelId="{A49A0B63-E770-479C-8450-E99170AB106F}" type="presParOf" srcId="{A40ABC21-9D18-4384-95ED-95388C49B724}" destId="{FA9AA205-6ABB-429E-97C9-8230B5B2BAF5}" srcOrd="18" destOrd="0" presId="urn:microsoft.com/office/officeart/2005/8/layout/default"/>
    <dgm:cxn modelId="{3AC64EBD-1E0D-4911-BD6A-AA18F475521B}" type="presParOf" srcId="{A40ABC21-9D18-4384-95ED-95388C49B724}" destId="{E1A0AA0B-66E0-4B12-8698-A3DC3F99CB9F}" srcOrd="19" destOrd="0" presId="urn:microsoft.com/office/officeart/2005/8/layout/default"/>
    <dgm:cxn modelId="{6F1C3A1E-B720-4207-93F6-204A8C1193E9}" type="presParOf" srcId="{A40ABC21-9D18-4384-95ED-95388C49B724}" destId="{6901A606-984F-49F4-8142-0D37DC8BDCA4}" srcOrd="20" destOrd="0" presId="urn:microsoft.com/office/officeart/2005/8/layout/default"/>
    <dgm:cxn modelId="{AA68C3A2-8A8E-4545-ABB1-ED586DD36EAC}" type="presParOf" srcId="{A40ABC21-9D18-4384-95ED-95388C49B724}" destId="{E069547B-CE78-4BCA-8CB5-BBF637E9DD43}" srcOrd="21" destOrd="0" presId="urn:microsoft.com/office/officeart/2005/8/layout/default"/>
    <dgm:cxn modelId="{36C3CC2B-0F42-44F1-BFE7-34EE82A7257A}" type="presParOf" srcId="{A40ABC21-9D18-4384-95ED-95388C49B724}" destId="{A46F9C1A-9B88-4A01-8840-8EF252990DC2}" srcOrd="22" destOrd="0" presId="urn:microsoft.com/office/officeart/2005/8/layout/default"/>
    <dgm:cxn modelId="{45E35A31-DCC2-4DA6-982D-AFA9F1C23D95}" type="presParOf" srcId="{A40ABC21-9D18-4384-95ED-95388C49B724}" destId="{55779D15-DBAE-4670-80F4-C40F70A0F1DF}" srcOrd="23" destOrd="0" presId="urn:microsoft.com/office/officeart/2005/8/layout/default"/>
    <dgm:cxn modelId="{13B62550-DE2E-40C2-9A52-73C575ABA25C}" type="presParOf" srcId="{A40ABC21-9D18-4384-95ED-95388C49B724}" destId="{98DF4E65-7A6F-43AC-AE6F-2529C09F3F52}" srcOrd="24" destOrd="0" presId="urn:microsoft.com/office/officeart/2005/8/layout/default"/>
    <dgm:cxn modelId="{5DB6B196-4F47-4E12-AA37-2CB01C13FF25}" type="presParOf" srcId="{A40ABC21-9D18-4384-95ED-95388C49B724}" destId="{BFB51627-1EC5-4B7B-8F45-7A8928D72CB2}" srcOrd="25" destOrd="0" presId="urn:microsoft.com/office/officeart/2005/8/layout/default"/>
    <dgm:cxn modelId="{95141FDC-F202-403F-9C12-6F4673038EB4}" type="presParOf" srcId="{A40ABC21-9D18-4384-95ED-95388C49B724}" destId="{F12458FA-4CB8-4CD8-AFB1-E279CDF357E6}" srcOrd="26" destOrd="0" presId="urn:microsoft.com/office/officeart/2005/8/layout/default"/>
    <dgm:cxn modelId="{A62B4542-D38A-4F3A-950B-AFB0FB2EE6A5}" type="presParOf" srcId="{A40ABC21-9D18-4384-95ED-95388C49B724}" destId="{A0CDAA72-561F-47D5-BAAC-D0132F0F098A}" srcOrd="27" destOrd="0" presId="urn:microsoft.com/office/officeart/2005/8/layout/default"/>
    <dgm:cxn modelId="{2A96AEDF-E256-4A32-8EF3-3FF64349CBDA}" type="presParOf" srcId="{A40ABC21-9D18-4384-95ED-95388C49B724}" destId="{F7395D7A-2C64-44E2-A0E6-ECBF318A2ECF}" srcOrd="28" destOrd="0" presId="urn:microsoft.com/office/officeart/2005/8/layout/default"/>
    <dgm:cxn modelId="{1D2BFF45-5237-4777-B397-F78AC11A1BD9}" type="presParOf" srcId="{A40ABC21-9D18-4384-95ED-95388C49B724}" destId="{01FF4E44-6092-43A4-A4D6-631A6C6C69C1}" srcOrd="29" destOrd="0" presId="urn:microsoft.com/office/officeart/2005/8/layout/default"/>
    <dgm:cxn modelId="{770310EA-2E54-4753-B7B9-1B82628F06CC}" type="presParOf" srcId="{A40ABC21-9D18-4384-95ED-95388C49B724}" destId="{24C8E75A-B4BA-4F51-A5F9-67D9C4514728}" srcOrd="30" destOrd="0" presId="urn:microsoft.com/office/officeart/2005/8/layout/default"/>
    <dgm:cxn modelId="{28B69290-A891-427E-A0F4-33BF9E1E7738}" type="presParOf" srcId="{A40ABC21-9D18-4384-95ED-95388C49B724}" destId="{A197F20B-CC45-4D77-8743-E98707FCEE87}" srcOrd="31" destOrd="0" presId="urn:microsoft.com/office/officeart/2005/8/layout/default"/>
    <dgm:cxn modelId="{93BA6AE6-8C27-48BE-8476-10A97368006D}" type="presParOf" srcId="{A40ABC21-9D18-4384-95ED-95388C49B724}" destId="{EC2F4674-66B2-41F2-99FD-71DCBF5617AB}" srcOrd="32" destOrd="0" presId="urn:microsoft.com/office/officeart/2005/8/layout/default"/>
    <dgm:cxn modelId="{EBCE6CA6-67DB-4286-815C-A67F7D97FED0}" type="presParOf" srcId="{A40ABC21-9D18-4384-95ED-95388C49B724}" destId="{EA3C96FC-6E67-457F-B979-66F559ABF640}" srcOrd="33" destOrd="0" presId="urn:microsoft.com/office/officeart/2005/8/layout/default"/>
    <dgm:cxn modelId="{1C2ABB86-95A2-4A0C-BB57-626CE0D4A057}" type="presParOf" srcId="{A40ABC21-9D18-4384-95ED-95388C49B724}" destId="{8F3E7689-7ED4-4A01-8E1E-A4963A7D8007}" srcOrd="34" destOrd="0" presId="urn:microsoft.com/office/officeart/2005/8/layout/default"/>
    <dgm:cxn modelId="{BA249F53-9E7D-4AC2-A1EA-1F17AE9D87DC}" type="presParOf" srcId="{A40ABC21-9D18-4384-95ED-95388C49B724}" destId="{0DE86486-A33B-4218-8913-CE66EC84511D}" srcOrd="35" destOrd="0" presId="urn:microsoft.com/office/officeart/2005/8/layout/default"/>
    <dgm:cxn modelId="{F8A88235-26A2-40B1-80D5-F3D801E0DE98}" type="presParOf" srcId="{A40ABC21-9D18-4384-95ED-95388C49B724}" destId="{BC289E5C-A9ED-4CE4-B06E-772F66458032}" srcOrd="36" destOrd="0" presId="urn:microsoft.com/office/officeart/2005/8/layout/default"/>
    <dgm:cxn modelId="{B9301C35-49D2-4CCA-9E1A-67B2F2ABCD0E}" type="presParOf" srcId="{A40ABC21-9D18-4384-95ED-95388C49B724}" destId="{84A0FCF3-6261-4F7C-8084-0B5751F2F346}" srcOrd="37" destOrd="0" presId="urn:microsoft.com/office/officeart/2005/8/layout/default"/>
    <dgm:cxn modelId="{6A6605A9-8838-452E-AFB4-BD512756ACFB}" type="presParOf" srcId="{A40ABC21-9D18-4384-95ED-95388C49B724}" destId="{B13E3EFD-B9C7-4255-A15D-DFCDF5F1F206}" srcOrd="38" destOrd="0" presId="urn:microsoft.com/office/officeart/2005/8/layout/default"/>
    <dgm:cxn modelId="{59319A9E-4075-478A-83DE-E56DD6CFB3BC}" type="presParOf" srcId="{A40ABC21-9D18-4384-95ED-95388C49B724}" destId="{89FCD259-ABF5-4079-A559-A18651855B89}" srcOrd="39" destOrd="0" presId="urn:microsoft.com/office/officeart/2005/8/layout/default"/>
    <dgm:cxn modelId="{371234DD-D0AA-4BCC-998C-DE5E56D710DF}" type="presParOf" srcId="{A40ABC21-9D18-4384-95ED-95388C49B724}" destId="{B42CBF8E-3222-4DD8-9FE7-0BC5539670B0}" srcOrd="40" destOrd="0" presId="urn:microsoft.com/office/officeart/2005/8/layout/default"/>
    <dgm:cxn modelId="{E019787C-6354-4652-BDFC-E116690073BC}" type="presParOf" srcId="{A40ABC21-9D18-4384-95ED-95388C49B724}" destId="{5C822A94-D060-4B0A-8A94-40692C1D2E77}" srcOrd="41" destOrd="0" presId="urn:microsoft.com/office/officeart/2005/8/layout/default"/>
    <dgm:cxn modelId="{9B83845D-50EB-44B7-B83E-80FD2B187201}" type="presParOf" srcId="{A40ABC21-9D18-4384-95ED-95388C49B724}" destId="{1E5632D3-F3A3-4061-9B58-858457910C82}" srcOrd="42" destOrd="0" presId="urn:microsoft.com/office/officeart/2005/8/layout/default"/>
    <dgm:cxn modelId="{2382F96E-D9DD-4924-883D-FE28B053BE37}" type="presParOf" srcId="{A40ABC21-9D18-4384-95ED-95388C49B724}" destId="{66AB7433-3BC5-44E7-B49B-85E0399CA511}" srcOrd="43" destOrd="0" presId="urn:microsoft.com/office/officeart/2005/8/layout/default"/>
    <dgm:cxn modelId="{C9378E7A-FB2B-4019-A1D6-68BF9CA72B7E}" type="presParOf" srcId="{A40ABC21-9D18-4384-95ED-95388C49B724}" destId="{10160E59-02B6-48D8-9B0A-EBF1954C1AB6}" srcOrd="44" destOrd="0" presId="urn:microsoft.com/office/officeart/2005/8/layout/default"/>
    <dgm:cxn modelId="{7E78BCAF-8C52-46EA-B6A8-60A8190C4267}" type="presParOf" srcId="{A40ABC21-9D18-4384-95ED-95388C49B724}" destId="{FED66E41-12FF-4E39-82D6-A0E4096E9DB4}" srcOrd="45" destOrd="0" presId="urn:microsoft.com/office/officeart/2005/8/layout/default"/>
    <dgm:cxn modelId="{C09E45D6-A56B-4D03-ADD3-66BFE20895F0}" type="presParOf" srcId="{A40ABC21-9D18-4384-95ED-95388C49B724}" destId="{F2A0EFA5-EAF8-4205-A5B5-4D7AA7E89ABF}" srcOrd="46" destOrd="0" presId="urn:microsoft.com/office/officeart/2005/8/layout/default"/>
    <dgm:cxn modelId="{5C5E4E5A-05A3-44CE-804A-84B4F269B166}" type="presParOf" srcId="{A40ABC21-9D18-4384-95ED-95388C49B724}" destId="{40BAE001-151A-427F-82BF-3EB8905A5322}" srcOrd="47" destOrd="0" presId="urn:microsoft.com/office/officeart/2005/8/layout/default"/>
    <dgm:cxn modelId="{EF46A8B8-0DDD-4273-A8AC-8CACEFAA333A}" type="presParOf" srcId="{A40ABC21-9D18-4384-95ED-95388C49B724}" destId="{570D4259-58FD-4A2D-9714-CBD545D80F40}" srcOrd="48" destOrd="0" presId="urn:microsoft.com/office/officeart/2005/8/layout/default"/>
    <dgm:cxn modelId="{EC656F79-629D-4A43-97E6-0B6C0E10D1CA}" type="presParOf" srcId="{A40ABC21-9D18-4384-95ED-95388C49B724}" destId="{D27607BE-E941-427A-9B44-3512B61B15DB}" srcOrd="49" destOrd="0" presId="urn:microsoft.com/office/officeart/2005/8/layout/default"/>
    <dgm:cxn modelId="{3A2347F5-25E1-4DD5-A57D-DD1D21EEDD00}" type="presParOf" srcId="{A40ABC21-9D18-4384-95ED-95388C49B724}" destId="{A0759474-4B80-4D34-BCB9-1C00788A4DC0}" srcOrd="5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576CE6-1C7D-4126-B356-E021720A8EAF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35D358-8B07-428B-99E1-0372F6DF2F6D}">
      <dgm:prSet custT="1"/>
      <dgm:spPr>
        <a:solidFill>
          <a:srgbClr val="BEE395"/>
        </a:solidFill>
      </dgm:spPr>
      <dgm:t>
        <a:bodyPr/>
        <a:lstStyle/>
        <a:p>
          <a:r>
            <a:rPr lang="fr-C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Relève d’un autre ministère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3D8BEE7-6B84-4137-82B7-05345AB2A2B0}" type="parTrans" cxnId="{7082E2E2-87B3-4BCF-9439-91827907D498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1240FB1-A80D-46D9-8688-D221141BD78D}" type="sibTrans" cxnId="{7082E2E2-87B3-4BCF-9439-91827907D498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F8DDCC0-E61A-4F54-BB3E-219821FB12AA}">
      <dgm:prSet custT="1"/>
      <dgm:spPr>
        <a:solidFill>
          <a:srgbClr val="C3F1FD"/>
        </a:solidFill>
      </dgm:spPr>
      <dgm:t>
        <a:bodyPr/>
        <a:lstStyle/>
        <a:p>
          <a:r>
            <a:rPr lang="fr-C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Congrès, colloques, production de matériel promotionnel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6CFDB51-F439-42C7-AD94-CDFF90812FD8}" type="parTrans" cxnId="{5EB1B886-6860-46E7-AE08-06D305F653D0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2F5AFEB-D7F2-40B7-B31F-2FD1DD44CF89}" type="sibTrans" cxnId="{5EB1B886-6860-46E7-AE08-06D305F653D0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56BB8C0-8EC6-424F-9B1B-2A4CA818804B}">
      <dgm:prSet custT="1"/>
      <dgm:spPr>
        <a:solidFill>
          <a:srgbClr val="BEE395"/>
        </a:solidFill>
      </dgm:spPr>
      <dgm:t>
        <a:bodyPr/>
        <a:lstStyle/>
        <a:p>
          <a:r>
            <a:rPr lang="fr-C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Activités de recherches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A5D14F4-6576-4202-BCC1-AE5EFECFC4EA}" type="parTrans" cxnId="{07242773-DD46-4231-83D7-EDEBD9220703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F66D954-5E37-43CA-B38A-D24D89FC0B31}" type="sibTrans" cxnId="{07242773-DD46-4231-83D7-EDEBD9220703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C085BC7-C14E-4DD1-983D-C443DA165BF9}">
      <dgm:prSet custT="1"/>
      <dgm:spPr>
        <a:solidFill>
          <a:srgbClr val="C3F1FD"/>
        </a:solidFill>
      </dgm:spPr>
      <dgm:t>
        <a:bodyPr/>
        <a:lstStyle/>
        <a:p>
          <a:r>
            <a:rPr lang="fr-C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Acquisition ou la rénovation de biens immeubles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E6D5B64-5A76-42F5-88ED-68F242FAFC55}" type="parTrans" cxnId="{37761A29-F48E-4DD4-9070-A3AD9894B04E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7BB0417-D31F-4DDF-8F3B-8A782C2EFB1D}" type="sibTrans" cxnId="{37761A29-F48E-4DD4-9070-A3AD9894B04E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D75B8E9-9C91-435F-BB56-905D0A952D31}">
      <dgm:prSet custT="1"/>
      <dgm:spPr>
        <a:solidFill>
          <a:srgbClr val="BEE395"/>
        </a:solidFill>
      </dgm:spPr>
      <dgm:t>
        <a:bodyPr/>
        <a:lstStyle/>
        <a:p>
          <a:r>
            <a:rPr lang="fr-C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Redistribution de fonds (fondation)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B24D820-69A0-4453-B70F-A348CA1D7CAD}" type="parTrans" cxnId="{6B139BEA-425B-4807-886E-3C3557FD4EF8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2473015-5059-4A38-95C1-614574671810}" type="sibTrans" cxnId="{6B139BEA-425B-4807-886E-3C3557FD4EF8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E6657A9-AFAA-4958-9DCC-24905EA1CE6E}">
      <dgm:prSet custT="1"/>
      <dgm:spPr>
        <a:solidFill>
          <a:srgbClr val="C3F1FD"/>
        </a:solidFill>
      </dgm:spPr>
      <dgm:t>
        <a:bodyPr/>
        <a:lstStyle/>
        <a:p>
          <a:r>
            <a:rPr lang="fr-C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Religieux, syndical ou politique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6AF2F57-87D6-4EF7-A6F9-BFE3F8BB630F}" type="parTrans" cxnId="{0CAB588B-B9CF-4B7C-96CD-3675AAC5C834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8291ABD-0AD5-4033-9151-D6843DA05488}" type="sibTrans" cxnId="{0CAB588B-B9CF-4B7C-96CD-3675AAC5C834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C498067-45A2-4B03-8C7C-3C97F63D6FE1}">
      <dgm:prSet custT="1"/>
      <dgm:spPr>
        <a:solidFill>
          <a:srgbClr val="BEE395"/>
        </a:solidFill>
      </dgm:spPr>
      <dgm:t>
        <a:bodyPr/>
        <a:lstStyle/>
        <a:p>
          <a:r>
            <a:rPr lang="fr-C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Ordre professionnel ou regroupement de professionnels/intervenants.  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E197E63-5955-4D67-B0A7-EE0A1EC68F2C}" type="parTrans" cxnId="{E7B16EBD-ABF8-4170-B97E-D011B7B57075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9935E66-54C7-49BB-955D-5E0B3A1F1A13}" type="sibTrans" cxnId="{E7B16EBD-ABF8-4170-B97E-D011B7B57075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1062EB0-0F8B-4657-9627-68E806F2105C}">
      <dgm:prSet custT="1"/>
      <dgm:spPr>
        <a:solidFill>
          <a:srgbClr val="C3F1FD"/>
        </a:solidFill>
      </dgm:spPr>
      <dgm:t>
        <a:bodyPr/>
        <a:lstStyle/>
        <a:p>
          <a:r>
            <a:rPr lang="fr-C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Inscrit au Registre des entreprises non admissibles aux contrats publics 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5B787E0-FC27-4145-8FA5-594264A27D4E}" type="parTrans" cxnId="{8128B759-43DA-4E05-AD2F-F2ECC4FA4D2E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40D4085-1FD8-4366-BBE5-18366BD0985A}" type="sibTrans" cxnId="{8128B759-43DA-4E05-AD2F-F2ECC4FA4D2E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5A55830-B2BC-4BBF-AC04-E782BD8AA10A}">
      <dgm:prSet custT="1"/>
      <dgm:spPr>
        <a:solidFill>
          <a:srgbClr val="BEE395"/>
        </a:solidFill>
      </dgm:spPr>
      <dgm:t>
        <a:bodyPr/>
        <a:lstStyle/>
        <a:p>
          <a:r>
            <a:rPr lang="fr-C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 manqué à ses obligations antérieurement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101A84E-F016-4D87-AF89-CE3B9BF2B747}" type="parTrans" cxnId="{C5D3E0D3-E5CB-4461-97BB-63D866AAF688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C86B7FE-8801-463C-A7A7-F49EAE6F2320}" type="sibTrans" cxnId="{C5D3E0D3-E5CB-4461-97BB-63D866AAF688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3B1DC21-ECE7-476C-B6B6-45EFA292085A}">
      <dgm:prSet custT="1"/>
      <dgm:spPr>
        <a:solidFill>
          <a:srgbClr val="C3F1FD"/>
        </a:solidFill>
      </dgm:spPr>
      <dgm:t>
        <a:bodyPr/>
        <a:lstStyle/>
        <a:p>
          <a:r>
            <a:rPr lang="fr-C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CA majorité d’employés ou personnes avec liens conjugaux ou familiaux. 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543352E-F445-43C3-BBF1-6B14C2215258}" type="parTrans" cxnId="{2A94ECEF-6F84-4587-BFF7-A33CCA7FF676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1F718C3-642C-4D0A-8CFC-F47A901F87E7}" type="sibTrans" cxnId="{2A94ECEF-6F84-4587-BFF7-A33CCA7FF676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C593901-894C-4674-85CA-3A81CBAB0417}">
      <dgm:prSet custT="1"/>
      <dgm:spPr>
        <a:solidFill>
          <a:srgbClr val="BEE395"/>
        </a:solidFill>
      </dgm:spPr>
      <dgm:t>
        <a:bodyPr/>
        <a:lstStyle/>
        <a:p>
          <a:r>
            <a:rPr lang="fr-C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Coop ou économie sociale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33267BD-1D72-484D-B326-55E467E73519}" type="parTrans" cxnId="{BE241DE8-9B93-4B19-A3AB-67AC9F874A08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492CF7A-A8B8-4DCF-86E6-BE0245A6EA48}" type="sibTrans" cxnId="{BE241DE8-9B93-4B19-A3AB-67AC9F874A08}">
      <dgm:prSet/>
      <dgm:spPr/>
      <dgm:t>
        <a:bodyPr/>
        <a:lstStyle/>
        <a:p>
          <a:endParaRPr lang="en-US" sz="24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ED67BC3-32CA-49C2-BBDE-163B481AF6BA}" type="pres">
      <dgm:prSet presAssocID="{14576CE6-1C7D-4126-B356-E021720A8EAF}" presName="linear" presStyleCnt="0">
        <dgm:presLayoutVars>
          <dgm:animLvl val="lvl"/>
          <dgm:resizeHandles val="exact"/>
        </dgm:presLayoutVars>
      </dgm:prSet>
      <dgm:spPr/>
    </dgm:pt>
    <dgm:pt modelId="{22ED0EAD-DA1E-45B9-B7CF-8DBCD37E2D0D}" type="pres">
      <dgm:prSet presAssocID="{0E35D358-8B07-428B-99E1-0372F6DF2F6D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19C9924D-63B6-4254-BF85-77C21B672F94}" type="pres">
      <dgm:prSet presAssocID="{A1240FB1-A80D-46D9-8688-D221141BD78D}" presName="spacer" presStyleCnt="0"/>
      <dgm:spPr/>
    </dgm:pt>
    <dgm:pt modelId="{A8CEB715-5526-45A7-8BAA-381CD5A30AEA}" type="pres">
      <dgm:prSet presAssocID="{0F8DDCC0-E61A-4F54-BB3E-219821FB12AA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07F381F9-BFD8-4068-9ADC-11481125D0A0}" type="pres">
      <dgm:prSet presAssocID="{52F5AFEB-D7F2-40B7-B31F-2FD1DD44CF89}" presName="spacer" presStyleCnt="0"/>
      <dgm:spPr/>
    </dgm:pt>
    <dgm:pt modelId="{E38C5F7F-D539-4662-A654-92FAA6F3EC77}" type="pres">
      <dgm:prSet presAssocID="{D56BB8C0-8EC6-424F-9B1B-2A4CA818804B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E27FE710-B1BD-4745-8C34-60BD0838D398}" type="pres">
      <dgm:prSet presAssocID="{6F66D954-5E37-43CA-B38A-D24D89FC0B31}" presName="spacer" presStyleCnt="0"/>
      <dgm:spPr/>
    </dgm:pt>
    <dgm:pt modelId="{F0EFDC61-F280-4FE2-9D9E-D737E1DD01C1}" type="pres">
      <dgm:prSet presAssocID="{EC085BC7-C14E-4DD1-983D-C443DA165BF9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8020FB82-A043-4232-BF00-F79050CF53DB}" type="pres">
      <dgm:prSet presAssocID="{67BB0417-D31F-4DDF-8F3B-8A782C2EFB1D}" presName="spacer" presStyleCnt="0"/>
      <dgm:spPr/>
    </dgm:pt>
    <dgm:pt modelId="{DC13AB27-939A-4271-880C-DB16353856D6}" type="pres">
      <dgm:prSet presAssocID="{FD75B8E9-9C91-435F-BB56-905D0A952D31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4DCED1DE-7EAD-4052-87DE-56DBBA2FB09C}" type="pres">
      <dgm:prSet presAssocID="{42473015-5059-4A38-95C1-614574671810}" presName="spacer" presStyleCnt="0"/>
      <dgm:spPr/>
    </dgm:pt>
    <dgm:pt modelId="{A879EACB-3606-4CB4-AF3A-62660758299E}" type="pres">
      <dgm:prSet presAssocID="{5E6657A9-AFAA-4958-9DCC-24905EA1CE6E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0DC795D7-E993-43A1-B371-52BCD7D32E8A}" type="pres">
      <dgm:prSet presAssocID="{78291ABD-0AD5-4033-9151-D6843DA05488}" presName="spacer" presStyleCnt="0"/>
      <dgm:spPr/>
    </dgm:pt>
    <dgm:pt modelId="{A095BDA4-CBCA-4724-A0AE-D3A401562A31}" type="pres">
      <dgm:prSet presAssocID="{5C498067-45A2-4B03-8C7C-3C97F63D6FE1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C9429E7B-E3ED-4F92-A967-16AB3179005F}" type="pres">
      <dgm:prSet presAssocID="{79935E66-54C7-49BB-955D-5E0B3A1F1A13}" presName="spacer" presStyleCnt="0"/>
      <dgm:spPr/>
    </dgm:pt>
    <dgm:pt modelId="{BB08F080-3B4B-4128-862C-21FAF1EA7AC0}" type="pres">
      <dgm:prSet presAssocID="{91062EB0-0F8B-4657-9627-68E806F2105C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C81A7D83-5AAB-4FA6-8604-6DA390E194E7}" type="pres">
      <dgm:prSet presAssocID="{040D4085-1FD8-4366-BBE5-18366BD0985A}" presName="spacer" presStyleCnt="0"/>
      <dgm:spPr/>
    </dgm:pt>
    <dgm:pt modelId="{A7EC581C-27BA-44BF-B5F8-D1037A7D7447}" type="pres">
      <dgm:prSet presAssocID="{95A55830-B2BC-4BBF-AC04-E782BD8AA10A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BB1A1BF4-3705-4300-BB59-BE415DBF32F7}" type="pres">
      <dgm:prSet presAssocID="{EC86B7FE-8801-463C-A7A7-F49EAE6F2320}" presName="spacer" presStyleCnt="0"/>
      <dgm:spPr/>
    </dgm:pt>
    <dgm:pt modelId="{64E41722-4284-471A-A7B2-6DD6A2ECE83C}" type="pres">
      <dgm:prSet presAssocID="{E3B1DC21-ECE7-476C-B6B6-45EFA292085A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E39C291A-2ABA-49D1-BAE4-926F1D19635E}" type="pres">
      <dgm:prSet presAssocID="{01F718C3-642C-4D0A-8CFC-F47A901F87E7}" presName="spacer" presStyleCnt="0"/>
      <dgm:spPr/>
    </dgm:pt>
    <dgm:pt modelId="{ADB133F4-75D0-42A8-8A9A-E9EFB9B7F278}" type="pres">
      <dgm:prSet presAssocID="{1C593901-894C-4674-85CA-3A81CBAB0417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99331705-4FEA-426A-BE16-137C312E7CD3}" type="presOf" srcId="{FD75B8E9-9C91-435F-BB56-905D0A952D31}" destId="{DC13AB27-939A-4271-880C-DB16353856D6}" srcOrd="0" destOrd="0" presId="urn:microsoft.com/office/officeart/2005/8/layout/vList2"/>
    <dgm:cxn modelId="{1BC95308-11EF-4B0A-9429-40E8F3C9016C}" type="presOf" srcId="{E3B1DC21-ECE7-476C-B6B6-45EFA292085A}" destId="{64E41722-4284-471A-A7B2-6DD6A2ECE83C}" srcOrd="0" destOrd="0" presId="urn:microsoft.com/office/officeart/2005/8/layout/vList2"/>
    <dgm:cxn modelId="{37761A29-F48E-4DD4-9070-A3AD9894B04E}" srcId="{14576CE6-1C7D-4126-B356-E021720A8EAF}" destId="{EC085BC7-C14E-4DD1-983D-C443DA165BF9}" srcOrd="3" destOrd="0" parTransId="{0E6D5B64-5A76-42F5-88ED-68F242FAFC55}" sibTransId="{67BB0417-D31F-4DDF-8F3B-8A782C2EFB1D}"/>
    <dgm:cxn modelId="{BBA81051-D9D7-48E6-AB03-90711E724344}" type="presOf" srcId="{0F8DDCC0-E61A-4F54-BB3E-219821FB12AA}" destId="{A8CEB715-5526-45A7-8BAA-381CD5A30AEA}" srcOrd="0" destOrd="0" presId="urn:microsoft.com/office/officeart/2005/8/layout/vList2"/>
    <dgm:cxn modelId="{07242773-DD46-4231-83D7-EDEBD9220703}" srcId="{14576CE6-1C7D-4126-B356-E021720A8EAF}" destId="{D56BB8C0-8EC6-424F-9B1B-2A4CA818804B}" srcOrd="2" destOrd="0" parTransId="{5A5D14F4-6576-4202-BCC1-AE5EFECFC4EA}" sibTransId="{6F66D954-5E37-43CA-B38A-D24D89FC0B31}"/>
    <dgm:cxn modelId="{3D309F78-7A61-44C6-9F9A-0DBA21CFE702}" type="presOf" srcId="{91062EB0-0F8B-4657-9627-68E806F2105C}" destId="{BB08F080-3B4B-4128-862C-21FAF1EA7AC0}" srcOrd="0" destOrd="0" presId="urn:microsoft.com/office/officeart/2005/8/layout/vList2"/>
    <dgm:cxn modelId="{8128B759-43DA-4E05-AD2F-F2ECC4FA4D2E}" srcId="{14576CE6-1C7D-4126-B356-E021720A8EAF}" destId="{91062EB0-0F8B-4657-9627-68E806F2105C}" srcOrd="7" destOrd="0" parTransId="{E5B787E0-FC27-4145-8FA5-594264A27D4E}" sibTransId="{040D4085-1FD8-4366-BBE5-18366BD0985A}"/>
    <dgm:cxn modelId="{5EB1B886-6860-46E7-AE08-06D305F653D0}" srcId="{14576CE6-1C7D-4126-B356-E021720A8EAF}" destId="{0F8DDCC0-E61A-4F54-BB3E-219821FB12AA}" srcOrd="1" destOrd="0" parTransId="{96CFDB51-F439-42C7-AD94-CDFF90812FD8}" sibTransId="{52F5AFEB-D7F2-40B7-B31F-2FD1DD44CF89}"/>
    <dgm:cxn modelId="{0CAB588B-B9CF-4B7C-96CD-3675AAC5C834}" srcId="{14576CE6-1C7D-4126-B356-E021720A8EAF}" destId="{5E6657A9-AFAA-4958-9DCC-24905EA1CE6E}" srcOrd="5" destOrd="0" parTransId="{A6AF2F57-87D6-4EF7-A6F9-BFE3F8BB630F}" sibTransId="{78291ABD-0AD5-4033-9151-D6843DA05488}"/>
    <dgm:cxn modelId="{FEA9758C-4A18-4149-95CA-A4EFCB608251}" type="presOf" srcId="{14576CE6-1C7D-4126-B356-E021720A8EAF}" destId="{DED67BC3-32CA-49C2-BBDE-163B481AF6BA}" srcOrd="0" destOrd="0" presId="urn:microsoft.com/office/officeart/2005/8/layout/vList2"/>
    <dgm:cxn modelId="{F52AFC9D-7F45-4909-972A-862AC6CABF48}" type="presOf" srcId="{0E35D358-8B07-428B-99E1-0372F6DF2F6D}" destId="{22ED0EAD-DA1E-45B9-B7CF-8DBCD37E2D0D}" srcOrd="0" destOrd="0" presId="urn:microsoft.com/office/officeart/2005/8/layout/vList2"/>
    <dgm:cxn modelId="{E78719A3-48D8-4351-86DD-C945F41AD7F2}" type="presOf" srcId="{5C498067-45A2-4B03-8C7C-3C97F63D6FE1}" destId="{A095BDA4-CBCA-4724-A0AE-D3A401562A31}" srcOrd="0" destOrd="0" presId="urn:microsoft.com/office/officeart/2005/8/layout/vList2"/>
    <dgm:cxn modelId="{27C1C1B1-9813-484E-9A58-A1BB34C1A147}" type="presOf" srcId="{D56BB8C0-8EC6-424F-9B1B-2A4CA818804B}" destId="{E38C5F7F-D539-4662-A654-92FAA6F3EC77}" srcOrd="0" destOrd="0" presId="urn:microsoft.com/office/officeart/2005/8/layout/vList2"/>
    <dgm:cxn modelId="{420A64BD-718F-4B3E-A2E4-CAD29F82A091}" type="presOf" srcId="{EC085BC7-C14E-4DD1-983D-C443DA165BF9}" destId="{F0EFDC61-F280-4FE2-9D9E-D737E1DD01C1}" srcOrd="0" destOrd="0" presId="urn:microsoft.com/office/officeart/2005/8/layout/vList2"/>
    <dgm:cxn modelId="{E7B16EBD-ABF8-4170-B97E-D011B7B57075}" srcId="{14576CE6-1C7D-4126-B356-E021720A8EAF}" destId="{5C498067-45A2-4B03-8C7C-3C97F63D6FE1}" srcOrd="6" destOrd="0" parTransId="{DE197E63-5955-4D67-B0A7-EE0A1EC68F2C}" sibTransId="{79935E66-54C7-49BB-955D-5E0B3A1F1A13}"/>
    <dgm:cxn modelId="{F77D99C6-1847-4F22-9C2C-DCFC93A67AA7}" type="presOf" srcId="{5E6657A9-AFAA-4958-9DCC-24905EA1CE6E}" destId="{A879EACB-3606-4CB4-AF3A-62660758299E}" srcOrd="0" destOrd="0" presId="urn:microsoft.com/office/officeart/2005/8/layout/vList2"/>
    <dgm:cxn modelId="{C5D3E0D3-E5CB-4461-97BB-63D866AAF688}" srcId="{14576CE6-1C7D-4126-B356-E021720A8EAF}" destId="{95A55830-B2BC-4BBF-AC04-E782BD8AA10A}" srcOrd="8" destOrd="0" parTransId="{0101A84E-F016-4D87-AF89-CE3B9BF2B747}" sibTransId="{EC86B7FE-8801-463C-A7A7-F49EAE6F2320}"/>
    <dgm:cxn modelId="{7082E2E2-87B3-4BCF-9439-91827907D498}" srcId="{14576CE6-1C7D-4126-B356-E021720A8EAF}" destId="{0E35D358-8B07-428B-99E1-0372F6DF2F6D}" srcOrd="0" destOrd="0" parTransId="{B3D8BEE7-6B84-4137-82B7-05345AB2A2B0}" sibTransId="{A1240FB1-A80D-46D9-8688-D221141BD78D}"/>
    <dgm:cxn modelId="{BE241DE8-9B93-4B19-A3AB-67AC9F874A08}" srcId="{14576CE6-1C7D-4126-B356-E021720A8EAF}" destId="{1C593901-894C-4674-85CA-3A81CBAB0417}" srcOrd="10" destOrd="0" parTransId="{333267BD-1D72-484D-B326-55E467E73519}" sibTransId="{8492CF7A-A8B8-4DCF-86E6-BE0245A6EA48}"/>
    <dgm:cxn modelId="{A14221EA-1EC5-43DA-92CD-B0FACD549013}" type="presOf" srcId="{95A55830-B2BC-4BBF-AC04-E782BD8AA10A}" destId="{A7EC581C-27BA-44BF-B5F8-D1037A7D7447}" srcOrd="0" destOrd="0" presId="urn:microsoft.com/office/officeart/2005/8/layout/vList2"/>
    <dgm:cxn modelId="{6B139BEA-425B-4807-886E-3C3557FD4EF8}" srcId="{14576CE6-1C7D-4126-B356-E021720A8EAF}" destId="{FD75B8E9-9C91-435F-BB56-905D0A952D31}" srcOrd="4" destOrd="0" parTransId="{8B24D820-69A0-4453-B70F-A348CA1D7CAD}" sibTransId="{42473015-5059-4A38-95C1-614574671810}"/>
    <dgm:cxn modelId="{2A94ECEF-6F84-4587-BFF7-A33CCA7FF676}" srcId="{14576CE6-1C7D-4126-B356-E021720A8EAF}" destId="{E3B1DC21-ECE7-476C-B6B6-45EFA292085A}" srcOrd="9" destOrd="0" parTransId="{1543352E-F445-43C3-BBF1-6B14C2215258}" sibTransId="{01F718C3-642C-4D0A-8CFC-F47A901F87E7}"/>
    <dgm:cxn modelId="{D05099F5-FD23-409F-A208-C4F7E43EA728}" type="presOf" srcId="{1C593901-894C-4674-85CA-3A81CBAB0417}" destId="{ADB133F4-75D0-42A8-8A9A-E9EFB9B7F278}" srcOrd="0" destOrd="0" presId="urn:microsoft.com/office/officeart/2005/8/layout/vList2"/>
    <dgm:cxn modelId="{E1B505D6-5751-447B-8FE5-6CDF65F4DC02}" type="presParOf" srcId="{DED67BC3-32CA-49C2-BBDE-163B481AF6BA}" destId="{22ED0EAD-DA1E-45B9-B7CF-8DBCD37E2D0D}" srcOrd="0" destOrd="0" presId="urn:microsoft.com/office/officeart/2005/8/layout/vList2"/>
    <dgm:cxn modelId="{D51D6409-D9CB-49A8-AC27-F613C4E6ADA9}" type="presParOf" srcId="{DED67BC3-32CA-49C2-BBDE-163B481AF6BA}" destId="{19C9924D-63B6-4254-BF85-77C21B672F94}" srcOrd="1" destOrd="0" presId="urn:microsoft.com/office/officeart/2005/8/layout/vList2"/>
    <dgm:cxn modelId="{6A857CDA-F0C0-4A75-A680-E5B96AA87534}" type="presParOf" srcId="{DED67BC3-32CA-49C2-BBDE-163B481AF6BA}" destId="{A8CEB715-5526-45A7-8BAA-381CD5A30AEA}" srcOrd="2" destOrd="0" presId="urn:microsoft.com/office/officeart/2005/8/layout/vList2"/>
    <dgm:cxn modelId="{2ED381D0-0DEE-4A65-A450-84E388A0FBD0}" type="presParOf" srcId="{DED67BC3-32CA-49C2-BBDE-163B481AF6BA}" destId="{07F381F9-BFD8-4068-9ADC-11481125D0A0}" srcOrd="3" destOrd="0" presId="urn:microsoft.com/office/officeart/2005/8/layout/vList2"/>
    <dgm:cxn modelId="{0F94BD85-8AC2-4E84-A968-52F0B5AE7FF1}" type="presParOf" srcId="{DED67BC3-32CA-49C2-BBDE-163B481AF6BA}" destId="{E38C5F7F-D539-4662-A654-92FAA6F3EC77}" srcOrd="4" destOrd="0" presId="urn:microsoft.com/office/officeart/2005/8/layout/vList2"/>
    <dgm:cxn modelId="{771E3D05-C634-4FE4-94C1-C26EBC60485C}" type="presParOf" srcId="{DED67BC3-32CA-49C2-BBDE-163B481AF6BA}" destId="{E27FE710-B1BD-4745-8C34-60BD0838D398}" srcOrd="5" destOrd="0" presId="urn:microsoft.com/office/officeart/2005/8/layout/vList2"/>
    <dgm:cxn modelId="{40304963-85EA-4895-B717-149C7B69A32D}" type="presParOf" srcId="{DED67BC3-32CA-49C2-BBDE-163B481AF6BA}" destId="{F0EFDC61-F280-4FE2-9D9E-D737E1DD01C1}" srcOrd="6" destOrd="0" presId="urn:microsoft.com/office/officeart/2005/8/layout/vList2"/>
    <dgm:cxn modelId="{2150E4A0-25AC-4EE2-ADFF-A5D35D8E5280}" type="presParOf" srcId="{DED67BC3-32CA-49C2-BBDE-163B481AF6BA}" destId="{8020FB82-A043-4232-BF00-F79050CF53DB}" srcOrd="7" destOrd="0" presId="urn:microsoft.com/office/officeart/2005/8/layout/vList2"/>
    <dgm:cxn modelId="{52480FFF-FDF7-48C9-88D9-9FA5AFB09BE7}" type="presParOf" srcId="{DED67BC3-32CA-49C2-BBDE-163B481AF6BA}" destId="{DC13AB27-939A-4271-880C-DB16353856D6}" srcOrd="8" destOrd="0" presId="urn:microsoft.com/office/officeart/2005/8/layout/vList2"/>
    <dgm:cxn modelId="{3D05B4F3-E1B7-491A-9445-7855DBE8A3D5}" type="presParOf" srcId="{DED67BC3-32CA-49C2-BBDE-163B481AF6BA}" destId="{4DCED1DE-7EAD-4052-87DE-56DBBA2FB09C}" srcOrd="9" destOrd="0" presId="urn:microsoft.com/office/officeart/2005/8/layout/vList2"/>
    <dgm:cxn modelId="{34FC7502-8CA6-47CE-AE8B-3C8DFD659993}" type="presParOf" srcId="{DED67BC3-32CA-49C2-BBDE-163B481AF6BA}" destId="{A879EACB-3606-4CB4-AF3A-62660758299E}" srcOrd="10" destOrd="0" presId="urn:microsoft.com/office/officeart/2005/8/layout/vList2"/>
    <dgm:cxn modelId="{4FA751A7-B2AA-40F0-B90E-39083017FB98}" type="presParOf" srcId="{DED67BC3-32CA-49C2-BBDE-163B481AF6BA}" destId="{0DC795D7-E993-43A1-B371-52BCD7D32E8A}" srcOrd="11" destOrd="0" presId="urn:microsoft.com/office/officeart/2005/8/layout/vList2"/>
    <dgm:cxn modelId="{27C843A7-A73E-4B37-90D1-B46B8EDB6E63}" type="presParOf" srcId="{DED67BC3-32CA-49C2-BBDE-163B481AF6BA}" destId="{A095BDA4-CBCA-4724-A0AE-D3A401562A31}" srcOrd="12" destOrd="0" presId="urn:microsoft.com/office/officeart/2005/8/layout/vList2"/>
    <dgm:cxn modelId="{4EC3FDA6-F2C3-4563-BA40-2C7B2D19BD9F}" type="presParOf" srcId="{DED67BC3-32CA-49C2-BBDE-163B481AF6BA}" destId="{C9429E7B-E3ED-4F92-A967-16AB3179005F}" srcOrd="13" destOrd="0" presId="urn:microsoft.com/office/officeart/2005/8/layout/vList2"/>
    <dgm:cxn modelId="{8A040ADC-9DFB-4199-9653-CCB129713A83}" type="presParOf" srcId="{DED67BC3-32CA-49C2-BBDE-163B481AF6BA}" destId="{BB08F080-3B4B-4128-862C-21FAF1EA7AC0}" srcOrd="14" destOrd="0" presId="urn:microsoft.com/office/officeart/2005/8/layout/vList2"/>
    <dgm:cxn modelId="{654B64A4-EB8E-467C-8BAE-EA24B128B38E}" type="presParOf" srcId="{DED67BC3-32CA-49C2-BBDE-163B481AF6BA}" destId="{C81A7D83-5AAB-4FA6-8604-6DA390E194E7}" srcOrd="15" destOrd="0" presId="urn:microsoft.com/office/officeart/2005/8/layout/vList2"/>
    <dgm:cxn modelId="{7953ECBD-DC0E-41D1-ADA1-51F3904CBD6A}" type="presParOf" srcId="{DED67BC3-32CA-49C2-BBDE-163B481AF6BA}" destId="{A7EC581C-27BA-44BF-B5F8-D1037A7D7447}" srcOrd="16" destOrd="0" presId="urn:microsoft.com/office/officeart/2005/8/layout/vList2"/>
    <dgm:cxn modelId="{E3025723-218B-41FF-BA00-5076DE86413D}" type="presParOf" srcId="{DED67BC3-32CA-49C2-BBDE-163B481AF6BA}" destId="{BB1A1BF4-3705-4300-BB59-BE415DBF32F7}" srcOrd="17" destOrd="0" presId="urn:microsoft.com/office/officeart/2005/8/layout/vList2"/>
    <dgm:cxn modelId="{BF9703DE-EDDA-411F-8B7A-885B71B16004}" type="presParOf" srcId="{DED67BC3-32CA-49C2-BBDE-163B481AF6BA}" destId="{64E41722-4284-471A-A7B2-6DD6A2ECE83C}" srcOrd="18" destOrd="0" presId="urn:microsoft.com/office/officeart/2005/8/layout/vList2"/>
    <dgm:cxn modelId="{83C6A9E8-3EEE-4131-B165-B8134DAD0360}" type="presParOf" srcId="{DED67BC3-32CA-49C2-BBDE-163B481AF6BA}" destId="{E39C291A-2ABA-49D1-BAE4-926F1D19635E}" srcOrd="19" destOrd="0" presId="urn:microsoft.com/office/officeart/2005/8/layout/vList2"/>
    <dgm:cxn modelId="{BE751D18-B74E-45EA-A4CD-6E0DBE5DC9BD}" type="presParOf" srcId="{DED67BC3-32CA-49C2-BBDE-163B481AF6BA}" destId="{ADB133F4-75D0-42A8-8A9A-E9EFB9B7F278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52CE12-662D-4A6B-8D32-E7BD354F3B9B}" type="doc">
      <dgm:prSet loTypeId="urn:microsoft.com/office/officeart/2017/3/layout/HorizontalLabelsTimeline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12DC1AF-8D51-4862-B262-B243B7782EA0}">
      <dgm:prSet custT="1"/>
      <dgm:spPr>
        <a:solidFill>
          <a:srgbClr val="008892"/>
        </a:solidFill>
        <a:ln>
          <a:solidFill>
            <a:srgbClr val="008892"/>
          </a:solidFill>
        </a:ln>
      </dgm:spPr>
      <dgm:t>
        <a:bodyPr/>
        <a:lstStyle/>
        <a:p>
          <a:pPr>
            <a:defRPr b="1"/>
          </a:pPr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Sept à </a:t>
          </a:r>
          <a:r>
            <a:rPr lang="en-US" sz="20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nov</a:t>
          </a:r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A</a:t>
          </a:r>
        </a:p>
      </dgm:t>
    </dgm:pt>
    <dgm:pt modelId="{603A155B-5331-4E8B-9E45-9F39FEA945C5}" type="parTrans" cxnId="{22EDC87F-6A22-4C36-81E4-4510202E4953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B0DFB17-47A7-49EE-B8FD-04784D82E07C}" type="sibTrans" cxnId="{22EDC87F-6A22-4C36-81E4-4510202E4953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88B112A-EE63-48A8-850D-D0ACE5D90CE7}">
      <dgm:prSet custT="1"/>
      <dgm:spPr>
        <a:solidFill>
          <a:srgbClr val="008892"/>
        </a:solidFill>
        <a:ln>
          <a:solidFill>
            <a:srgbClr val="97C059"/>
          </a:solidFill>
        </a:ln>
      </dgm:spPr>
      <dgm:t>
        <a:bodyPr/>
        <a:lstStyle/>
        <a:p>
          <a:pPr>
            <a:defRPr b="1"/>
          </a:pPr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Mars B</a:t>
          </a:r>
        </a:p>
      </dgm:t>
    </dgm:pt>
    <dgm:pt modelId="{ABD89995-8CFA-42E0-8F30-EC71C139AAC2}" type="parTrans" cxnId="{F30FB779-3B4F-43B6-A45A-E306AD0E0F3A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440948A-170B-4E11-880D-6AD3E23045E0}" type="sibTrans" cxnId="{F30FB779-3B4F-43B6-A45A-E306AD0E0F3A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99D9B47-BF35-4975-B2FB-63DD45EDF0A7}">
      <dgm:prSet custT="1"/>
      <dgm:spPr>
        <a:solidFill>
          <a:srgbClr val="E3F3E0">
            <a:alpha val="90000"/>
          </a:srgbClr>
        </a:solidFill>
      </dgm:spPr>
      <dgm:t>
        <a:bodyPr/>
        <a:lstStyle/>
        <a:p>
          <a:pPr algn="ctr"/>
          <a:r>
            <a:rPr lang="en-US" sz="20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Réponse</a:t>
          </a:r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US" sz="20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d’admissibilité</a:t>
          </a:r>
          <a:endParaRPr lang="en-US" sz="20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28716B7-4612-422A-BBDD-F7E28427F640}" type="parTrans" cxnId="{03B4B325-6979-4138-89A0-448C4CFFD58C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663944B-F6BE-4B6B-BD25-64A8D80CAFCF}" type="sibTrans" cxnId="{03B4B325-6979-4138-89A0-448C4CFFD58C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A7FD97F-2D67-41F5-A689-24C22C603DA3}">
      <dgm:prSet custT="1"/>
      <dgm:spPr>
        <a:solidFill>
          <a:srgbClr val="008892"/>
        </a:solidFill>
        <a:ln>
          <a:solidFill>
            <a:srgbClr val="F8AE00"/>
          </a:solidFill>
        </a:ln>
      </dgm:spPr>
      <dgm:t>
        <a:bodyPr/>
        <a:lstStyle/>
        <a:p>
          <a:pPr>
            <a:defRPr b="1"/>
          </a:pPr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avr. B</a:t>
          </a:r>
        </a:p>
      </dgm:t>
    </dgm:pt>
    <dgm:pt modelId="{43D22A4A-AE05-4B3E-A409-2DCEAF2003FA}" type="parTrans" cxnId="{A9AD7A6D-EA07-466F-8E1D-488D0A16E349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950C2FE-8B93-4881-8706-05CA2DAA3591}" type="sibTrans" cxnId="{A9AD7A6D-EA07-466F-8E1D-488D0A16E349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538BA2F-DEA4-4DD2-AE41-0D8F746AAB8A}">
      <dgm:prSet custT="1"/>
      <dgm:spPr>
        <a:solidFill>
          <a:srgbClr val="E3F3E0"/>
        </a:solidFill>
      </dgm:spPr>
      <dgm:t>
        <a:bodyPr/>
        <a:lstStyle/>
        <a:p>
          <a:pPr algn="ctr"/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Formulaire 1ere demande de financement</a:t>
          </a:r>
        </a:p>
      </dgm:t>
    </dgm:pt>
    <dgm:pt modelId="{AB5E4BFD-D026-494C-8226-3B088059510D}" type="parTrans" cxnId="{21A9AF8C-97E6-48CD-9A7E-EB0945035415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055F56E-0665-4420-A463-23869113F5E7}" type="sibTrans" cxnId="{21A9AF8C-97E6-48CD-9A7E-EB0945035415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0027774-BCCB-45CF-BEF5-2D2D92D4B094}">
      <dgm:prSet custT="1"/>
      <dgm:spPr>
        <a:solidFill>
          <a:srgbClr val="008892"/>
        </a:solidFill>
        <a:ln>
          <a:solidFill>
            <a:srgbClr val="28AA7A"/>
          </a:solidFill>
        </a:ln>
      </dgm:spPr>
      <dgm:t>
        <a:bodyPr/>
        <a:lstStyle/>
        <a:p>
          <a:pPr>
            <a:defRPr b="1"/>
          </a:pPr>
          <a:r>
            <a:rPr lang="en-US" sz="20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avr</a:t>
          </a:r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. B </a:t>
          </a:r>
        </a:p>
      </dgm:t>
    </dgm:pt>
    <dgm:pt modelId="{301F9CFD-14A3-48E2-8543-530525CD19D8}" type="parTrans" cxnId="{172E740F-1AC8-4226-8CE9-744D8E63AAD1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8126FF4-BE0A-4C15-8B21-ED3FB4A5C0A0}" type="sibTrans" cxnId="{172E740F-1AC8-4226-8CE9-744D8E63AAD1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6B64C4E-1A13-49C3-B4AD-90920DADBABE}">
      <dgm:prSet custT="1"/>
      <dgm:spPr>
        <a:solidFill>
          <a:srgbClr val="E3F3E0"/>
        </a:solidFill>
      </dgm:spPr>
      <dgm:t>
        <a:bodyPr/>
        <a:lstStyle/>
        <a:p>
          <a:pPr algn="ctr"/>
          <a:r>
            <a:rPr lang="en-US" sz="20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processus</a:t>
          </a:r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de révision</a:t>
          </a:r>
        </a:p>
      </dgm:t>
    </dgm:pt>
    <dgm:pt modelId="{58D935FC-DDCD-4C30-BDD1-189FFC3E7361}" type="parTrans" cxnId="{8F4EDF3E-A241-42A7-B8C4-94C6968DD911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A9D2B14-6469-4670-90DC-1494EAB8CE96}" type="sibTrans" cxnId="{8F4EDF3E-A241-42A7-B8C4-94C6968DD911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A4CA1A7-3C86-4190-985A-66224B6BBF4A}">
      <dgm:prSet custT="1"/>
      <dgm:spPr>
        <a:solidFill>
          <a:srgbClr val="008892"/>
        </a:solidFill>
        <a:ln>
          <a:solidFill>
            <a:srgbClr val="97C059"/>
          </a:solidFill>
        </a:ln>
      </dgm:spPr>
      <dgm:t>
        <a:bodyPr/>
        <a:lstStyle/>
        <a:p>
          <a:pPr>
            <a:defRPr b="1"/>
          </a:pPr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Entre </a:t>
          </a:r>
          <a:r>
            <a:rPr lang="en-US" sz="20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octobre</a:t>
          </a:r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et </a:t>
          </a:r>
          <a:r>
            <a:rPr lang="en-US" sz="20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décembre</a:t>
          </a:r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B</a:t>
          </a:r>
        </a:p>
      </dgm:t>
    </dgm:pt>
    <dgm:pt modelId="{9656E81F-A90A-467E-89E3-575773744701}" type="parTrans" cxnId="{0E9D74AE-8CAF-4A81-B773-7F64CF83F340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9557222-97CB-4F34-B84C-107C055EA9B7}" type="sibTrans" cxnId="{0E9D74AE-8CAF-4A81-B773-7F64CF83F340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94E32ED-A4EB-4759-9F60-76C745DA5472}">
      <dgm:prSet custT="1"/>
      <dgm:spPr>
        <a:solidFill>
          <a:srgbClr val="E3F3E0">
            <a:alpha val="90000"/>
          </a:srgbClr>
        </a:solidFill>
      </dgm:spPr>
      <dgm:t>
        <a:bodyPr/>
        <a:lstStyle/>
        <a:p>
          <a:pPr algn="ctr"/>
          <a:r>
            <a:rPr lang="en-US" sz="20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Réponse</a:t>
          </a:r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de financement</a:t>
          </a:r>
        </a:p>
      </dgm:t>
    </dgm:pt>
    <dgm:pt modelId="{F1E76471-6361-4A43-A4B7-4EACE2E861AF}" type="parTrans" cxnId="{4F31A68B-2A51-415E-B063-A59E2573D343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0233845-CCB3-4245-8B15-B06F1CA48AEB}" type="sibTrans" cxnId="{4F31A68B-2A51-415E-B063-A59E2573D343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D4F8A0E-7410-4255-80B9-D6E9516E9726}">
      <dgm:prSet custT="1"/>
      <dgm:spPr>
        <a:solidFill>
          <a:srgbClr val="008892"/>
        </a:solidFill>
        <a:ln>
          <a:solidFill>
            <a:srgbClr val="008892"/>
          </a:solidFill>
        </a:ln>
      </dgm:spPr>
      <dgm:t>
        <a:bodyPr/>
        <a:lstStyle/>
        <a:p>
          <a:pPr>
            <a:defRPr b="1"/>
          </a:pPr>
          <a:r>
            <a:rPr lang="en-US" sz="20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octobre</a:t>
          </a:r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B </a:t>
          </a:r>
          <a:r>
            <a:rPr lang="en-US" sz="20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ou</a:t>
          </a:r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 </a:t>
          </a:r>
          <a:r>
            <a:rPr lang="en-US" sz="20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janv</a:t>
          </a:r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. C </a:t>
          </a:r>
        </a:p>
      </dgm:t>
    </dgm:pt>
    <dgm:pt modelId="{839ED6A0-C7A6-4D47-A852-A0A6AF0FB69C}" type="parTrans" cxnId="{94593E67-869A-4CBF-B34B-2C8E98225A8D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237AB6C-AD9D-4076-AB62-09FDF74E02C4}" type="sibTrans" cxnId="{94593E67-869A-4CBF-B34B-2C8E98225A8D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84DD399-9417-41DA-9ED7-1AFF24DDBFDD}">
      <dgm:prSet custT="1"/>
      <dgm:spPr>
        <a:solidFill>
          <a:srgbClr val="E0F5E6">
            <a:alpha val="90000"/>
          </a:srgbClr>
        </a:solidFill>
      </dgm:spPr>
      <dgm:t>
        <a:bodyPr/>
        <a:lstStyle/>
        <a:p>
          <a:pPr algn="ctr"/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1er versement</a:t>
          </a:r>
        </a:p>
      </dgm:t>
    </dgm:pt>
    <dgm:pt modelId="{86C496C7-699C-41BB-9A60-5B400BF6FDEC}" type="parTrans" cxnId="{586CE4FD-C58B-47EB-9D54-82B0D1F9A3DD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D47C70F-B034-48FC-B164-EC13BC51986F}" type="sibTrans" cxnId="{586CE4FD-C58B-47EB-9D54-82B0D1F9A3DD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C8BD65B-38EA-4E2E-903C-E93D6CF2ADE6}">
      <dgm:prSet custT="1"/>
      <dgm:spPr>
        <a:solidFill>
          <a:srgbClr val="E3F3E0">
            <a:alpha val="90000"/>
          </a:srgbClr>
        </a:solidFill>
      </dgm:spPr>
      <dgm:t>
        <a:bodyPr/>
        <a:lstStyle/>
        <a:p>
          <a:r>
            <a: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Dépôt des demandes</a:t>
          </a:r>
        </a:p>
      </dgm:t>
    </dgm:pt>
    <dgm:pt modelId="{06638F17-7BDC-4190-97E2-FC79A4452A27}" type="sibTrans" cxnId="{A2D9D476-1F1E-4090-8992-E16D4B38BDA9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23FF7E4-9916-4639-A553-F124C5E4E07C}" type="parTrans" cxnId="{A2D9D476-1F1E-4090-8992-E16D4B38BDA9}">
      <dgm:prSet/>
      <dgm:spPr/>
      <dgm:t>
        <a:bodyPr/>
        <a:lstStyle/>
        <a:p>
          <a:endParaRPr lang="en-US" sz="20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49D8170-8B2C-4F71-A5EA-BE46794FA89E}" type="pres">
      <dgm:prSet presAssocID="{3E52CE12-662D-4A6B-8D32-E7BD354F3B9B}" presName="root" presStyleCnt="0">
        <dgm:presLayoutVars>
          <dgm:chMax/>
          <dgm:chPref/>
          <dgm:animLvl val="lvl"/>
        </dgm:presLayoutVars>
      </dgm:prSet>
      <dgm:spPr/>
    </dgm:pt>
    <dgm:pt modelId="{8303EDEB-7020-4745-8EF4-93B87CBF66F0}" type="pres">
      <dgm:prSet presAssocID="{3E52CE12-662D-4A6B-8D32-E7BD354F3B9B}" presName="divider" presStyleLbl="fgAcc1" presStyleIdx="0" presStyleCnt="1"/>
      <dgm:spPr>
        <a:ln w="38100"/>
      </dgm:spPr>
    </dgm:pt>
    <dgm:pt modelId="{7BE45A99-1374-43ED-B4DA-BA7DD9A7EF37}" type="pres">
      <dgm:prSet presAssocID="{3E52CE12-662D-4A6B-8D32-E7BD354F3B9B}" presName="nodes" presStyleCnt="0">
        <dgm:presLayoutVars>
          <dgm:chMax/>
          <dgm:chPref/>
          <dgm:animLvl val="lvl"/>
        </dgm:presLayoutVars>
      </dgm:prSet>
      <dgm:spPr/>
    </dgm:pt>
    <dgm:pt modelId="{45515E20-255B-48CE-9C2B-8EF0574A5ECF}" type="pres">
      <dgm:prSet presAssocID="{512DC1AF-8D51-4862-B262-B243B7782EA0}" presName="composite" presStyleCnt="0"/>
      <dgm:spPr/>
    </dgm:pt>
    <dgm:pt modelId="{5CAB3797-C02B-468F-A2E4-72A971F88313}" type="pres">
      <dgm:prSet presAssocID="{512DC1AF-8D51-4862-B262-B243B7782EA0}" presName="L1TextContainer" presStyleLbl="alignNode1" presStyleIdx="0" presStyleCnt="6">
        <dgm:presLayoutVars>
          <dgm:chMax val="1"/>
          <dgm:chPref val="1"/>
          <dgm:bulletEnabled val="1"/>
        </dgm:presLayoutVars>
      </dgm:prSet>
      <dgm:spPr/>
    </dgm:pt>
    <dgm:pt modelId="{F9641D9D-7300-4682-BC28-0FDD873663D7}" type="pres">
      <dgm:prSet presAssocID="{512DC1AF-8D51-4862-B262-B243B7782EA0}" presName="L2TextContainerWrapper" presStyleCnt="0">
        <dgm:presLayoutVars>
          <dgm:bulletEnabled val="1"/>
        </dgm:presLayoutVars>
      </dgm:prSet>
      <dgm:spPr/>
    </dgm:pt>
    <dgm:pt modelId="{B9599F2B-6B1D-44F4-BEEC-F0B313F44623}" type="pres">
      <dgm:prSet presAssocID="{512DC1AF-8D51-4862-B262-B243B7782EA0}" presName="L2TextContainer" presStyleLbl="bgAccFollowNode1" presStyleIdx="0" presStyleCnt="6"/>
      <dgm:spPr/>
    </dgm:pt>
    <dgm:pt modelId="{282DDD5C-4335-41E1-8498-FAF5AEDE7530}" type="pres">
      <dgm:prSet presAssocID="{512DC1AF-8D51-4862-B262-B243B7782EA0}" presName="FlexibleEmptyPlaceHolder" presStyleCnt="0"/>
      <dgm:spPr/>
    </dgm:pt>
    <dgm:pt modelId="{E72DA0DD-ECB5-49A5-9FB7-DF3A2F58ED05}" type="pres">
      <dgm:prSet presAssocID="{512DC1AF-8D51-4862-B262-B243B7782EA0}" presName="ConnectLine" presStyleLbl="sibTrans1D1" presStyleIdx="0" presStyleCnt="6"/>
      <dgm:spPr/>
    </dgm:pt>
    <dgm:pt modelId="{FB46508A-5B0D-48B6-85DD-EA5929ACCF94}" type="pres">
      <dgm:prSet presAssocID="{512DC1AF-8D51-4862-B262-B243B7782EA0}" presName="ConnectorPoint" presStyleLbl="node1" presStyleIdx="0" presStyleCnt="6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/>
      </dgm:spPr>
    </dgm:pt>
    <dgm:pt modelId="{E7398C2B-4452-4894-B09D-B5D73CCD4206}" type="pres">
      <dgm:prSet presAssocID="{512DC1AF-8D51-4862-B262-B243B7782EA0}" presName="EmptyPlaceHolder" presStyleCnt="0"/>
      <dgm:spPr/>
    </dgm:pt>
    <dgm:pt modelId="{0E1E7B0D-2B11-4C3D-B2C9-5AF04982FEAA}" type="pres">
      <dgm:prSet presAssocID="{1B0DFB17-47A7-49EE-B8FD-04784D82E07C}" presName="spaceBetweenRectangles" presStyleCnt="0"/>
      <dgm:spPr/>
    </dgm:pt>
    <dgm:pt modelId="{5AFBE36A-DD58-4FD2-89FC-67D5CD9ECFC9}" type="pres">
      <dgm:prSet presAssocID="{D88B112A-EE63-48A8-850D-D0ACE5D90CE7}" presName="composite" presStyleCnt="0"/>
      <dgm:spPr/>
    </dgm:pt>
    <dgm:pt modelId="{B753C5C5-1978-420B-B40F-106A2E4D38B1}" type="pres">
      <dgm:prSet presAssocID="{D88B112A-EE63-48A8-850D-D0ACE5D90CE7}" presName="L1TextContainer" presStyleLbl="alignNode1" presStyleIdx="1" presStyleCnt="6" custLinFactNeighborX="-27286" custLinFactNeighborY="-7809">
        <dgm:presLayoutVars>
          <dgm:chMax val="1"/>
          <dgm:chPref val="1"/>
          <dgm:bulletEnabled val="1"/>
        </dgm:presLayoutVars>
      </dgm:prSet>
      <dgm:spPr/>
    </dgm:pt>
    <dgm:pt modelId="{F765015D-B3AA-483B-B239-BB3F49FAB5D6}" type="pres">
      <dgm:prSet presAssocID="{D88B112A-EE63-48A8-850D-D0ACE5D90CE7}" presName="L2TextContainerWrapper" presStyleCnt="0">
        <dgm:presLayoutVars>
          <dgm:bulletEnabled val="1"/>
        </dgm:presLayoutVars>
      </dgm:prSet>
      <dgm:spPr/>
    </dgm:pt>
    <dgm:pt modelId="{6BC32B5D-412F-4276-9BD9-440542473FAA}" type="pres">
      <dgm:prSet presAssocID="{D88B112A-EE63-48A8-850D-D0ACE5D90CE7}" presName="L2TextContainer" presStyleLbl="bgAccFollowNode1" presStyleIdx="1" presStyleCnt="6" custLinFactNeighborX="-26762" custLinFactNeighborY="-7949"/>
      <dgm:spPr/>
    </dgm:pt>
    <dgm:pt modelId="{8E0AC91B-561C-41C5-BE3A-AFDD5B27A15B}" type="pres">
      <dgm:prSet presAssocID="{D88B112A-EE63-48A8-850D-D0ACE5D90CE7}" presName="FlexibleEmptyPlaceHolder" presStyleCnt="0"/>
      <dgm:spPr/>
    </dgm:pt>
    <dgm:pt modelId="{D97F7E5C-8DF9-4ABC-BBBF-696DC4C5C64C}" type="pres">
      <dgm:prSet presAssocID="{D88B112A-EE63-48A8-850D-D0ACE5D90CE7}" presName="ConnectLine" presStyleLbl="sibTrans1D1" presStyleIdx="1" presStyleCnt="6"/>
      <dgm:spPr/>
    </dgm:pt>
    <dgm:pt modelId="{3015027E-4A4F-4FE1-AAFD-E9309AE13294}" type="pres">
      <dgm:prSet presAssocID="{D88B112A-EE63-48A8-850D-D0ACE5D90CE7}" presName="ConnectorPoint" presStyleLbl="node1" presStyleIdx="1" presStyleCnt="6"/>
      <dgm:spPr>
        <a:gradFill rotWithShape="0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/>
      </dgm:spPr>
    </dgm:pt>
    <dgm:pt modelId="{55C69246-C95A-4E9A-89FD-F77F808B5560}" type="pres">
      <dgm:prSet presAssocID="{D88B112A-EE63-48A8-850D-D0ACE5D90CE7}" presName="EmptyPlaceHolder" presStyleCnt="0"/>
      <dgm:spPr/>
    </dgm:pt>
    <dgm:pt modelId="{D4FD0741-0943-4953-ADAC-50A066A6BBD3}" type="pres">
      <dgm:prSet presAssocID="{1440948A-170B-4E11-880D-6AD3E23045E0}" presName="spaceBetweenRectangles" presStyleCnt="0"/>
      <dgm:spPr/>
    </dgm:pt>
    <dgm:pt modelId="{C36C2F31-B15B-4E7F-9942-1B5F8D9EC183}" type="pres">
      <dgm:prSet presAssocID="{CA7FD97F-2D67-41F5-A689-24C22C603DA3}" presName="composite" presStyleCnt="0"/>
      <dgm:spPr/>
    </dgm:pt>
    <dgm:pt modelId="{DEF6FE8C-6AB7-4ECF-9253-52731578841A}" type="pres">
      <dgm:prSet presAssocID="{CA7FD97F-2D67-41F5-A689-24C22C603DA3}" presName="L1TextContainer" presStyleLbl="alignNode1" presStyleIdx="2" presStyleCnt="6" custLinFactNeighborX="26558" custLinFactNeighborY="-5450">
        <dgm:presLayoutVars>
          <dgm:chMax val="1"/>
          <dgm:chPref val="1"/>
          <dgm:bulletEnabled val="1"/>
        </dgm:presLayoutVars>
      </dgm:prSet>
      <dgm:spPr/>
    </dgm:pt>
    <dgm:pt modelId="{08977E83-1495-4144-BAB4-48FDBC066FD4}" type="pres">
      <dgm:prSet presAssocID="{CA7FD97F-2D67-41F5-A689-24C22C603DA3}" presName="L2TextContainerWrapper" presStyleCnt="0">
        <dgm:presLayoutVars>
          <dgm:bulletEnabled val="1"/>
        </dgm:presLayoutVars>
      </dgm:prSet>
      <dgm:spPr/>
    </dgm:pt>
    <dgm:pt modelId="{D4BAD60B-7E90-4890-BB26-14289023EE0B}" type="pres">
      <dgm:prSet presAssocID="{CA7FD97F-2D67-41F5-A689-24C22C603DA3}" presName="L2TextContainer" presStyleLbl="bgAccFollowNode1" presStyleIdx="2" presStyleCnt="6" custLinFactNeighborX="26558" custLinFactNeighborY="-2432"/>
      <dgm:spPr/>
    </dgm:pt>
    <dgm:pt modelId="{15C80122-83A8-4BFD-AF4B-CBB88D970DED}" type="pres">
      <dgm:prSet presAssocID="{CA7FD97F-2D67-41F5-A689-24C22C603DA3}" presName="FlexibleEmptyPlaceHolder" presStyleCnt="0"/>
      <dgm:spPr/>
    </dgm:pt>
    <dgm:pt modelId="{B61D57E1-7A9F-4582-B9B0-F9FD355919F0}" type="pres">
      <dgm:prSet presAssocID="{CA7FD97F-2D67-41F5-A689-24C22C603DA3}" presName="ConnectLine" presStyleLbl="sibTrans1D1" presStyleIdx="2" presStyleCnt="6"/>
      <dgm:spPr/>
    </dgm:pt>
    <dgm:pt modelId="{6A2A2BC7-74D1-4728-92A3-658469397A06}" type="pres">
      <dgm:prSet presAssocID="{CA7FD97F-2D67-41F5-A689-24C22C603DA3}" presName="ConnectorPoint" presStyleLbl="node1" presStyleIdx="2" presStyleCnt="6"/>
      <dgm:spPr>
        <a:gradFill rotWithShape="0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/>
      </dgm:spPr>
    </dgm:pt>
    <dgm:pt modelId="{8CE8DEE2-F2FE-45A5-A2F0-5BDEA560B46B}" type="pres">
      <dgm:prSet presAssocID="{CA7FD97F-2D67-41F5-A689-24C22C603DA3}" presName="EmptyPlaceHolder" presStyleCnt="0"/>
      <dgm:spPr/>
    </dgm:pt>
    <dgm:pt modelId="{5B679EDF-68FE-4741-8524-2C1A2ACA160E}" type="pres">
      <dgm:prSet presAssocID="{E950C2FE-8B93-4881-8706-05CA2DAA3591}" presName="spaceBetweenRectangles" presStyleCnt="0"/>
      <dgm:spPr/>
    </dgm:pt>
    <dgm:pt modelId="{61B81392-1B74-474A-8BA0-2E5EC3CEEA02}" type="pres">
      <dgm:prSet presAssocID="{60027774-BCCB-45CF-BEF5-2D2D92D4B094}" presName="composite" presStyleCnt="0"/>
      <dgm:spPr/>
    </dgm:pt>
    <dgm:pt modelId="{4C67317E-64B6-4EA5-908E-9322409E6A22}" type="pres">
      <dgm:prSet presAssocID="{60027774-BCCB-45CF-BEF5-2D2D92D4B094}" presName="L1TextContainer" presStyleLbl="alignNode1" presStyleIdx="3" presStyleCnt="6" custScaleX="83596" custScaleY="114100" custLinFactNeighborX="-30588" custLinFactNeighborY="424">
        <dgm:presLayoutVars>
          <dgm:chMax val="1"/>
          <dgm:chPref val="1"/>
          <dgm:bulletEnabled val="1"/>
        </dgm:presLayoutVars>
      </dgm:prSet>
      <dgm:spPr/>
    </dgm:pt>
    <dgm:pt modelId="{1BE07C00-0BD3-4BEF-A1CB-C4C6ED46ABED}" type="pres">
      <dgm:prSet presAssocID="{60027774-BCCB-45CF-BEF5-2D2D92D4B094}" presName="L2TextContainerWrapper" presStyleCnt="0">
        <dgm:presLayoutVars>
          <dgm:bulletEnabled val="1"/>
        </dgm:presLayoutVars>
      </dgm:prSet>
      <dgm:spPr/>
    </dgm:pt>
    <dgm:pt modelId="{30963C2B-11A6-4716-B20A-2E8E60A46BD3}" type="pres">
      <dgm:prSet presAssocID="{60027774-BCCB-45CF-BEF5-2D2D92D4B094}" presName="L2TextContainer" presStyleLbl="bgAccFollowNode1" presStyleIdx="3" presStyleCnt="6" custScaleX="76778" custScaleY="80963" custLinFactNeighborX="-29881" custLinFactNeighborY="-28"/>
      <dgm:spPr/>
    </dgm:pt>
    <dgm:pt modelId="{6484F3D5-F057-4212-A825-A65AF675A954}" type="pres">
      <dgm:prSet presAssocID="{60027774-BCCB-45CF-BEF5-2D2D92D4B094}" presName="FlexibleEmptyPlaceHolder" presStyleCnt="0"/>
      <dgm:spPr/>
    </dgm:pt>
    <dgm:pt modelId="{E8161F0D-66EE-4F16-911F-66D3A5278904}" type="pres">
      <dgm:prSet presAssocID="{60027774-BCCB-45CF-BEF5-2D2D92D4B094}" presName="ConnectLine" presStyleLbl="sibTrans1D1" presStyleIdx="3" presStyleCnt="6"/>
      <dgm:spPr/>
    </dgm:pt>
    <dgm:pt modelId="{352D0B3F-B92C-41D2-BEFF-722563E1E6BC}" type="pres">
      <dgm:prSet presAssocID="{60027774-BCCB-45CF-BEF5-2D2D92D4B094}" presName="ConnectorPoint" presStyleLbl="node1" presStyleIdx="3" presStyleCnt="6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/>
      </dgm:spPr>
    </dgm:pt>
    <dgm:pt modelId="{9265398B-5CB8-4F20-8A3A-D438A3EDE032}" type="pres">
      <dgm:prSet presAssocID="{60027774-BCCB-45CF-BEF5-2D2D92D4B094}" presName="EmptyPlaceHolder" presStyleCnt="0"/>
      <dgm:spPr/>
    </dgm:pt>
    <dgm:pt modelId="{7DB57922-3E9C-46B5-BC6F-9A0160A68E0A}" type="pres">
      <dgm:prSet presAssocID="{48126FF4-BE0A-4C15-8B21-ED3FB4A5C0A0}" presName="spaceBetweenRectangles" presStyleCnt="0"/>
      <dgm:spPr/>
    </dgm:pt>
    <dgm:pt modelId="{C9D26A29-F03A-44BE-9130-8871E9CD85A3}" type="pres">
      <dgm:prSet presAssocID="{9A4CA1A7-3C86-4190-985A-66224B6BBF4A}" presName="composite" presStyleCnt="0"/>
      <dgm:spPr/>
    </dgm:pt>
    <dgm:pt modelId="{A30090E4-05BF-4C78-BF77-FB73185A869D}" type="pres">
      <dgm:prSet presAssocID="{9A4CA1A7-3C86-4190-985A-66224B6BBF4A}" presName="L1TextContainer" presStyleLbl="alignNode1" presStyleIdx="4" presStyleCnt="6" custScaleY="133386" custLinFactNeighborX="29385" custLinFactNeighborY="377">
        <dgm:presLayoutVars>
          <dgm:chMax val="1"/>
          <dgm:chPref val="1"/>
          <dgm:bulletEnabled val="1"/>
        </dgm:presLayoutVars>
      </dgm:prSet>
      <dgm:spPr/>
    </dgm:pt>
    <dgm:pt modelId="{233F9A09-914F-472A-BC5A-A588722DCD0C}" type="pres">
      <dgm:prSet presAssocID="{9A4CA1A7-3C86-4190-985A-66224B6BBF4A}" presName="L2TextContainerWrapper" presStyleCnt="0">
        <dgm:presLayoutVars>
          <dgm:bulletEnabled val="1"/>
        </dgm:presLayoutVars>
      </dgm:prSet>
      <dgm:spPr/>
    </dgm:pt>
    <dgm:pt modelId="{E0DC8F8D-D7E8-4CB8-A237-9923A185EA86}" type="pres">
      <dgm:prSet presAssocID="{9A4CA1A7-3C86-4190-985A-66224B6BBF4A}" presName="L2TextContainer" presStyleLbl="bgAccFollowNode1" presStyleIdx="4" presStyleCnt="6" custLinFactNeighborX="29385" custLinFactNeighborY="-1590"/>
      <dgm:spPr/>
    </dgm:pt>
    <dgm:pt modelId="{FB884884-23BA-438C-B787-D52FACBDBAF0}" type="pres">
      <dgm:prSet presAssocID="{9A4CA1A7-3C86-4190-985A-66224B6BBF4A}" presName="FlexibleEmptyPlaceHolder" presStyleCnt="0"/>
      <dgm:spPr/>
    </dgm:pt>
    <dgm:pt modelId="{5B92C4D7-B181-4F81-B394-99F60ACE8139}" type="pres">
      <dgm:prSet presAssocID="{9A4CA1A7-3C86-4190-985A-66224B6BBF4A}" presName="ConnectLine" presStyleLbl="sibTrans1D1" presStyleIdx="4" presStyleCnt="6"/>
      <dgm:spPr/>
    </dgm:pt>
    <dgm:pt modelId="{BEFF08B2-2FEF-441C-9D4A-104BDE8FE956}" type="pres">
      <dgm:prSet presAssocID="{9A4CA1A7-3C86-4190-985A-66224B6BBF4A}" presName="ConnectorPoint" presStyleLbl="node1" presStyleIdx="4" presStyleCnt="6"/>
      <dgm:spPr>
        <a:gradFill rotWithShape="0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/>
      </dgm:spPr>
    </dgm:pt>
    <dgm:pt modelId="{DB1203A6-6957-419C-A1FC-A42C7138852E}" type="pres">
      <dgm:prSet presAssocID="{9A4CA1A7-3C86-4190-985A-66224B6BBF4A}" presName="EmptyPlaceHolder" presStyleCnt="0"/>
      <dgm:spPr/>
    </dgm:pt>
    <dgm:pt modelId="{DCF94F56-75B4-4125-870E-EF597DD4C899}" type="pres">
      <dgm:prSet presAssocID="{19557222-97CB-4F34-B84C-107C055EA9B7}" presName="spaceBetweenRectangles" presStyleCnt="0"/>
      <dgm:spPr/>
    </dgm:pt>
    <dgm:pt modelId="{675E49FA-59C1-41D8-9ADC-BA6BDD5069C5}" type="pres">
      <dgm:prSet presAssocID="{CD4F8A0E-7410-4255-80B9-D6E9516E9726}" presName="composite" presStyleCnt="0"/>
      <dgm:spPr/>
    </dgm:pt>
    <dgm:pt modelId="{745D050E-624E-4B0C-8791-9628C1F9E615}" type="pres">
      <dgm:prSet presAssocID="{CD4F8A0E-7410-4255-80B9-D6E9516E9726}" presName="L1TextContainer" presStyleLbl="alignNode1" presStyleIdx="5" presStyleCnt="6">
        <dgm:presLayoutVars>
          <dgm:chMax val="1"/>
          <dgm:chPref val="1"/>
          <dgm:bulletEnabled val="1"/>
        </dgm:presLayoutVars>
      </dgm:prSet>
      <dgm:spPr/>
    </dgm:pt>
    <dgm:pt modelId="{3F6E4201-C874-461D-A0AB-296DF36FAB5F}" type="pres">
      <dgm:prSet presAssocID="{CD4F8A0E-7410-4255-80B9-D6E9516E9726}" presName="L2TextContainerWrapper" presStyleCnt="0">
        <dgm:presLayoutVars>
          <dgm:bulletEnabled val="1"/>
        </dgm:presLayoutVars>
      </dgm:prSet>
      <dgm:spPr/>
    </dgm:pt>
    <dgm:pt modelId="{4E1C549D-DFFC-4B6C-BEA5-0429FEC27FC5}" type="pres">
      <dgm:prSet presAssocID="{CD4F8A0E-7410-4255-80B9-D6E9516E9726}" presName="L2TextContainer" presStyleLbl="bgAccFollowNode1" presStyleIdx="5" presStyleCnt="6"/>
      <dgm:spPr/>
    </dgm:pt>
    <dgm:pt modelId="{FD1FA50D-0D1C-4AA0-AB5A-43A7258742B3}" type="pres">
      <dgm:prSet presAssocID="{CD4F8A0E-7410-4255-80B9-D6E9516E9726}" presName="FlexibleEmptyPlaceHolder" presStyleCnt="0"/>
      <dgm:spPr/>
    </dgm:pt>
    <dgm:pt modelId="{0DDC2732-3E2B-416B-9011-CC2AC3C4A12F}" type="pres">
      <dgm:prSet presAssocID="{CD4F8A0E-7410-4255-80B9-D6E9516E9726}" presName="ConnectLine" presStyleLbl="sibTrans1D1" presStyleIdx="5" presStyleCnt="6"/>
      <dgm:spPr/>
    </dgm:pt>
    <dgm:pt modelId="{0664F025-AFF5-4700-8F07-E33F6BB2B6B4}" type="pres">
      <dgm:prSet presAssocID="{CD4F8A0E-7410-4255-80B9-D6E9516E9726}" presName="ConnectorPoint" presStyleLbl="node1" presStyleIdx="5" presStyleCnt="6"/>
      <dgm:spPr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/>
      </dgm:spPr>
    </dgm:pt>
    <dgm:pt modelId="{974F9020-9E59-48DB-8D87-EE4B35D974C9}" type="pres">
      <dgm:prSet presAssocID="{CD4F8A0E-7410-4255-80B9-D6E9516E9726}" presName="EmptyPlaceHolder" presStyleCnt="0"/>
      <dgm:spPr/>
    </dgm:pt>
  </dgm:ptLst>
  <dgm:cxnLst>
    <dgm:cxn modelId="{A154A201-D756-47E9-BBBD-25A3F489096A}" type="presOf" srcId="{CA7FD97F-2D67-41F5-A689-24C22C603DA3}" destId="{DEF6FE8C-6AB7-4ECF-9253-52731578841A}" srcOrd="0" destOrd="0" presId="urn:microsoft.com/office/officeart/2017/3/layout/HorizontalLabelsTimeline"/>
    <dgm:cxn modelId="{172E740F-1AC8-4226-8CE9-744D8E63AAD1}" srcId="{3E52CE12-662D-4A6B-8D32-E7BD354F3B9B}" destId="{60027774-BCCB-45CF-BEF5-2D2D92D4B094}" srcOrd="3" destOrd="0" parTransId="{301F9CFD-14A3-48E2-8543-530525CD19D8}" sibTransId="{48126FF4-BE0A-4C15-8B21-ED3FB4A5C0A0}"/>
    <dgm:cxn modelId="{03B4B325-6979-4138-89A0-448C4CFFD58C}" srcId="{D88B112A-EE63-48A8-850D-D0ACE5D90CE7}" destId="{599D9B47-BF35-4975-B2FB-63DD45EDF0A7}" srcOrd="0" destOrd="0" parTransId="{928716B7-4612-422A-BBDD-F7E28427F640}" sibTransId="{D663944B-F6BE-4B6B-BD25-64A8D80CAFCF}"/>
    <dgm:cxn modelId="{5F0DB834-42E8-42AE-9CDE-3C2F28FF9B7C}" type="presOf" srcId="{CD4F8A0E-7410-4255-80B9-D6E9516E9726}" destId="{745D050E-624E-4B0C-8791-9628C1F9E615}" srcOrd="0" destOrd="0" presId="urn:microsoft.com/office/officeart/2017/3/layout/HorizontalLabelsTimeline"/>
    <dgm:cxn modelId="{8F4EDF3E-A241-42A7-B8C4-94C6968DD911}" srcId="{60027774-BCCB-45CF-BEF5-2D2D92D4B094}" destId="{E6B64C4E-1A13-49C3-B4AD-90920DADBABE}" srcOrd="0" destOrd="0" parTransId="{58D935FC-DDCD-4C30-BDD1-189FFC3E7361}" sibTransId="{2A9D2B14-6469-4670-90DC-1494EAB8CE96}"/>
    <dgm:cxn modelId="{0C775040-1F3E-40A1-9500-94C7317AA97D}" type="presOf" srcId="{599D9B47-BF35-4975-B2FB-63DD45EDF0A7}" destId="{6BC32B5D-412F-4276-9BD9-440542473FAA}" srcOrd="0" destOrd="0" presId="urn:microsoft.com/office/officeart/2017/3/layout/HorizontalLabelsTimeline"/>
    <dgm:cxn modelId="{F7B7FB5E-61DC-489C-A8CE-7819911B8F10}" type="presOf" srcId="{C94E32ED-A4EB-4759-9F60-76C745DA5472}" destId="{E0DC8F8D-D7E8-4CB8-A237-9923A185EA86}" srcOrd="0" destOrd="0" presId="urn:microsoft.com/office/officeart/2017/3/layout/HorizontalLabelsTimeline"/>
    <dgm:cxn modelId="{3DA80C60-6FB9-4535-8699-B564BE02E5CF}" type="presOf" srcId="{9A4CA1A7-3C86-4190-985A-66224B6BBF4A}" destId="{A30090E4-05BF-4C78-BF77-FB73185A869D}" srcOrd="0" destOrd="0" presId="urn:microsoft.com/office/officeart/2017/3/layout/HorizontalLabelsTimeline"/>
    <dgm:cxn modelId="{94593E67-869A-4CBF-B34B-2C8E98225A8D}" srcId="{3E52CE12-662D-4A6B-8D32-E7BD354F3B9B}" destId="{CD4F8A0E-7410-4255-80B9-D6E9516E9726}" srcOrd="5" destOrd="0" parTransId="{839ED6A0-C7A6-4D47-A852-A0A6AF0FB69C}" sibTransId="{7237AB6C-AD9D-4076-AB62-09FDF74E02C4}"/>
    <dgm:cxn modelId="{87E34969-A6AA-4FB8-957A-BDAE71BB6486}" type="presOf" srcId="{60027774-BCCB-45CF-BEF5-2D2D92D4B094}" destId="{4C67317E-64B6-4EA5-908E-9322409E6A22}" srcOrd="0" destOrd="0" presId="urn:microsoft.com/office/officeart/2017/3/layout/HorizontalLabelsTimeline"/>
    <dgm:cxn modelId="{A9AD7A6D-EA07-466F-8E1D-488D0A16E349}" srcId="{3E52CE12-662D-4A6B-8D32-E7BD354F3B9B}" destId="{CA7FD97F-2D67-41F5-A689-24C22C603DA3}" srcOrd="2" destOrd="0" parTransId="{43D22A4A-AE05-4B3E-A409-2DCEAF2003FA}" sibTransId="{E950C2FE-8B93-4881-8706-05CA2DAA3591}"/>
    <dgm:cxn modelId="{7002D473-B5D5-417A-8650-C364679FEC5D}" type="presOf" srcId="{D538BA2F-DEA4-4DD2-AE41-0D8F746AAB8A}" destId="{D4BAD60B-7E90-4890-BB26-14289023EE0B}" srcOrd="0" destOrd="0" presId="urn:microsoft.com/office/officeart/2017/3/layout/HorizontalLabelsTimeline"/>
    <dgm:cxn modelId="{A2D9D476-1F1E-4090-8992-E16D4B38BDA9}" srcId="{512DC1AF-8D51-4862-B262-B243B7782EA0}" destId="{7C8BD65B-38EA-4E2E-903C-E93D6CF2ADE6}" srcOrd="0" destOrd="0" parTransId="{723FF7E4-9916-4639-A553-F124C5E4E07C}" sibTransId="{06638F17-7BDC-4190-97E2-FC79A4452A27}"/>
    <dgm:cxn modelId="{F30FB779-3B4F-43B6-A45A-E306AD0E0F3A}" srcId="{3E52CE12-662D-4A6B-8D32-E7BD354F3B9B}" destId="{D88B112A-EE63-48A8-850D-D0ACE5D90CE7}" srcOrd="1" destOrd="0" parTransId="{ABD89995-8CFA-42E0-8F30-EC71C139AAC2}" sibTransId="{1440948A-170B-4E11-880D-6AD3E23045E0}"/>
    <dgm:cxn modelId="{22EDC87F-6A22-4C36-81E4-4510202E4953}" srcId="{3E52CE12-662D-4A6B-8D32-E7BD354F3B9B}" destId="{512DC1AF-8D51-4862-B262-B243B7782EA0}" srcOrd="0" destOrd="0" parTransId="{603A155B-5331-4E8B-9E45-9F39FEA945C5}" sibTransId="{1B0DFB17-47A7-49EE-B8FD-04784D82E07C}"/>
    <dgm:cxn modelId="{FC86B485-7397-40BF-A080-75C58A19E4A9}" type="presOf" srcId="{512DC1AF-8D51-4862-B262-B243B7782EA0}" destId="{5CAB3797-C02B-468F-A2E4-72A971F88313}" srcOrd="0" destOrd="0" presId="urn:microsoft.com/office/officeart/2017/3/layout/HorizontalLabelsTimeline"/>
    <dgm:cxn modelId="{4F31A68B-2A51-415E-B063-A59E2573D343}" srcId="{9A4CA1A7-3C86-4190-985A-66224B6BBF4A}" destId="{C94E32ED-A4EB-4759-9F60-76C745DA5472}" srcOrd="0" destOrd="0" parTransId="{F1E76471-6361-4A43-A4B7-4EACE2E861AF}" sibTransId="{C0233845-CCB3-4245-8B15-B06F1CA48AEB}"/>
    <dgm:cxn modelId="{21A9AF8C-97E6-48CD-9A7E-EB0945035415}" srcId="{CA7FD97F-2D67-41F5-A689-24C22C603DA3}" destId="{D538BA2F-DEA4-4DD2-AE41-0D8F746AAB8A}" srcOrd="0" destOrd="0" parTransId="{AB5E4BFD-D026-494C-8226-3B088059510D}" sibTransId="{D055F56E-0665-4420-A463-23869113F5E7}"/>
    <dgm:cxn modelId="{0E9D74AE-8CAF-4A81-B773-7F64CF83F340}" srcId="{3E52CE12-662D-4A6B-8D32-E7BD354F3B9B}" destId="{9A4CA1A7-3C86-4190-985A-66224B6BBF4A}" srcOrd="4" destOrd="0" parTransId="{9656E81F-A90A-467E-89E3-575773744701}" sibTransId="{19557222-97CB-4F34-B84C-107C055EA9B7}"/>
    <dgm:cxn modelId="{24761BB0-2EF9-4FB7-8DCC-51D8DCA69F0A}" type="presOf" srcId="{7C8BD65B-38EA-4E2E-903C-E93D6CF2ADE6}" destId="{B9599F2B-6B1D-44F4-BEEC-F0B313F44623}" srcOrd="0" destOrd="0" presId="urn:microsoft.com/office/officeart/2017/3/layout/HorizontalLabelsTimeline"/>
    <dgm:cxn modelId="{5E6543B0-2181-4642-8E92-D0440D6E8F22}" type="presOf" srcId="{C84DD399-9417-41DA-9ED7-1AFF24DDBFDD}" destId="{4E1C549D-DFFC-4B6C-BEA5-0429FEC27FC5}" srcOrd="0" destOrd="0" presId="urn:microsoft.com/office/officeart/2017/3/layout/HorizontalLabelsTimeline"/>
    <dgm:cxn modelId="{1FD8F4B1-02DA-4B65-AE87-EB6C4AB05D35}" type="presOf" srcId="{E6B64C4E-1A13-49C3-B4AD-90920DADBABE}" destId="{30963C2B-11A6-4716-B20A-2E8E60A46BD3}" srcOrd="0" destOrd="0" presId="urn:microsoft.com/office/officeart/2017/3/layout/HorizontalLabelsTimeline"/>
    <dgm:cxn modelId="{BEB052D0-3688-466B-8A02-2969E6302BF1}" type="presOf" srcId="{3E52CE12-662D-4A6B-8D32-E7BD354F3B9B}" destId="{949D8170-8B2C-4F71-A5EA-BE46794FA89E}" srcOrd="0" destOrd="0" presId="urn:microsoft.com/office/officeart/2017/3/layout/HorizontalLabelsTimeline"/>
    <dgm:cxn modelId="{235937F9-2831-4C1E-9605-ADAE2E67E338}" type="presOf" srcId="{D88B112A-EE63-48A8-850D-D0ACE5D90CE7}" destId="{B753C5C5-1978-420B-B40F-106A2E4D38B1}" srcOrd="0" destOrd="0" presId="urn:microsoft.com/office/officeart/2017/3/layout/HorizontalLabelsTimeline"/>
    <dgm:cxn modelId="{586CE4FD-C58B-47EB-9D54-82B0D1F9A3DD}" srcId="{CD4F8A0E-7410-4255-80B9-D6E9516E9726}" destId="{C84DD399-9417-41DA-9ED7-1AFF24DDBFDD}" srcOrd="0" destOrd="0" parTransId="{86C496C7-699C-41BB-9A60-5B400BF6FDEC}" sibTransId="{4D47C70F-B034-48FC-B164-EC13BC51986F}"/>
    <dgm:cxn modelId="{317C3A50-1D23-4328-A846-ACC765DD2763}" type="presParOf" srcId="{949D8170-8B2C-4F71-A5EA-BE46794FA89E}" destId="{8303EDEB-7020-4745-8EF4-93B87CBF66F0}" srcOrd="0" destOrd="0" presId="urn:microsoft.com/office/officeart/2017/3/layout/HorizontalLabelsTimeline"/>
    <dgm:cxn modelId="{4D70A447-785E-4884-85B3-BD1FD4213B9C}" type="presParOf" srcId="{949D8170-8B2C-4F71-A5EA-BE46794FA89E}" destId="{7BE45A99-1374-43ED-B4DA-BA7DD9A7EF37}" srcOrd="1" destOrd="0" presId="urn:microsoft.com/office/officeart/2017/3/layout/HorizontalLabelsTimeline"/>
    <dgm:cxn modelId="{7873D3F7-CDC5-4B02-B1FD-973B8820F827}" type="presParOf" srcId="{7BE45A99-1374-43ED-B4DA-BA7DD9A7EF37}" destId="{45515E20-255B-48CE-9C2B-8EF0574A5ECF}" srcOrd="0" destOrd="0" presId="urn:microsoft.com/office/officeart/2017/3/layout/HorizontalLabelsTimeline"/>
    <dgm:cxn modelId="{129C58E7-E047-4EB7-9F3B-DE44996E60DF}" type="presParOf" srcId="{45515E20-255B-48CE-9C2B-8EF0574A5ECF}" destId="{5CAB3797-C02B-468F-A2E4-72A971F88313}" srcOrd="0" destOrd="0" presId="urn:microsoft.com/office/officeart/2017/3/layout/HorizontalLabelsTimeline"/>
    <dgm:cxn modelId="{CC8168C7-6064-4E2C-B949-5E4DCAF9EE76}" type="presParOf" srcId="{45515E20-255B-48CE-9C2B-8EF0574A5ECF}" destId="{F9641D9D-7300-4682-BC28-0FDD873663D7}" srcOrd="1" destOrd="0" presId="urn:microsoft.com/office/officeart/2017/3/layout/HorizontalLabelsTimeline"/>
    <dgm:cxn modelId="{83CBEB75-6D41-4CFD-A2D0-EB31FF9FBD0F}" type="presParOf" srcId="{F9641D9D-7300-4682-BC28-0FDD873663D7}" destId="{B9599F2B-6B1D-44F4-BEEC-F0B313F44623}" srcOrd="0" destOrd="0" presId="urn:microsoft.com/office/officeart/2017/3/layout/HorizontalLabelsTimeline"/>
    <dgm:cxn modelId="{4C9C8DC6-76DF-418D-BABC-9A9E41F8BAD0}" type="presParOf" srcId="{F9641D9D-7300-4682-BC28-0FDD873663D7}" destId="{282DDD5C-4335-41E1-8498-FAF5AEDE7530}" srcOrd="1" destOrd="0" presId="urn:microsoft.com/office/officeart/2017/3/layout/HorizontalLabelsTimeline"/>
    <dgm:cxn modelId="{76C31F99-CC6E-4435-9ED1-0805723BC85B}" type="presParOf" srcId="{45515E20-255B-48CE-9C2B-8EF0574A5ECF}" destId="{E72DA0DD-ECB5-49A5-9FB7-DF3A2F58ED05}" srcOrd="2" destOrd="0" presId="urn:microsoft.com/office/officeart/2017/3/layout/HorizontalLabelsTimeline"/>
    <dgm:cxn modelId="{90741A2E-C147-4110-B8F0-0EF0011D3C6E}" type="presParOf" srcId="{45515E20-255B-48CE-9C2B-8EF0574A5ECF}" destId="{FB46508A-5B0D-48B6-85DD-EA5929ACCF94}" srcOrd="3" destOrd="0" presId="urn:microsoft.com/office/officeart/2017/3/layout/HorizontalLabelsTimeline"/>
    <dgm:cxn modelId="{3673EE9B-3200-44F2-A1BB-9C3DF218C449}" type="presParOf" srcId="{45515E20-255B-48CE-9C2B-8EF0574A5ECF}" destId="{E7398C2B-4452-4894-B09D-B5D73CCD4206}" srcOrd="4" destOrd="0" presId="urn:microsoft.com/office/officeart/2017/3/layout/HorizontalLabelsTimeline"/>
    <dgm:cxn modelId="{DD945142-CECF-4674-9DB3-20C78F64DF0B}" type="presParOf" srcId="{7BE45A99-1374-43ED-B4DA-BA7DD9A7EF37}" destId="{0E1E7B0D-2B11-4C3D-B2C9-5AF04982FEAA}" srcOrd="1" destOrd="0" presId="urn:microsoft.com/office/officeart/2017/3/layout/HorizontalLabelsTimeline"/>
    <dgm:cxn modelId="{04326C2B-05E8-4D7A-8E01-C0FD1F0F4297}" type="presParOf" srcId="{7BE45A99-1374-43ED-B4DA-BA7DD9A7EF37}" destId="{5AFBE36A-DD58-4FD2-89FC-67D5CD9ECFC9}" srcOrd="2" destOrd="0" presId="urn:microsoft.com/office/officeart/2017/3/layout/HorizontalLabelsTimeline"/>
    <dgm:cxn modelId="{BD5E9072-71BE-4537-827A-0412F048A308}" type="presParOf" srcId="{5AFBE36A-DD58-4FD2-89FC-67D5CD9ECFC9}" destId="{B753C5C5-1978-420B-B40F-106A2E4D38B1}" srcOrd="0" destOrd="0" presId="urn:microsoft.com/office/officeart/2017/3/layout/HorizontalLabelsTimeline"/>
    <dgm:cxn modelId="{9575B093-2F74-40AA-8A3C-244B3C6CE7C1}" type="presParOf" srcId="{5AFBE36A-DD58-4FD2-89FC-67D5CD9ECFC9}" destId="{F765015D-B3AA-483B-B239-BB3F49FAB5D6}" srcOrd="1" destOrd="0" presId="urn:microsoft.com/office/officeart/2017/3/layout/HorizontalLabelsTimeline"/>
    <dgm:cxn modelId="{AC8211BA-096C-4B5D-A062-08888800B66B}" type="presParOf" srcId="{F765015D-B3AA-483B-B239-BB3F49FAB5D6}" destId="{6BC32B5D-412F-4276-9BD9-440542473FAA}" srcOrd="0" destOrd="0" presId="urn:microsoft.com/office/officeart/2017/3/layout/HorizontalLabelsTimeline"/>
    <dgm:cxn modelId="{B9EC22F4-2EF9-4462-A03A-23239451B582}" type="presParOf" srcId="{F765015D-B3AA-483B-B239-BB3F49FAB5D6}" destId="{8E0AC91B-561C-41C5-BE3A-AFDD5B27A15B}" srcOrd="1" destOrd="0" presId="urn:microsoft.com/office/officeart/2017/3/layout/HorizontalLabelsTimeline"/>
    <dgm:cxn modelId="{38DD5A8B-29D8-4851-B3AD-FDEFBBC62349}" type="presParOf" srcId="{5AFBE36A-DD58-4FD2-89FC-67D5CD9ECFC9}" destId="{D97F7E5C-8DF9-4ABC-BBBF-696DC4C5C64C}" srcOrd="2" destOrd="0" presId="urn:microsoft.com/office/officeart/2017/3/layout/HorizontalLabelsTimeline"/>
    <dgm:cxn modelId="{1AE0FC74-C500-4D72-BB68-2D91618F937B}" type="presParOf" srcId="{5AFBE36A-DD58-4FD2-89FC-67D5CD9ECFC9}" destId="{3015027E-4A4F-4FE1-AAFD-E9309AE13294}" srcOrd="3" destOrd="0" presId="urn:microsoft.com/office/officeart/2017/3/layout/HorizontalLabelsTimeline"/>
    <dgm:cxn modelId="{986E72BC-2400-40B0-96A7-5EE96576348B}" type="presParOf" srcId="{5AFBE36A-DD58-4FD2-89FC-67D5CD9ECFC9}" destId="{55C69246-C95A-4E9A-89FD-F77F808B5560}" srcOrd="4" destOrd="0" presId="urn:microsoft.com/office/officeart/2017/3/layout/HorizontalLabelsTimeline"/>
    <dgm:cxn modelId="{AFD94254-F2BD-4AAD-95BA-1ECF1554E4E8}" type="presParOf" srcId="{7BE45A99-1374-43ED-B4DA-BA7DD9A7EF37}" destId="{D4FD0741-0943-4953-ADAC-50A066A6BBD3}" srcOrd="3" destOrd="0" presId="urn:microsoft.com/office/officeart/2017/3/layout/HorizontalLabelsTimeline"/>
    <dgm:cxn modelId="{D945C04F-D671-434F-9979-5568510446B9}" type="presParOf" srcId="{7BE45A99-1374-43ED-B4DA-BA7DD9A7EF37}" destId="{C36C2F31-B15B-4E7F-9942-1B5F8D9EC183}" srcOrd="4" destOrd="0" presId="urn:microsoft.com/office/officeart/2017/3/layout/HorizontalLabelsTimeline"/>
    <dgm:cxn modelId="{6EF9C2CA-D279-49BE-B0D4-05B06B2C46D7}" type="presParOf" srcId="{C36C2F31-B15B-4E7F-9942-1B5F8D9EC183}" destId="{DEF6FE8C-6AB7-4ECF-9253-52731578841A}" srcOrd="0" destOrd="0" presId="urn:microsoft.com/office/officeart/2017/3/layout/HorizontalLabelsTimeline"/>
    <dgm:cxn modelId="{78079FBC-1CAC-4679-95BB-5D51F962E895}" type="presParOf" srcId="{C36C2F31-B15B-4E7F-9942-1B5F8D9EC183}" destId="{08977E83-1495-4144-BAB4-48FDBC066FD4}" srcOrd="1" destOrd="0" presId="urn:microsoft.com/office/officeart/2017/3/layout/HorizontalLabelsTimeline"/>
    <dgm:cxn modelId="{B3AC0F5C-40B3-430D-9AEF-C0E471E68098}" type="presParOf" srcId="{08977E83-1495-4144-BAB4-48FDBC066FD4}" destId="{D4BAD60B-7E90-4890-BB26-14289023EE0B}" srcOrd="0" destOrd="0" presId="urn:microsoft.com/office/officeart/2017/3/layout/HorizontalLabelsTimeline"/>
    <dgm:cxn modelId="{DE7BBDDC-5873-4C22-8319-1284A48A36BE}" type="presParOf" srcId="{08977E83-1495-4144-BAB4-48FDBC066FD4}" destId="{15C80122-83A8-4BFD-AF4B-CBB88D970DED}" srcOrd="1" destOrd="0" presId="urn:microsoft.com/office/officeart/2017/3/layout/HorizontalLabelsTimeline"/>
    <dgm:cxn modelId="{D3064F22-8E87-40B6-83C4-2E50ADAC8552}" type="presParOf" srcId="{C36C2F31-B15B-4E7F-9942-1B5F8D9EC183}" destId="{B61D57E1-7A9F-4582-B9B0-F9FD355919F0}" srcOrd="2" destOrd="0" presId="urn:microsoft.com/office/officeart/2017/3/layout/HorizontalLabelsTimeline"/>
    <dgm:cxn modelId="{D8363155-C668-46FE-9E8C-C7471C388300}" type="presParOf" srcId="{C36C2F31-B15B-4E7F-9942-1B5F8D9EC183}" destId="{6A2A2BC7-74D1-4728-92A3-658469397A06}" srcOrd="3" destOrd="0" presId="urn:microsoft.com/office/officeart/2017/3/layout/HorizontalLabelsTimeline"/>
    <dgm:cxn modelId="{C7AF9C42-7225-4EFE-AC21-9B49EF2FDA73}" type="presParOf" srcId="{C36C2F31-B15B-4E7F-9942-1B5F8D9EC183}" destId="{8CE8DEE2-F2FE-45A5-A2F0-5BDEA560B46B}" srcOrd="4" destOrd="0" presId="urn:microsoft.com/office/officeart/2017/3/layout/HorizontalLabelsTimeline"/>
    <dgm:cxn modelId="{E81E78D4-FD8B-4977-985F-5DC428F7F166}" type="presParOf" srcId="{7BE45A99-1374-43ED-B4DA-BA7DD9A7EF37}" destId="{5B679EDF-68FE-4741-8524-2C1A2ACA160E}" srcOrd="5" destOrd="0" presId="urn:microsoft.com/office/officeart/2017/3/layout/HorizontalLabelsTimeline"/>
    <dgm:cxn modelId="{6750201F-C672-49F0-A0FD-254C6ED2CAF9}" type="presParOf" srcId="{7BE45A99-1374-43ED-B4DA-BA7DD9A7EF37}" destId="{61B81392-1B74-474A-8BA0-2E5EC3CEEA02}" srcOrd="6" destOrd="0" presId="urn:microsoft.com/office/officeart/2017/3/layout/HorizontalLabelsTimeline"/>
    <dgm:cxn modelId="{DB7446F7-1DCE-46F1-8622-8C8BFC7D72DA}" type="presParOf" srcId="{61B81392-1B74-474A-8BA0-2E5EC3CEEA02}" destId="{4C67317E-64B6-4EA5-908E-9322409E6A22}" srcOrd="0" destOrd="0" presId="urn:microsoft.com/office/officeart/2017/3/layout/HorizontalLabelsTimeline"/>
    <dgm:cxn modelId="{CBBD6958-AC1F-42B7-A8C5-8D74A90CAB21}" type="presParOf" srcId="{61B81392-1B74-474A-8BA0-2E5EC3CEEA02}" destId="{1BE07C00-0BD3-4BEF-A1CB-C4C6ED46ABED}" srcOrd="1" destOrd="0" presId="urn:microsoft.com/office/officeart/2017/3/layout/HorizontalLabelsTimeline"/>
    <dgm:cxn modelId="{31A43768-466F-4710-AD44-CB5A7BF30D65}" type="presParOf" srcId="{1BE07C00-0BD3-4BEF-A1CB-C4C6ED46ABED}" destId="{30963C2B-11A6-4716-B20A-2E8E60A46BD3}" srcOrd="0" destOrd="0" presId="urn:microsoft.com/office/officeart/2017/3/layout/HorizontalLabelsTimeline"/>
    <dgm:cxn modelId="{1562E71B-F0D8-439C-9BDF-8E3D751AF366}" type="presParOf" srcId="{1BE07C00-0BD3-4BEF-A1CB-C4C6ED46ABED}" destId="{6484F3D5-F057-4212-A825-A65AF675A954}" srcOrd="1" destOrd="0" presId="urn:microsoft.com/office/officeart/2017/3/layout/HorizontalLabelsTimeline"/>
    <dgm:cxn modelId="{3F2CBEDA-DFC3-4D8C-925D-3A854FE2239E}" type="presParOf" srcId="{61B81392-1B74-474A-8BA0-2E5EC3CEEA02}" destId="{E8161F0D-66EE-4F16-911F-66D3A5278904}" srcOrd="2" destOrd="0" presId="urn:microsoft.com/office/officeart/2017/3/layout/HorizontalLabelsTimeline"/>
    <dgm:cxn modelId="{92F84787-9319-4276-9016-2C6AEE4FEA16}" type="presParOf" srcId="{61B81392-1B74-474A-8BA0-2E5EC3CEEA02}" destId="{352D0B3F-B92C-41D2-BEFF-722563E1E6BC}" srcOrd="3" destOrd="0" presId="urn:microsoft.com/office/officeart/2017/3/layout/HorizontalLabelsTimeline"/>
    <dgm:cxn modelId="{67069683-C099-4C38-8536-3E772AD384D0}" type="presParOf" srcId="{61B81392-1B74-474A-8BA0-2E5EC3CEEA02}" destId="{9265398B-5CB8-4F20-8A3A-D438A3EDE032}" srcOrd="4" destOrd="0" presId="urn:microsoft.com/office/officeart/2017/3/layout/HorizontalLabelsTimeline"/>
    <dgm:cxn modelId="{2A1B0F2A-BC86-4414-8A3E-E0FA08D6C7A1}" type="presParOf" srcId="{7BE45A99-1374-43ED-B4DA-BA7DD9A7EF37}" destId="{7DB57922-3E9C-46B5-BC6F-9A0160A68E0A}" srcOrd="7" destOrd="0" presId="urn:microsoft.com/office/officeart/2017/3/layout/HorizontalLabelsTimeline"/>
    <dgm:cxn modelId="{CA4A01A8-6094-4CCC-BCB0-835031B5E862}" type="presParOf" srcId="{7BE45A99-1374-43ED-B4DA-BA7DD9A7EF37}" destId="{C9D26A29-F03A-44BE-9130-8871E9CD85A3}" srcOrd="8" destOrd="0" presId="urn:microsoft.com/office/officeart/2017/3/layout/HorizontalLabelsTimeline"/>
    <dgm:cxn modelId="{331E0B0D-FC39-4817-AD7A-CD9B33141F36}" type="presParOf" srcId="{C9D26A29-F03A-44BE-9130-8871E9CD85A3}" destId="{A30090E4-05BF-4C78-BF77-FB73185A869D}" srcOrd="0" destOrd="0" presId="urn:microsoft.com/office/officeart/2017/3/layout/HorizontalLabelsTimeline"/>
    <dgm:cxn modelId="{01DD74AA-C520-4070-9D54-2E89A695D782}" type="presParOf" srcId="{C9D26A29-F03A-44BE-9130-8871E9CD85A3}" destId="{233F9A09-914F-472A-BC5A-A588722DCD0C}" srcOrd="1" destOrd="0" presId="urn:microsoft.com/office/officeart/2017/3/layout/HorizontalLabelsTimeline"/>
    <dgm:cxn modelId="{8DE5C5E9-8DCA-486A-B277-CC8DA013D2F3}" type="presParOf" srcId="{233F9A09-914F-472A-BC5A-A588722DCD0C}" destId="{E0DC8F8D-D7E8-4CB8-A237-9923A185EA86}" srcOrd="0" destOrd="0" presId="urn:microsoft.com/office/officeart/2017/3/layout/HorizontalLabelsTimeline"/>
    <dgm:cxn modelId="{E68196A6-5623-4240-A27A-81C08C7A220C}" type="presParOf" srcId="{233F9A09-914F-472A-BC5A-A588722DCD0C}" destId="{FB884884-23BA-438C-B787-D52FACBDBAF0}" srcOrd="1" destOrd="0" presId="urn:microsoft.com/office/officeart/2017/3/layout/HorizontalLabelsTimeline"/>
    <dgm:cxn modelId="{4A608F55-169D-48E0-9099-A3930069BEF4}" type="presParOf" srcId="{C9D26A29-F03A-44BE-9130-8871E9CD85A3}" destId="{5B92C4D7-B181-4F81-B394-99F60ACE8139}" srcOrd="2" destOrd="0" presId="urn:microsoft.com/office/officeart/2017/3/layout/HorizontalLabelsTimeline"/>
    <dgm:cxn modelId="{5DFD0C46-6506-409F-910C-9BDAD8545D8F}" type="presParOf" srcId="{C9D26A29-F03A-44BE-9130-8871E9CD85A3}" destId="{BEFF08B2-2FEF-441C-9D4A-104BDE8FE956}" srcOrd="3" destOrd="0" presId="urn:microsoft.com/office/officeart/2017/3/layout/HorizontalLabelsTimeline"/>
    <dgm:cxn modelId="{9858CBA4-C08C-459D-97C0-7ADC609E9AFC}" type="presParOf" srcId="{C9D26A29-F03A-44BE-9130-8871E9CD85A3}" destId="{DB1203A6-6957-419C-A1FC-A42C7138852E}" srcOrd="4" destOrd="0" presId="urn:microsoft.com/office/officeart/2017/3/layout/HorizontalLabelsTimeline"/>
    <dgm:cxn modelId="{8FFD6815-3CF7-4D01-BE86-04E985785A19}" type="presParOf" srcId="{7BE45A99-1374-43ED-B4DA-BA7DD9A7EF37}" destId="{DCF94F56-75B4-4125-870E-EF597DD4C899}" srcOrd="9" destOrd="0" presId="urn:microsoft.com/office/officeart/2017/3/layout/HorizontalLabelsTimeline"/>
    <dgm:cxn modelId="{39373DA0-261F-4F1D-B09A-A8A17B6B5E70}" type="presParOf" srcId="{7BE45A99-1374-43ED-B4DA-BA7DD9A7EF37}" destId="{675E49FA-59C1-41D8-9ADC-BA6BDD5069C5}" srcOrd="10" destOrd="0" presId="urn:microsoft.com/office/officeart/2017/3/layout/HorizontalLabelsTimeline"/>
    <dgm:cxn modelId="{29DDEF21-D08B-47D2-8ACB-C99A8904A159}" type="presParOf" srcId="{675E49FA-59C1-41D8-9ADC-BA6BDD5069C5}" destId="{745D050E-624E-4B0C-8791-9628C1F9E615}" srcOrd="0" destOrd="0" presId="urn:microsoft.com/office/officeart/2017/3/layout/HorizontalLabelsTimeline"/>
    <dgm:cxn modelId="{69581F22-1190-4879-B9DE-5440F1ABE49F}" type="presParOf" srcId="{675E49FA-59C1-41D8-9ADC-BA6BDD5069C5}" destId="{3F6E4201-C874-461D-A0AB-296DF36FAB5F}" srcOrd="1" destOrd="0" presId="urn:microsoft.com/office/officeart/2017/3/layout/HorizontalLabelsTimeline"/>
    <dgm:cxn modelId="{5AE8F0E0-1E00-4FCC-AB4F-0FF5384AEAAB}" type="presParOf" srcId="{3F6E4201-C874-461D-A0AB-296DF36FAB5F}" destId="{4E1C549D-DFFC-4B6C-BEA5-0429FEC27FC5}" srcOrd="0" destOrd="0" presId="urn:microsoft.com/office/officeart/2017/3/layout/HorizontalLabelsTimeline"/>
    <dgm:cxn modelId="{FF8EE8E9-89C3-4CC9-8B12-8BD2CB4EC2D0}" type="presParOf" srcId="{3F6E4201-C874-461D-A0AB-296DF36FAB5F}" destId="{FD1FA50D-0D1C-4AA0-AB5A-43A7258742B3}" srcOrd="1" destOrd="0" presId="urn:microsoft.com/office/officeart/2017/3/layout/HorizontalLabelsTimeline"/>
    <dgm:cxn modelId="{EFE3C1F9-4229-4600-A284-87AE19869146}" type="presParOf" srcId="{675E49FA-59C1-41D8-9ADC-BA6BDD5069C5}" destId="{0DDC2732-3E2B-416B-9011-CC2AC3C4A12F}" srcOrd="2" destOrd="0" presId="urn:microsoft.com/office/officeart/2017/3/layout/HorizontalLabelsTimeline"/>
    <dgm:cxn modelId="{5418FE65-5D77-4EE3-95C7-0E301045228D}" type="presParOf" srcId="{675E49FA-59C1-41D8-9ADC-BA6BDD5069C5}" destId="{0664F025-AFF5-4700-8F07-E33F6BB2B6B4}" srcOrd="3" destOrd="0" presId="urn:microsoft.com/office/officeart/2017/3/layout/HorizontalLabelsTimeline"/>
    <dgm:cxn modelId="{6A18E760-309B-449C-8567-53121F90FEB7}" type="presParOf" srcId="{675E49FA-59C1-41D8-9ADC-BA6BDD5069C5}" destId="{974F9020-9E59-48DB-8D87-EE4B35D974C9}" srcOrd="4" destOrd="0" presId="urn:microsoft.com/office/officeart/2017/3/layout/HorizontalLabelsTimeline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E98A4B-94EA-474A-A692-41EE17EF0A2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FA02CC-035E-44D3-A141-DAA41A5EC6E2}">
      <dgm:prSet custT="1"/>
      <dgm:spPr>
        <a:solidFill>
          <a:srgbClr val="008892"/>
        </a:solidFill>
      </dgm:spPr>
      <dgm:t>
        <a:bodyPr/>
        <a:lstStyle/>
        <a:p>
          <a:pPr algn="ctr"/>
          <a:r>
            <a:rPr lang="fr-CA" sz="2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Formulaire</a:t>
          </a:r>
          <a:endParaRPr lang="en-US" sz="2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8D28128-C640-4974-B767-BFE4ED16D878}" type="parTrans" cxnId="{39B08115-813E-44FE-B03B-A0761317CF01}">
      <dgm:prSet/>
      <dgm:spPr/>
      <dgm:t>
        <a:bodyPr/>
        <a:lstStyle/>
        <a:p>
          <a:pPr algn="ctr"/>
          <a:endParaRPr lang="en-US" sz="2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D447034-B325-405E-BF6B-E79BDB28DF78}" type="sibTrans" cxnId="{39B08115-813E-44FE-B03B-A0761317CF01}">
      <dgm:prSet/>
      <dgm:spPr/>
      <dgm:t>
        <a:bodyPr/>
        <a:lstStyle/>
        <a:p>
          <a:pPr algn="ctr"/>
          <a:endParaRPr lang="en-US" sz="2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9A0CF68-82BE-49F4-9B35-6924A971F3F6}">
      <dgm:prSet custT="1"/>
      <dgm:spPr>
        <a:solidFill>
          <a:srgbClr val="97C059"/>
        </a:solidFill>
      </dgm:spPr>
      <dgm:t>
        <a:bodyPr/>
        <a:lstStyle/>
        <a:p>
          <a:pPr algn="ctr"/>
          <a:r>
            <a:rPr lang="fr-CA" sz="2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Historique de l’organisme </a:t>
          </a:r>
          <a:endParaRPr lang="en-US" sz="2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70EBCAA-CAF5-403F-808F-79CC10E3F3BA}" type="parTrans" cxnId="{40BB9E2A-DFE2-4495-803F-481B1CCD7903}">
      <dgm:prSet/>
      <dgm:spPr/>
      <dgm:t>
        <a:bodyPr/>
        <a:lstStyle/>
        <a:p>
          <a:pPr algn="ctr"/>
          <a:endParaRPr lang="en-US" sz="2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2732B56-87C1-43D0-BD30-E19A9F3A8CA1}" type="sibTrans" cxnId="{40BB9E2A-DFE2-4495-803F-481B1CCD7903}">
      <dgm:prSet/>
      <dgm:spPr/>
      <dgm:t>
        <a:bodyPr/>
        <a:lstStyle/>
        <a:p>
          <a:pPr algn="ctr"/>
          <a:endParaRPr lang="en-US" sz="2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89F9E58-7F88-4E4A-B8B5-A56A3C897BA2}">
      <dgm:prSet custT="1"/>
      <dgm:spPr>
        <a:solidFill>
          <a:srgbClr val="28AA7A"/>
        </a:solidFill>
      </dgm:spPr>
      <dgm:t>
        <a:bodyPr/>
        <a:lstStyle/>
        <a:p>
          <a:pPr algn="ctr"/>
          <a:r>
            <a:rPr lang="fr-CA" sz="24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Démonstration du bien-fondé de l’organisme</a:t>
          </a:r>
          <a:endParaRPr lang="en-US" sz="24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DAE7E46-E727-41F6-9E4E-8957B7244B55}" type="parTrans" cxnId="{201FCB32-9AD0-439D-A0AB-AF921B587EF3}">
      <dgm:prSet/>
      <dgm:spPr/>
      <dgm:t>
        <a:bodyPr/>
        <a:lstStyle/>
        <a:p>
          <a:pPr algn="ctr"/>
          <a:endParaRPr lang="en-US" sz="2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883D4AB-4523-4FDA-9C16-86E48FF06D8B}" type="sibTrans" cxnId="{201FCB32-9AD0-439D-A0AB-AF921B587EF3}">
      <dgm:prSet/>
      <dgm:spPr/>
      <dgm:t>
        <a:bodyPr/>
        <a:lstStyle/>
        <a:p>
          <a:pPr algn="ctr"/>
          <a:endParaRPr lang="en-US" sz="2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F39A7DE-50D1-401A-9C8E-9D74A3473E7E}">
      <dgm:prSet custT="1"/>
      <dgm:spPr>
        <a:solidFill>
          <a:srgbClr val="008892"/>
        </a:solidFill>
      </dgm:spPr>
      <dgm:t>
        <a:bodyPr/>
        <a:lstStyle/>
        <a:p>
          <a:pPr algn="ctr"/>
          <a:r>
            <a:rPr lang="fr-CA" sz="2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Lettres patentes</a:t>
          </a:r>
          <a:endParaRPr lang="en-US" sz="2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8A0B628-EA46-455C-99B9-59737397E40A}" type="parTrans" cxnId="{15C74CC8-B4DF-423C-893C-37D8513E47CB}">
      <dgm:prSet/>
      <dgm:spPr/>
      <dgm:t>
        <a:bodyPr/>
        <a:lstStyle/>
        <a:p>
          <a:pPr algn="ctr"/>
          <a:endParaRPr lang="en-US" sz="2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C6C8F09-1E23-4717-9C8D-AD491A1812D8}" type="sibTrans" cxnId="{15C74CC8-B4DF-423C-893C-37D8513E47CB}">
      <dgm:prSet/>
      <dgm:spPr/>
      <dgm:t>
        <a:bodyPr/>
        <a:lstStyle/>
        <a:p>
          <a:pPr algn="ctr"/>
          <a:endParaRPr lang="en-US" sz="2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C2746E3-7B54-47BD-A009-7A3FC4FDA81C}">
      <dgm:prSet custT="1"/>
      <dgm:spPr>
        <a:solidFill>
          <a:srgbClr val="97C059"/>
        </a:solidFill>
      </dgm:spPr>
      <dgm:t>
        <a:bodyPr/>
        <a:lstStyle/>
        <a:p>
          <a:pPr algn="ctr"/>
          <a:r>
            <a:rPr lang="fr-CA" sz="2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Règlements généraux </a:t>
          </a:r>
          <a:endParaRPr lang="en-US" sz="2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072DAA3-851F-41A1-B6C0-C40B46F71EE7}" type="parTrans" cxnId="{D58A0007-C21B-4B7C-B411-7B147F03635E}">
      <dgm:prSet/>
      <dgm:spPr/>
      <dgm:t>
        <a:bodyPr/>
        <a:lstStyle/>
        <a:p>
          <a:pPr algn="ctr"/>
          <a:endParaRPr lang="en-US" sz="2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2EDA094-9678-4FAE-A221-3239F89E0304}" type="sibTrans" cxnId="{D58A0007-C21B-4B7C-B411-7B147F03635E}">
      <dgm:prSet/>
      <dgm:spPr/>
      <dgm:t>
        <a:bodyPr/>
        <a:lstStyle/>
        <a:p>
          <a:pPr algn="ctr"/>
          <a:endParaRPr lang="en-US" sz="2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6C83D7F-37E0-41AC-A9F5-31B60FEFADCD}">
      <dgm:prSet custT="1"/>
      <dgm:spPr>
        <a:solidFill>
          <a:srgbClr val="28AA7A"/>
        </a:solidFill>
      </dgm:spPr>
      <dgm:t>
        <a:bodyPr/>
        <a:lstStyle/>
        <a:p>
          <a:pPr algn="ctr"/>
          <a:r>
            <a:rPr lang="fr-CA" sz="2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Preuve de la tenue d’une AGA</a:t>
          </a:r>
          <a:endParaRPr lang="en-US" sz="2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B954B30-30BC-42F2-B529-F06B38630B6F}" type="parTrans" cxnId="{3004C279-3C46-45DF-9AA5-B77767A08AB1}">
      <dgm:prSet/>
      <dgm:spPr/>
      <dgm:t>
        <a:bodyPr/>
        <a:lstStyle/>
        <a:p>
          <a:pPr algn="ctr"/>
          <a:endParaRPr lang="en-US" sz="2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366BB3F-899A-46D5-B4A2-C0F6B6798B4E}" type="sibTrans" cxnId="{3004C279-3C46-45DF-9AA5-B77767A08AB1}">
      <dgm:prSet/>
      <dgm:spPr/>
      <dgm:t>
        <a:bodyPr/>
        <a:lstStyle/>
        <a:p>
          <a:pPr algn="ctr"/>
          <a:endParaRPr lang="en-US" sz="2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7600648-9E59-48F8-9220-68E604ADEAFF}">
      <dgm:prSet custT="1"/>
      <dgm:spPr>
        <a:solidFill>
          <a:srgbClr val="008892"/>
        </a:solidFill>
      </dgm:spPr>
      <dgm:t>
        <a:bodyPr/>
        <a:lstStyle/>
        <a:p>
          <a:pPr algn="ctr"/>
          <a:r>
            <a:rPr lang="fr-CA" sz="2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Rapport d’activités </a:t>
          </a:r>
          <a:endParaRPr lang="en-US" sz="2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2A4F340-32FA-487D-8411-66197E86F415}" type="parTrans" cxnId="{3895ADDB-E6ED-4331-A711-868C98C4FC2C}">
      <dgm:prSet/>
      <dgm:spPr/>
      <dgm:t>
        <a:bodyPr/>
        <a:lstStyle/>
        <a:p>
          <a:pPr algn="ctr"/>
          <a:endParaRPr lang="en-US" sz="2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9527046-8EAF-41BD-9BA5-BB398A55871F}" type="sibTrans" cxnId="{3895ADDB-E6ED-4331-A711-868C98C4FC2C}">
      <dgm:prSet/>
      <dgm:spPr/>
      <dgm:t>
        <a:bodyPr/>
        <a:lstStyle/>
        <a:p>
          <a:pPr algn="ctr"/>
          <a:endParaRPr lang="en-US" sz="2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3B420EF-D214-4665-817B-962B934345A2}">
      <dgm:prSet custT="1"/>
      <dgm:spPr>
        <a:solidFill>
          <a:srgbClr val="97C059"/>
        </a:solidFill>
      </dgm:spPr>
      <dgm:t>
        <a:bodyPr/>
        <a:lstStyle/>
        <a:p>
          <a:pPr algn="ctr"/>
          <a:r>
            <a:rPr lang="fr-CA" sz="2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Rapport financier</a:t>
          </a:r>
          <a:endParaRPr lang="en-US" sz="2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01FC7CE-DEDC-482E-9B2E-C17306BCFD91}" type="parTrans" cxnId="{AFFF706C-7E33-48FF-8B77-009BDCFD5CC1}">
      <dgm:prSet/>
      <dgm:spPr/>
      <dgm:t>
        <a:bodyPr/>
        <a:lstStyle/>
        <a:p>
          <a:pPr algn="ctr"/>
          <a:endParaRPr lang="en-US" sz="2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9D7813D-61F0-4C03-B16E-22CE05545555}" type="sibTrans" cxnId="{AFFF706C-7E33-48FF-8B77-009BDCFD5CC1}">
      <dgm:prSet/>
      <dgm:spPr/>
      <dgm:t>
        <a:bodyPr/>
        <a:lstStyle/>
        <a:p>
          <a:pPr algn="ctr"/>
          <a:endParaRPr lang="en-US" sz="2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E1124DD-7F9C-465E-AF19-E3B029B7677A}">
      <dgm:prSet custT="1"/>
      <dgm:spPr>
        <a:solidFill>
          <a:srgbClr val="008892"/>
        </a:solidFill>
      </dgm:spPr>
      <dgm:t>
        <a:bodyPr/>
        <a:lstStyle/>
        <a:p>
          <a:pPr algn="ctr"/>
          <a:r>
            <a:rPr lang="fr-CA" sz="28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Prévisions budgétaires </a:t>
          </a:r>
          <a:endParaRPr lang="en-US" sz="28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88006B8-1FA3-49D5-93C5-8F724AC9E9EA}" type="parTrans" cxnId="{19BF412A-CEB5-4151-80E2-8F0752ECD04D}">
      <dgm:prSet/>
      <dgm:spPr/>
      <dgm:t>
        <a:bodyPr/>
        <a:lstStyle/>
        <a:p>
          <a:pPr algn="ctr"/>
          <a:endParaRPr lang="en-US" sz="2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18D94EE-FA2E-44B6-ABBB-A6FE4C4D1901}" type="sibTrans" cxnId="{19BF412A-CEB5-4151-80E2-8F0752ECD04D}">
      <dgm:prSet/>
      <dgm:spPr/>
      <dgm:t>
        <a:bodyPr/>
        <a:lstStyle/>
        <a:p>
          <a:pPr algn="ctr"/>
          <a:endParaRPr lang="en-US" sz="2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6AB009F-92A4-4DB1-98FC-30D9BED09ECD}">
      <dgm:prSet custT="1"/>
      <dgm:spPr>
        <a:solidFill>
          <a:srgbClr val="97C059"/>
        </a:solidFill>
      </dgm:spPr>
      <dgm:t>
        <a:bodyPr/>
        <a:lstStyle/>
        <a:p>
          <a:pPr algn="ctr"/>
          <a:r>
            <a:rPr lang="fr-CA" sz="24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3 attestations de collaboration</a:t>
          </a:r>
          <a:endParaRPr lang="en-US" sz="24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8432994-9641-40FE-9704-90E9B541FC02}" type="parTrans" cxnId="{2A6499A5-B776-413B-B9C3-94675F8C98AC}">
      <dgm:prSet/>
      <dgm:spPr/>
      <dgm:t>
        <a:bodyPr/>
        <a:lstStyle/>
        <a:p>
          <a:pPr algn="ctr"/>
          <a:endParaRPr lang="en-US" sz="2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F451367-D12B-435C-9FFF-123914924DD1}" type="sibTrans" cxnId="{2A6499A5-B776-413B-B9C3-94675F8C98AC}">
      <dgm:prSet/>
      <dgm:spPr/>
      <dgm:t>
        <a:bodyPr/>
        <a:lstStyle/>
        <a:p>
          <a:pPr algn="ctr"/>
          <a:endParaRPr lang="en-US" sz="2800" b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010002C-86B0-48B6-99A8-4D0D4B8C2B8C}" type="pres">
      <dgm:prSet presAssocID="{8CE98A4B-94EA-474A-A692-41EE17EF0A27}" presName="diagram" presStyleCnt="0">
        <dgm:presLayoutVars>
          <dgm:dir/>
          <dgm:resizeHandles val="exact"/>
        </dgm:presLayoutVars>
      </dgm:prSet>
      <dgm:spPr/>
    </dgm:pt>
    <dgm:pt modelId="{6D67C961-CB07-4DE8-9EB9-00B88D098454}" type="pres">
      <dgm:prSet presAssocID="{E3FA02CC-035E-44D3-A141-DAA41A5EC6E2}" presName="node" presStyleLbl="node1" presStyleIdx="0" presStyleCnt="10">
        <dgm:presLayoutVars>
          <dgm:bulletEnabled val="1"/>
        </dgm:presLayoutVars>
      </dgm:prSet>
      <dgm:spPr/>
    </dgm:pt>
    <dgm:pt modelId="{032F93A2-A8D5-4AB2-8ECA-BC4F638170C5}" type="pres">
      <dgm:prSet presAssocID="{3D447034-B325-405E-BF6B-E79BDB28DF78}" presName="sibTrans" presStyleCnt="0"/>
      <dgm:spPr/>
    </dgm:pt>
    <dgm:pt modelId="{4F96E464-0E02-4794-A7A8-59560AF4B51D}" type="pres">
      <dgm:prSet presAssocID="{49A0CF68-82BE-49F4-9B35-6924A971F3F6}" presName="node" presStyleLbl="node1" presStyleIdx="1" presStyleCnt="10">
        <dgm:presLayoutVars>
          <dgm:bulletEnabled val="1"/>
        </dgm:presLayoutVars>
      </dgm:prSet>
      <dgm:spPr/>
    </dgm:pt>
    <dgm:pt modelId="{5666B8AB-9684-423F-B37A-7D911B9691A1}" type="pres">
      <dgm:prSet presAssocID="{32732B56-87C1-43D0-BD30-E19A9F3A8CA1}" presName="sibTrans" presStyleCnt="0"/>
      <dgm:spPr/>
    </dgm:pt>
    <dgm:pt modelId="{66C0C710-9212-4FDE-98B5-42721A7273EC}" type="pres">
      <dgm:prSet presAssocID="{C89F9E58-7F88-4E4A-B8B5-A56A3C897BA2}" presName="node" presStyleLbl="node1" presStyleIdx="2" presStyleCnt="10">
        <dgm:presLayoutVars>
          <dgm:bulletEnabled val="1"/>
        </dgm:presLayoutVars>
      </dgm:prSet>
      <dgm:spPr/>
    </dgm:pt>
    <dgm:pt modelId="{B8920564-B2F2-4C4B-A156-AD85B904DF8D}" type="pres">
      <dgm:prSet presAssocID="{C883D4AB-4523-4FDA-9C16-86E48FF06D8B}" presName="sibTrans" presStyleCnt="0"/>
      <dgm:spPr/>
    </dgm:pt>
    <dgm:pt modelId="{A9193F20-ADE6-471A-AD25-E7AA931806E2}" type="pres">
      <dgm:prSet presAssocID="{EF39A7DE-50D1-401A-9C8E-9D74A3473E7E}" presName="node" presStyleLbl="node1" presStyleIdx="3" presStyleCnt="10">
        <dgm:presLayoutVars>
          <dgm:bulletEnabled val="1"/>
        </dgm:presLayoutVars>
      </dgm:prSet>
      <dgm:spPr/>
    </dgm:pt>
    <dgm:pt modelId="{92D3C28A-43A7-4075-A610-50E6C8D607A0}" type="pres">
      <dgm:prSet presAssocID="{8C6C8F09-1E23-4717-9C8D-AD491A1812D8}" presName="sibTrans" presStyleCnt="0"/>
      <dgm:spPr/>
    </dgm:pt>
    <dgm:pt modelId="{93CA0540-1360-4456-B52B-223071CB8E34}" type="pres">
      <dgm:prSet presAssocID="{BC2746E3-7B54-47BD-A009-7A3FC4FDA81C}" presName="node" presStyleLbl="node1" presStyleIdx="4" presStyleCnt="10">
        <dgm:presLayoutVars>
          <dgm:bulletEnabled val="1"/>
        </dgm:presLayoutVars>
      </dgm:prSet>
      <dgm:spPr/>
    </dgm:pt>
    <dgm:pt modelId="{EB08BB0B-2B13-424E-840A-0EB86D78333D}" type="pres">
      <dgm:prSet presAssocID="{12EDA094-9678-4FAE-A221-3239F89E0304}" presName="sibTrans" presStyleCnt="0"/>
      <dgm:spPr/>
    </dgm:pt>
    <dgm:pt modelId="{ED1EAFD2-2F20-4D3D-A1EF-2822ED7ED93B}" type="pres">
      <dgm:prSet presAssocID="{D6C83D7F-37E0-41AC-A9F5-31B60FEFADCD}" presName="node" presStyleLbl="node1" presStyleIdx="5" presStyleCnt="10">
        <dgm:presLayoutVars>
          <dgm:bulletEnabled val="1"/>
        </dgm:presLayoutVars>
      </dgm:prSet>
      <dgm:spPr/>
    </dgm:pt>
    <dgm:pt modelId="{1FCBACEF-9729-440C-B4D8-34C933BFDB29}" type="pres">
      <dgm:prSet presAssocID="{4366BB3F-899A-46D5-B4A2-C0F6B6798B4E}" presName="sibTrans" presStyleCnt="0"/>
      <dgm:spPr/>
    </dgm:pt>
    <dgm:pt modelId="{4F5D4ABC-E38C-4A66-9E11-2FC981D85A05}" type="pres">
      <dgm:prSet presAssocID="{E7600648-9E59-48F8-9220-68E604ADEAFF}" presName="node" presStyleLbl="node1" presStyleIdx="6" presStyleCnt="10">
        <dgm:presLayoutVars>
          <dgm:bulletEnabled val="1"/>
        </dgm:presLayoutVars>
      </dgm:prSet>
      <dgm:spPr/>
    </dgm:pt>
    <dgm:pt modelId="{BF3046E6-FCCF-4BC5-A9C1-727661E15FB5}" type="pres">
      <dgm:prSet presAssocID="{F9527046-8EAF-41BD-9BA5-BB398A55871F}" presName="sibTrans" presStyleCnt="0"/>
      <dgm:spPr/>
    </dgm:pt>
    <dgm:pt modelId="{CEA8C9B2-05AB-4EC0-90A2-6137830F7608}" type="pres">
      <dgm:prSet presAssocID="{03B420EF-D214-4665-817B-962B934345A2}" presName="node" presStyleLbl="node1" presStyleIdx="7" presStyleCnt="10">
        <dgm:presLayoutVars>
          <dgm:bulletEnabled val="1"/>
        </dgm:presLayoutVars>
      </dgm:prSet>
      <dgm:spPr/>
    </dgm:pt>
    <dgm:pt modelId="{83FF7FDC-0434-4D72-A8FA-99C8F9562412}" type="pres">
      <dgm:prSet presAssocID="{19D7813D-61F0-4C03-B16E-22CE05545555}" presName="sibTrans" presStyleCnt="0"/>
      <dgm:spPr/>
    </dgm:pt>
    <dgm:pt modelId="{B9D59BBF-7C51-4CC5-8351-9A85116D64BD}" type="pres">
      <dgm:prSet presAssocID="{0E1124DD-7F9C-465E-AF19-E3B029B7677A}" presName="node" presStyleLbl="node1" presStyleIdx="8" presStyleCnt="10">
        <dgm:presLayoutVars>
          <dgm:bulletEnabled val="1"/>
        </dgm:presLayoutVars>
      </dgm:prSet>
      <dgm:spPr/>
    </dgm:pt>
    <dgm:pt modelId="{E25205E7-364C-40D8-859A-5223E6A8A9D1}" type="pres">
      <dgm:prSet presAssocID="{B18D94EE-FA2E-44B6-ABBB-A6FE4C4D1901}" presName="sibTrans" presStyleCnt="0"/>
      <dgm:spPr/>
    </dgm:pt>
    <dgm:pt modelId="{11E3DFAE-52AC-4EF3-A647-1B5E4319C12D}" type="pres">
      <dgm:prSet presAssocID="{F6AB009F-92A4-4DB1-98FC-30D9BED09ECD}" presName="node" presStyleLbl="node1" presStyleIdx="9" presStyleCnt="10">
        <dgm:presLayoutVars>
          <dgm:bulletEnabled val="1"/>
        </dgm:presLayoutVars>
      </dgm:prSet>
      <dgm:spPr/>
    </dgm:pt>
  </dgm:ptLst>
  <dgm:cxnLst>
    <dgm:cxn modelId="{D58A0007-C21B-4B7C-B411-7B147F03635E}" srcId="{8CE98A4B-94EA-474A-A692-41EE17EF0A27}" destId="{BC2746E3-7B54-47BD-A009-7A3FC4FDA81C}" srcOrd="4" destOrd="0" parTransId="{5072DAA3-851F-41A1-B6C0-C40B46F71EE7}" sibTransId="{12EDA094-9678-4FAE-A221-3239F89E0304}"/>
    <dgm:cxn modelId="{39B08115-813E-44FE-B03B-A0761317CF01}" srcId="{8CE98A4B-94EA-474A-A692-41EE17EF0A27}" destId="{E3FA02CC-035E-44D3-A141-DAA41A5EC6E2}" srcOrd="0" destOrd="0" parTransId="{98D28128-C640-4974-B767-BFE4ED16D878}" sibTransId="{3D447034-B325-405E-BF6B-E79BDB28DF78}"/>
    <dgm:cxn modelId="{19BF412A-CEB5-4151-80E2-8F0752ECD04D}" srcId="{8CE98A4B-94EA-474A-A692-41EE17EF0A27}" destId="{0E1124DD-7F9C-465E-AF19-E3B029B7677A}" srcOrd="8" destOrd="0" parTransId="{588006B8-1FA3-49D5-93C5-8F724AC9E9EA}" sibTransId="{B18D94EE-FA2E-44B6-ABBB-A6FE4C4D1901}"/>
    <dgm:cxn modelId="{40BB9E2A-DFE2-4495-803F-481B1CCD7903}" srcId="{8CE98A4B-94EA-474A-A692-41EE17EF0A27}" destId="{49A0CF68-82BE-49F4-9B35-6924A971F3F6}" srcOrd="1" destOrd="0" parTransId="{070EBCAA-CAF5-403F-808F-79CC10E3F3BA}" sibTransId="{32732B56-87C1-43D0-BD30-E19A9F3A8CA1}"/>
    <dgm:cxn modelId="{201FCB32-9AD0-439D-A0AB-AF921B587EF3}" srcId="{8CE98A4B-94EA-474A-A692-41EE17EF0A27}" destId="{C89F9E58-7F88-4E4A-B8B5-A56A3C897BA2}" srcOrd="2" destOrd="0" parTransId="{ADAE7E46-E727-41F6-9E4E-8957B7244B55}" sibTransId="{C883D4AB-4523-4FDA-9C16-86E48FF06D8B}"/>
    <dgm:cxn modelId="{0F0D6835-CAE2-4784-BAB6-544778496870}" type="presOf" srcId="{EF39A7DE-50D1-401A-9C8E-9D74A3473E7E}" destId="{A9193F20-ADE6-471A-AD25-E7AA931806E2}" srcOrd="0" destOrd="0" presId="urn:microsoft.com/office/officeart/2005/8/layout/default"/>
    <dgm:cxn modelId="{214B073B-CE2B-4077-AECE-163D605A2807}" type="presOf" srcId="{E7600648-9E59-48F8-9220-68E604ADEAFF}" destId="{4F5D4ABC-E38C-4A66-9E11-2FC981D85A05}" srcOrd="0" destOrd="0" presId="urn:microsoft.com/office/officeart/2005/8/layout/default"/>
    <dgm:cxn modelId="{014D9061-2EFA-4F8F-BBC6-8A861A54D269}" type="presOf" srcId="{0E1124DD-7F9C-465E-AF19-E3B029B7677A}" destId="{B9D59BBF-7C51-4CC5-8351-9A85116D64BD}" srcOrd="0" destOrd="0" presId="urn:microsoft.com/office/officeart/2005/8/layout/default"/>
    <dgm:cxn modelId="{AFFF706C-7E33-48FF-8B77-009BDCFD5CC1}" srcId="{8CE98A4B-94EA-474A-A692-41EE17EF0A27}" destId="{03B420EF-D214-4665-817B-962B934345A2}" srcOrd="7" destOrd="0" parTransId="{E01FC7CE-DEDC-482E-9B2E-C17306BCFD91}" sibTransId="{19D7813D-61F0-4C03-B16E-22CE05545555}"/>
    <dgm:cxn modelId="{52593A4F-457B-4D25-AE2A-CC1244679A33}" type="presOf" srcId="{8CE98A4B-94EA-474A-A692-41EE17EF0A27}" destId="{0010002C-86B0-48B6-99A8-4D0D4B8C2B8C}" srcOrd="0" destOrd="0" presId="urn:microsoft.com/office/officeart/2005/8/layout/default"/>
    <dgm:cxn modelId="{4631A773-91E5-4C15-BB49-E5E8662DE15F}" type="presOf" srcId="{BC2746E3-7B54-47BD-A009-7A3FC4FDA81C}" destId="{93CA0540-1360-4456-B52B-223071CB8E34}" srcOrd="0" destOrd="0" presId="urn:microsoft.com/office/officeart/2005/8/layout/default"/>
    <dgm:cxn modelId="{3004C279-3C46-45DF-9AA5-B77767A08AB1}" srcId="{8CE98A4B-94EA-474A-A692-41EE17EF0A27}" destId="{D6C83D7F-37E0-41AC-A9F5-31B60FEFADCD}" srcOrd="5" destOrd="0" parTransId="{AB954B30-30BC-42F2-B529-F06B38630B6F}" sibTransId="{4366BB3F-899A-46D5-B4A2-C0F6B6798B4E}"/>
    <dgm:cxn modelId="{DF9E2485-D22B-4EFE-8D33-CC4A64FB0B6E}" type="presOf" srcId="{03B420EF-D214-4665-817B-962B934345A2}" destId="{CEA8C9B2-05AB-4EC0-90A2-6137830F7608}" srcOrd="0" destOrd="0" presId="urn:microsoft.com/office/officeart/2005/8/layout/default"/>
    <dgm:cxn modelId="{B3D7AA96-25AE-4334-91E1-D922CBA46CC0}" type="presOf" srcId="{49A0CF68-82BE-49F4-9B35-6924A971F3F6}" destId="{4F96E464-0E02-4794-A7A8-59560AF4B51D}" srcOrd="0" destOrd="0" presId="urn:microsoft.com/office/officeart/2005/8/layout/default"/>
    <dgm:cxn modelId="{8F059499-97E1-4A64-BB04-E165964D45EE}" type="presOf" srcId="{F6AB009F-92A4-4DB1-98FC-30D9BED09ECD}" destId="{11E3DFAE-52AC-4EF3-A647-1B5E4319C12D}" srcOrd="0" destOrd="0" presId="urn:microsoft.com/office/officeart/2005/8/layout/default"/>
    <dgm:cxn modelId="{2A6499A5-B776-413B-B9C3-94675F8C98AC}" srcId="{8CE98A4B-94EA-474A-A692-41EE17EF0A27}" destId="{F6AB009F-92A4-4DB1-98FC-30D9BED09ECD}" srcOrd="9" destOrd="0" parTransId="{78432994-9641-40FE-9704-90E9B541FC02}" sibTransId="{DF451367-D12B-435C-9FFF-123914924DD1}"/>
    <dgm:cxn modelId="{7EF2D5AE-2645-4FE9-A004-5C3871662865}" type="presOf" srcId="{E3FA02CC-035E-44D3-A141-DAA41A5EC6E2}" destId="{6D67C961-CB07-4DE8-9EB9-00B88D098454}" srcOrd="0" destOrd="0" presId="urn:microsoft.com/office/officeart/2005/8/layout/default"/>
    <dgm:cxn modelId="{2EAAADBE-1F1B-418E-BFE9-C51C2B2DCC7C}" type="presOf" srcId="{D6C83D7F-37E0-41AC-A9F5-31B60FEFADCD}" destId="{ED1EAFD2-2F20-4D3D-A1EF-2822ED7ED93B}" srcOrd="0" destOrd="0" presId="urn:microsoft.com/office/officeart/2005/8/layout/default"/>
    <dgm:cxn modelId="{4E30BAC0-D5B0-4E83-9568-E60289EF1742}" type="presOf" srcId="{C89F9E58-7F88-4E4A-B8B5-A56A3C897BA2}" destId="{66C0C710-9212-4FDE-98B5-42721A7273EC}" srcOrd="0" destOrd="0" presId="urn:microsoft.com/office/officeart/2005/8/layout/default"/>
    <dgm:cxn modelId="{15C74CC8-B4DF-423C-893C-37D8513E47CB}" srcId="{8CE98A4B-94EA-474A-A692-41EE17EF0A27}" destId="{EF39A7DE-50D1-401A-9C8E-9D74A3473E7E}" srcOrd="3" destOrd="0" parTransId="{08A0B628-EA46-455C-99B9-59737397E40A}" sibTransId="{8C6C8F09-1E23-4717-9C8D-AD491A1812D8}"/>
    <dgm:cxn modelId="{3895ADDB-E6ED-4331-A711-868C98C4FC2C}" srcId="{8CE98A4B-94EA-474A-A692-41EE17EF0A27}" destId="{E7600648-9E59-48F8-9220-68E604ADEAFF}" srcOrd="6" destOrd="0" parTransId="{52A4F340-32FA-487D-8411-66197E86F415}" sibTransId="{F9527046-8EAF-41BD-9BA5-BB398A55871F}"/>
    <dgm:cxn modelId="{9B10AF47-FD3C-4588-BD15-C16762AE7076}" type="presParOf" srcId="{0010002C-86B0-48B6-99A8-4D0D4B8C2B8C}" destId="{6D67C961-CB07-4DE8-9EB9-00B88D098454}" srcOrd="0" destOrd="0" presId="urn:microsoft.com/office/officeart/2005/8/layout/default"/>
    <dgm:cxn modelId="{B3F12E96-1A74-4563-89F1-CA68014FFC70}" type="presParOf" srcId="{0010002C-86B0-48B6-99A8-4D0D4B8C2B8C}" destId="{032F93A2-A8D5-4AB2-8ECA-BC4F638170C5}" srcOrd="1" destOrd="0" presId="urn:microsoft.com/office/officeart/2005/8/layout/default"/>
    <dgm:cxn modelId="{3178ED84-7422-4401-A748-543F749AFDE0}" type="presParOf" srcId="{0010002C-86B0-48B6-99A8-4D0D4B8C2B8C}" destId="{4F96E464-0E02-4794-A7A8-59560AF4B51D}" srcOrd="2" destOrd="0" presId="urn:microsoft.com/office/officeart/2005/8/layout/default"/>
    <dgm:cxn modelId="{04A681D3-6E3D-49B3-8FCE-71488808D66C}" type="presParOf" srcId="{0010002C-86B0-48B6-99A8-4D0D4B8C2B8C}" destId="{5666B8AB-9684-423F-B37A-7D911B9691A1}" srcOrd="3" destOrd="0" presId="urn:microsoft.com/office/officeart/2005/8/layout/default"/>
    <dgm:cxn modelId="{10DEF73C-5FB0-4135-94F1-C5F7F3973DD6}" type="presParOf" srcId="{0010002C-86B0-48B6-99A8-4D0D4B8C2B8C}" destId="{66C0C710-9212-4FDE-98B5-42721A7273EC}" srcOrd="4" destOrd="0" presId="urn:microsoft.com/office/officeart/2005/8/layout/default"/>
    <dgm:cxn modelId="{962771BE-F3EA-4A8B-8849-2D27A36C9454}" type="presParOf" srcId="{0010002C-86B0-48B6-99A8-4D0D4B8C2B8C}" destId="{B8920564-B2F2-4C4B-A156-AD85B904DF8D}" srcOrd="5" destOrd="0" presId="urn:microsoft.com/office/officeart/2005/8/layout/default"/>
    <dgm:cxn modelId="{BB0095BE-C56B-4A52-9D25-38CDD7419252}" type="presParOf" srcId="{0010002C-86B0-48B6-99A8-4D0D4B8C2B8C}" destId="{A9193F20-ADE6-471A-AD25-E7AA931806E2}" srcOrd="6" destOrd="0" presId="urn:microsoft.com/office/officeart/2005/8/layout/default"/>
    <dgm:cxn modelId="{BBB57744-B7B7-4AEC-BDF3-8658F5DB923D}" type="presParOf" srcId="{0010002C-86B0-48B6-99A8-4D0D4B8C2B8C}" destId="{92D3C28A-43A7-4075-A610-50E6C8D607A0}" srcOrd="7" destOrd="0" presId="urn:microsoft.com/office/officeart/2005/8/layout/default"/>
    <dgm:cxn modelId="{3574CF53-08B8-46A1-94FE-E1E190C3B44B}" type="presParOf" srcId="{0010002C-86B0-48B6-99A8-4D0D4B8C2B8C}" destId="{93CA0540-1360-4456-B52B-223071CB8E34}" srcOrd="8" destOrd="0" presId="urn:microsoft.com/office/officeart/2005/8/layout/default"/>
    <dgm:cxn modelId="{64E4BB67-9E50-4A93-832A-D5EA1FB9B1D9}" type="presParOf" srcId="{0010002C-86B0-48B6-99A8-4D0D4B8C2B8C}" destId="{EB08BB0B-2B13-424E-840A-0EB86D78333D}" srcOrd="9" destOrd="0" presId="urn:microsoft.com/office/officeart/2005/8/layout/default"/>
    <dgm:cxn modelId="{5E2AFA3B-B2E9-406B-861C-EBB9A0119969}" type="presParOf" srcId="{0010002C-86B0-48B6-99A8-4D0D4B8C2B8C}" destId="{ED1EAFD2-2F20-4D3D-A1EF-2822ED7ED93B}" srcOrd="10" destOrd="0" presId="urn:microsoft.com/office/officeart/2005/8/layout/default"/>
    <dgm:cxn modelId="{91449DF4-0046-43E9-A37E-E17AAB24A5E7}" type="presParOf" srcId="{0010002C-86B0-48B6-99A8-4D0D4B8C2B8C}" destId="{1FCBACEF-9729-440C-B4D8-34C933BFDB29}" srcOrd="11" destOrd="0" presId="urn:microsoft.com/office/officeart/2005/8/layout/default"/>
    <dgm:cxn modelId="{2C131FA9-5029-470A-BB4D-9FFAE5703DC8}" type="presParOf" srcId="{0010002C-86B0-48B6-99A8-4D0D4B8C2B8C}" destId="{4F5D4ABC-E38C-4A66-9E11-2FC981D85A05}" srcOrd="12" destOrd="0" presId="urn:microsoft.com/office/officeart/2005/8/layout/default"/>
    <dgm:cxn modelId="{72732AF7-02FB-4826-8C7D-2B9CA4066800}" type="presParOf" srcId="{0010002C-86B0-48B6-99A8-4D0D4B8C2B8C}" destId="{BF3046E6-FCCF-4BC5-A9C1-727661E15FB5}" srcOrd="13" destOrd="0" presId="urn:microsoft.com/office/officeart/2005/8/layout/default"/>
    <dgm:cxn modelId="{A4F7C0DA-BCBC-46CE-BD0B-E4084610F901}" type="presParOf" srcId="{0010002C-86B0-48B6-99A8-4D0D4B8C2B8C}" destId="{CEA8C9B2-05AB-4EC0-90A2-6137830F7608}" srcOrd="14" destOrd="0" presId="urn:microsoft.com/office/officeart/2005/8/layout/default"/>
    <dgm:cxn modelId="{E475501C-DEE8-4763-B9C2-D4DB6D30E62B}" type="presParOf" srcId="{0010002C-86B0-48B6-99A8-4D0D4B8C2B8C}" destId="{83FF7FDC-0434-4D72-A8FA-99C8F9562412}" srcOrd="15" destOrd="0" presId="urn:microsoft.com/office/officeart/2005/8/layout/default"/>
    <dgm:cxn modelId="{E1545C8B-1B06-475C-A933-CA7175552ABC}" type="presParOf" srcId="{0010002C-86B0-48B6-99A8-4D0D4B8C2B8C}" destId="{B9D59BBF-7C51-4CC5-8351-9A85116D64BD}" srcOrd="16" destOrd="0" presId="urn:microsoft.com/office/officeart/2005/8/layout/default"/>
    <dgm:cxn modelId="{7C82D326-2CB1-408D-A41D-504528C1682E}" type="presParOf" srcId="{0010002C-86B0-48B6-99A8-4D0D4B8C2B8C}" destId="{E25205E7-364C-40D8-859A-5223E6A8A9D1}" srcOrd="17" destOrd="0" presId="urn:microsoft.com/office/officeart/2005/8/layout/default"/>
    <dgm:cxn modelId="{F0491CE9-99F4-4179-9734-C9A780FEBA19}" type="presParOf" srcId="{0010002C-86B0-48B6-99A8-4D0D4B8C2B8C}" destId="{11E3DFAE-52AC-4EF3-A647-1B5E4319C12D}" srcOrd="1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88F251-AD43-4C2C-B413-9B639F2CED48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65106E-67B4-44E6-9B01-DBF3FC20D095}">
      <dgm:prSet custT="1"/>
      <dgm:spPr>
        <a:solidFill>
          <a:srgbClr val="28AA7A"/>
        </a:solidFill>
      </dgm:spPr>
      <dgm:t>
        <a:bodyPr/>
        <a:lstStyle/>
        <a:p>
          <a:r>
            <a:rPr lang="fr-CA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Contester un refus</a:t>
          </a:r>
          <a:endParaRPr lang="en-US" sz="28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2B766E4-E8A9-42F1-BB6C-1733BB95774C}" type="parTrans" cxnId="{504857B6-C125-42AA-A231-1C3ECCB95CDB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24C665E-AA1B-4FE7-BD7C-3B4F397BE2F9}" type="sibTrans" cxnId="{504857B6-C125-42AA-A231-1C3ECCB95CDB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B93B4DE-6E04-4122-A038-6A9D1CEA2012}">
      <dgm:prSet custT="1"/>
      <dgm:spPr>
        <a:solidFill>
          <a:srgbClr val="97C059"/>
        </a:solidFill>
      </dgm:spPr>
      <dgm:t>
        <a:bodyPr/>
        <a:lstStyle/>
        <a:p>
          <a:r>
            <a:rPr lang="fr-CA" sz="20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2 personnes du CIUSSS, 2 personnes des regroupements reconnus</a:t>
          </a:r>
          <a:endParaRPr lang="en-US" sz="20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2FF8398-E378-4226-BD79-033327DA4765}" type="parTrans" cxnId="{B1E977CE-A598-4B6F-AA39-0B40D4B5C5EA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2A0541A6-C51C-4E10-A258-CEB8293F2962}" type="sibTrans" cxnId="{B1E977CE-A598-4B6F-AA39-0B40D4B5C5EA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3E3E196-C0ED-426F-B344-5A88054D5B3F}">
      <dgm:prSet custT="1"/>
      <dgm:spPr>
        <a:solidFill>
          <a:srgbClr val="97C059"/>
        </a:solidFill>
      </dgm:spPr>
      <dgm:t>
        <a:bodyPr/>
        <a:lstStyle/>
        <a:p>
          <a:r>
            <a:rPr lang="fr-CA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30 jours</a:t>
          </a:r>
          <a:endParaRPr lang="en-US" sz="3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0DF79DC-18EB-4FF4-A5E4-7E32B34C5BB9}" type="parTrans" cxnId="{BBE8D5AB-335D-4F5B-9B0D-48DE26CCC820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5086A02-FA17-447D-B12A-01AB7A204647}" type="sibTrans" cxnId="{BBE8D5AB-335D-4F5B-9B0D-48DE26CCC820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4444A50-1808-4FA2-A51B-870C6DCD5014}">
      <dgm:prSet custT="1"/>
      <dgm:spPr>
        <a:solidFill>
          <a:srgbClr val="28AA7A"/>
        </a:solidFill>
      </dgm:spPr>
      <dgm:t>
        <a:bodyPr/>
        <a:lstStyle/>
        <a:p>
          <a:r>
            <a:rPr lang="fr-CA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Bonne source d’information</a:t>
          </a:r>
          <a:endParaRPr lang="en-US" sz="20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A2AABA2-CDE0-48C7-AD6F-2BF43E8F44B7}" type="parTrans" cxnId="{FFD69F30-AC24-4FB5-A506-7419525AB1DD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D8A62F9-49CC-4888-A913-763199DE82E3}" type="sibTrans" cxnId="{FFD69F30-AC24-4FB5-A506-7419525AB1DD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7352E62-216E-409D-A276-E8BA7C8053E8}" type="pres">
      <dgm:prSet presAssocID="{EE88F251-AD43-4C2C-B413-9B639F2CED48}" presName="matrix" presStyleCnt="0">
        <dgm:presLayoutVars>
          <dgm:chMax val="1"/>
          <dgm:dir/>
          <dgm:resizeHandles val="exact"/>
        </dgm:presLayoutVars>
      </dgm:prSet>
      <dgm:spPr/>
    </dgm:pt>
    <dgm:pt modelId="{B1D9C398-8269-4539-A01C-B969D622D969}" type="pres">
      <dgm:prSet presAssocID="{EE88F251-AD43-4C2C-B413-9B639F2CED48}" presName="diamond" presStyleLbl="bgShp" presStyleIdx="0" presStyleCnt="1"/>
      <dgm:spPr>
        <a:solidFill>
          <a:srgbClr val="008892"/>
        </a:solidFill>
      </dgm:spPr>
    </dgm:pt>
    <dgm:pt modelId="{0D86BFD3-2BB2-403C-8C63-7165201A5EE8}" type="pres">
      <dgm:prSet presAssocID="{EE88F251-AD43-4C2C-B413-9B639F2CED48}" presName="quad1" presStyleLbl="node1" presStyleIdx="0" presStyleCnt="4" custLinFactNeighborX="-24905" custLinFactNeighborY="-16447">
        <dgm:presLayoutVars>
          <dgm:chMax val="0"/>
          <dgm:chPref val="0"/>
          <dgm:bulletEnabled val="1"/>
        </dgm:presLayoutVars>
      </dgm:prSet>
      <dgm:spPr/>
    </dgm:pt>
    <dgm:pt modelId="{EAFD7C18-7EDE-490A-938E-AAF077A76ED0}" type="pres">
      <dgm:prSet presAssocID="{EE88F251-AD43-4C2C-B413-9B639F2CED48}" presName="quad2" presStyleLbl="node1" presStyleIdx="1" presStyleCnt="4" custLinFactNeighborX="21146" custLinFactNeighborY="-19266">
        <dgm:presLayoutVars>
          <dgm:chMax val="0"/>
          <dgm:chPref val="0"/>
          <dgm:bulletEnabled val="1"/>
        </dgm:presLayoutVars>
      </dgm:prSet>
      <dgm:spPr/>
    </dgm:pt>
    <dgm:pt modelId="{7B162638-6924-479D-AB3B-9E502669B0E9}" type="pres">
      <dgm:prSet presAssocID="{EE88F251-AD43-4C2C-B413-9B639F2CED48}" presName="quad3" presStyleLbl="node1" presStyleIdx="2" presStyleCnt="4" custLinFactNeighborX="-22086" custLinFactNeighborY="2867">
        <dgm:presLayoutVars>
          <dgm:chMax val="0"/>
          <dgm:chPref val="0"/>
          <dgm:bulletEnabled val="1"/>
        </dgm:presLayoutVars>
      </dgm:prSet>
      <dgm:spPr/>
    </dgm:pt>
    <dgm:pt modelId="{4498B5FA-6382-4A06-AC10-60AC53A8491B}" type="pres">
      <dgm:prSet presAssocID="{EE88F251-AD43-4C2C-B413-9B639F2CED48}" presName="quad4" presStyleLbl="node1" presStyleIdx="3" presStyleCnt="4" custLinFactNeighborX="27725" custLinFactNeighborY="1410">
        <dgm:presLayoutVars>
          <dgm:chMax val="0"/>
          <dgm:chPref val="0"/>
          <dgm:bulletEnabled val="1"/>
        </dgm:presLayoutVars>
      </dgm:prSet>
      <dgm:spPr/>
    </dgm:pt>
  </dgm:ptLst>
  <dgm:cxnLst>
    <dgm:cxn modelId="{FFD69F30-AC24-4FB5-A506-7419525AB1DD}" srcId="{EE88F251-AD43-4C2C-B413-9B639F2CED48}" destId="{B4444A50-1808-4FA2-A51B-870C6DCD5014}" srcOrd="3" destOrd="0" parTransId="{4A2AABA2-CDE0-48C7-AD6F-2BF43E8F44B7}" sibTransId="{9D8A62F9-49CC-4888-A913-763199DE82E3}"/>
    <dgm:cxn modelId="{90F8B277-85B2-4BC9-9601-EA5BCDAF63AC}" type="presOf" srcId="{0B93B4DE-6E04-4122-A038-6A9D1CEA2012}" destId="{EAFD7C18-7EDE-490A-938E-AAF077A76ED0}" srcOrd="0" destOrd="0" presId="urn:microsoft.com/office/officeart/2005/8/layout/matrix3"/>
    <dgm:cxn modelId="{8B8F338F-9E59-430D-B9F8-08D7340DF940}" type="presOf" srcId="{B3E3E196-C0ED-426F-B344-5A88054D5B3F}" destId="{7B162638-6924-479D-AB3B-9E502669B0E9}" srcOrd="0" destOrd="0" presId="urn:microsoft.com/office/officeart/2005/8/layout/matrix3"/>
    <dgm:cxn modelId="{B88C34A4-B4F8-40E9-B5FB-9A808A7EFECD}" type="presOf" srcId="{F565106E-67B4-44E6-9B01-DBF3FC20D095}" destId="{0D86BFD3-2BB2-403C-8C63-7165201A5EE8}" srcOrd="0" destOrd="0" presId="urn:microsoft.com/office/officeart/2005/8/layout/matrix3"/>
    <dgm:cxn modelId="{BBE8D5AB-335D-4F5B-9B0D-48DE26CCC820}" srcId="{EE88F251-AD43-4C2C-B413-9B639F2CED48}" destId="{B3E3E196-C0ED-426F-B344-5A88054D5B3F}" srcOrd="2" destOrd="0" parTransId="{00DF79DC-18EB-4FF4-A5E4-7E32B34C5BB9}" sibTransId="{55086A02-FA17-447D-B12A-01AB7A204647}"/>
    <dgm:cxn modelId="{1BF026B2-7700-4063-9164-2CDF8DB57171}" type="presOf" srcId="{EE88F251-AD43-4C2C-B413-9B639F2CED48}" destId="{17352E62-216E-409D-A276-E8BA7C8053E8}" srcOrd="0" destOrd="0" presId="urn:microsoft.com/office/officeart/2005/8/layout/matrix3"/>
    <dgm:cxn modelId="{504857B6-C125-42AA-A231-1C3ECCB95CDB}" srcId="{EE88F251-AD43-4C2C-B413-9B639F2CED48}" destId="{F565106E-67B4-44E6-9B01-DBF3FC20D095}" srcOrd="0" destOrd="0" parTransId="{A2B766E4-E8A9-42F1-BB6C-1733BB95774C}" sibTransId="{324C665E-AA1B-4FE7-BD7C-3B4F397BE2F9}"/>
    <dgm:cxn modelId="{1B48ADC3-35A5-4395-9D3B-2DCFD8480548}" type="presOf" srcId="{B4444A50-1808-4FA2-A51B-870C6DCD5014}" destId="{4498B5FA-6382-4A06-AC10-60AC53A8491B}" srcOrd="0" destOrd="0" presId="urn:microsoft.com/office/officeart/2005/8/layout/matrix3"/>
    <dgm:cxn modelId="{B1E977CE-A598-4B6F-AA39-0B40D4B5C5EA}" srcId="{EE88F251-AD43-4C2C-B413-9B639F2CED48}" destId="{0B93B4DE-6E04-4122-A038-6A9D1CEA2012}" srcOrd="1" destOrd="0" parTransId="{32FF8398-E378-4226-BD79-033327DA4765}" sibTransId="{2A0541A6-C51C-4E10-A258-CEB8293F2962}"/>
    <dgm:cxn modelId="{6E280C5D-A077-45BE-9BFC-905BE6032489}" type="presParOf" srcId="{17352E62-216E-409D-A276-E8BA7C8053E8}" destId="{B1D9C398-8269-4539-A01C-B969D622D969}" srcOrd="0" destOrd="0" presId="urn:microsoft.com/office/officeart/2005/8/layout/matrix3"/>
    <dgm:cxn modelId="{BBF5FC0F-13D3-41B3-884D-8C41544D33A6}" type="presParOf" srcId="{17352E62-216E-409D-A276-E8BA7C8053E8}" destId="{0D86BFD3-2BB2-403C-8C63-7165201A5EE8}" srcOrd="1" destOrd="0" presId="urn:microsoft.com/office/officeart/2005/8/layout/matrix3"/>
    <dgm:cxn modelId="{E68DBF47-FA81-4F2A-BEEC-493DE362D6F3}" type="presParOf" srcId="{17352E62-216E-409D-A276-E8BA7C8053E8}" destId="{EAFD7C18-7EDE-490A-938E-AAF077A76ED0}" srcOrd="2" destOrd="0" presId="urn:microsoft.com/office/officeart/2005/8/layout/matrix3"/>
    <dgm:cxn modelId="{0000D165-AD53-4350-A32D-CB01D4C599C5}" type="presParOf" srcId="{17352E62-216E-409D-A276-E8BA7C8053E8}" destId="{7B162638-6924-479D-AB3B-9E502669B0E9}" srcOrd="3" destOrd="0" presId="urn:microsoft.com/office/officeart/2005/8/layout/matrix3"/>
    <dgm:cxn modelId="{171E9CEF-2D71-49EE-89AD-9E3518685265}" type="presParOf" srcId="{17352E62-216E-409D-A276-E8BA7C8053E8}" destId="{4498B5FA-6382-4A06-AC10-60AC53A8491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2E377-9EF3-4E18-8BA0-473385700000}">
      <dsp:nvSpPr>
        <dsp:cNvPr id="0" name=""/>
        <dsp:cNvSpPr/>
      </dsp:nvSpPr>
      <dsp:spPr>
        <a:xfrm>
          <a:off x="0" y="421243"/>
          <a:ext cx="3748087" cy="2248852"/>
        </a:xfrm>
        <a:prstGeom prst="flowChartAlternateProcess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6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Regroupement intersectoriel des groupes d’action communautaire en santé et services sociaux</a:t>
          </a:r>
          <a:endParaRPr lang="en-US" sz="26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09778" y="531021"/>
        <a:ext cx="3528531" cy="2029296"/>
      </dsp:txXfrm>
    </dsp:sp>
    <dsp:sp modelId="{F07F36BD-06B5-4B5B-BA2E-195FBAB22B51}">
      <dsp:nvSpPr>
        <dsp:cNvPr id="0" name=""/>
        <dsp:cNvSpPr/>
      </dsp:nvSpPr>
      <dsp:spPr>
        <a:xfrm>
          <a:off x="4122896" y="421243"/>
          <a:ext cx="3748087" cy="2248852"/>
        </a:xfrm>
        <a:prstGeom prst="flowChartAlternateProcess">
          <a:avLst/>
        </a:prstGeom>
        <a:solidFill>
          <a:srgbClr val="97C0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0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350 membres </a:t>
          </a:r>
          <a:endParaRPr lang="en-US" sz="40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232674" y="531021"/>
        <a:ext cx="3528531" cy="2029296"/>
      </dsp:txXfrm>
    </dsp:sp>
    <dsp:sp modelId="{BD78DF7F-25F6-4C78-A5A5-830DB6813A3D}">
      <dsp:nvSpPr>
        <dsp:cNvPr id="0" name=""/>
        <dsp:cNvSpPr/>
      </dsp:nvSpPr>
      <dsp:spPr>
        <a:xfrm>
          <a:off x="8245792" y="421243"/>
          <a:ext cx="3748087" cy="2248852"/>
        </a:xfrm>
        <a:prstGeom prst="flowChartAlternateProcess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6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Mission : représentation, formation, soutien, conseils, revendication, mobilisation</a:t>
          </a:r>
          <a:endParaRPr lang="en-US" sz="26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8355570" y="531021"/>
        <a:ext cx="3528531" cy="2029296"/>
      </dsp:txXfrm>
    </dsp:sp>
    <dsp:sp modelId="{7843EECA-F077-4C65-8279-99452FED86D9}">
      <dsp:nvSpPr>
        <dsp:cNvPr id="0" name=""/>
        <dsp:cNvSpPr/>
      </dsp:nvSpPr>
      <dsp:spPr>
        <a:xfrm>
          <a:off x="0" y="3044904"/>
          <a:ext cx="3748087" cy="2248852"/>
        </a:xfrm>
        <a:prstGeom prst="flowChartAlternateProcess">
          <a:avLst/>
        </a:prstGeom>
        <a:solidFill>
          <a:srgbClr val="97C0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1878013" algn="l"/>
            </a:tabLst>
          </a:pPr>
          <a:r>
            <a:rPr lang="fr-CA" sz="28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L’interlocuteur privilégié du CIUSSS pour le PSOC à Montréal</a:t>
          </a:r>
          <a:endParaRPr lang="en-US" sz="2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09778" y="3154682"/>
        <a:ext cx="3528531" cy="2029296"/>
      </dsp:txXfrm>
    </dsp:sp>
    <dsp:sp modelId="{77218ED7-6F42-4888-8949-1DCF68DD44B4}">
      <dsp:nvSpPr>
        <dsp:cNvPr id="0" name=""/>
        <dsp:cNvSpPr/>
      </dsp:nvSpPr>
      <dsp:spPr>
        <a:xfrm>
          <a:off x="4122896" y="3044904"/>
          <a:ext cx="3748087" cy="2248852"/>
        </a:xfrm>
        <a:prstGeom prst="flowChartAlternateProcess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Comité de suivi de la Politique montréalaise pour l’action communautaire</a:t>
          </a:r>
        </a:p>
      </dsp:txBody>
      <dsp:txXfrm>
        <a:off x="4232674" y="3154682"/>
        <a:ext cx="3528531" cy="2029296"/>
      </dsp:txXfrm>
    </dsp:sp>
    <dsp:sp modelId="{9829EEBD-F034-46D9-82BF-C4813BF9F848}">
      <dsp:nvSpPr>
        <dsp:cNvPr id="0" name=""/>
        <dsp:cNvSpPr/>
      </dsp:nvSpPr>
      <dsp:spPr>
        <a:xfrm>
          <a:off x="8245792" y="3044904"/>
          <a:ext cx="3748087" cy="2248852"/>
        </a:xfrm>
        <a:prstGeom prst="flowChartAlternateProcess">
          <a:avLst/>
        </a:prstGeom>
        <a:solidFill>
          <a:srgbClr val="97C0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6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Représentation nationale</a:t>
          </a:r>
          <a:endParaRPr lang="en-US" sz="36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8355570" y="3154682"/>
        <a:ext cx="3528531" cy="20292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A4253-508D-49F6-BCB0-42ACF2335423}">
      <dsp:nvSpPr>
        <dsp:cNvPr id="0" name=""/>
        <dsp:cNvSpPr/>
      </dsp:nvSpPr>
      <dsp:spPr>
        <a:xfrm>
          <a:off x="268015" y="483390"/>
          <a:ext cx="2323089" cy="1161544"/>
        </a:xfrm>
        <a:prstGeom prst="roundRect">
          <a:avLst>
            <a:gd name="adj" fmla="val 10000"/>
          </a:avLst>
        </a:prstGeom>
        <a:solidFill>
          <a:srgbClr val="00889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1.   Rapport d’activités</a:t>
          </a:r>
          <a:endParaRPr lang="en-US" sz="22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302035" y="517410"/>
        <a:ext cx="2255049" cy="1093504"/>
      </dsp:txXfrm>
    </dsp:sp>
    <dsp:sp modelId="{2E005730-6640-458C-974E-632E2632526B}">
      <dsp:nvSpPr>
        <dsp:cNvPr id="0" name=""/>
        <dsp:cNvSpPr/>
      </dsp:nvSpPr>
      <dsp:spPr>
        <a:xfrm>
          <a:off x="1297352" y="1782369"/>
          <a:ext cx="2323089" cy="1161544"/>
        </a:xfrm>
        <a:prstGeom prst="roundRect">
          <a:avLst>
            <a:gd name="adj" fmla="val 10000"/>
          </a:avLst>
        </a:prstGeom>
        <a:solidFill>
          <a:srgbClr val="00889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2.   Rapport financier</a:t>
          </a:r>
          <a:endParaRPr lang="en-US" sz="22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331372" y="1816389"/>
        <a:ext cx="2255049" cy="1093504"/>
      </dsp:txXfrm>
    </dsp:sp>
    <dsp:sp modelId="{01A63709-C6B3-4561-AFFA-0BC1B75B75A2}">
      <dsp:nvSpPr>
        <dsp:cNvPr id="0" name=""/>
        <dsp:cNvSpPr/>
      </dsp:nvSpPr>
      <dsp:spPr>
        <a:xfrm>
          <a:off x="2424097" y="3113999"/>
          <a:ext cx="2323089" cy="1161544"/>
        </a:xfrm>
        <a:prstGeom prst="roundRect">
          <a:avLst>
            <a:gd name="adj" fmla="val 10000"/>
          </a:avLst>
        </a:prstGeom>
        <a:solidFill>
          <a:srgbClr val="00889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3.   Preuve de tenue de l’AGA</a:t>
          </a:r>
          <a:endParaRPr lang="en-US" sz="22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458117" y="3148019"/>
        <a:ext cx="2255049" cy="1093504"/>
      </dsp:txXfrm>
    </dsp:sp>
    <dsp:sp modelId="{503606C4-04D5-4949-9EA0-EAE3153B68F3}">
      <dsp:nvSpPr>
        <dsp:cNvPr id="0" name=""/>
        <dsp:cNvSpPr/>
      </dsp:nvSpPr>
      <dsp:spPr>
        <a:xfrm>
          <a:off x="4364272" y="4441751"/>
          <a:ext cx="2323089" cy="1161544"/>
        </a:xfrm>
        <a:prstGeom prst="roundRect">
          <a:avLst>
            <a:gd name="adj" fmla="val 10000"/>
          </a:avLst>
        </a:prstGeom>
        <a:solidFill>
          <a:srgbClr val="00889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4.   Documents constitutifs modifiés</a:t>
          </a:r>
          <a:endParaRPr lang="en-US" sz="22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398292" y="4475771"/>
        <a:ext cx="2255049" cy="10935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533AE-AAC0-4B0A-AB47-72505B4D7737}">
      <dsp:nvSpPr>
        <dsp:cNvPr id="0" name=""/>
        <dsp:cNvSpPr/>
      </dsp:nvSpPr>
      <dsp:spPr>
        <a:xfrm>
          <a:off x="0" y="4123411"/>
          <a:ext cx="11064766" cy="676479"/>
        </a:xfrm>
        <a:prstGeom prst="rect">
          <a:avLst/>
        </a:prstGeom>
        <a:solidFill>
          <a:srgbClr val="00889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Révision</a:t>
          </a:r>
        </a:p>
      </dsp:txBody>
      <dsp:txXfrm>
        <a:off x="0" y="4123411"/>
        <a:ext cx="11064766" cy="676479"/>
      </dsp:txXfrm>
    </dsp:sp>
    <dsp:sp modelId="{C69E025E-BDDC-4C0C-90E4-C79D2ADA70E7}">
      <dsp:nvSpPr>
        <dsp:cNvPr id="0" name=""/>
        <dsp:cNvSpPr/>
      </dsp:nvSpPr>
      <dsp:spPr>
        <a:xfrm rot="10800000">
          <a:off x="0" y="3093132"/>
          <a:ext cx="11064766" cy="1040426"/>
        </a:xfrm>
        <a:prstGeom prst="upArrowCallout">
          <a:avLst/>
        </a:prstGeom>
        <a:solidFill>
          <a:srgbClr val="97C05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Perte</a:t>
          </a:r>
          <a:r>
            <a:rPr lang="en-US" sz="32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US" sz="3200" b="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d’accréditation</a:t>
          </a:r>
          <a:r>
            <a:rPr lang="en-US" sz="32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</a:p>
      </dsp:txBody>
      <dsp:txXfrm rot="10800000">
        <a:off x="0" y="3093132"/>
        <a:ext cx="11064766" cy="676038"/>
      </dsp:txXfrm>
    </dsp:sp>
    <dsp:sp modelId="{F3CFFD6B-BF23-457C-9991-0BE4BA848058}">
      <dsp:nvSpPr>
        <dsp:cNvPr id="0" name=""/>
        <dsp:cNvSpPr/>
      </dsp:nvSpPr>
      <dsp:spPr>
        <a:xfrm rot="10800000">
          <a:off x="0" y="2062853"/>
          <a:ext cx="11064766" cy="1040426"/>
        </a:xfrm>
        <a:prstGeom prst="upArrowCallout">
          <a:avLst/>
        </a:prstGeom>
        <a:solidFill>
          <a:srgbClr val="00889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Diminution (</a:t>
          </a:r>
          <a:r>
            <a:rPr lang="en-US" sz="3200" b="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coupure</a:t>
          </a:r>
          <a:r>
            <a:rPr lang="en-US" sz="32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) de subvention </a:t>
          </a:r>
          <a:r>
            <a:rPr lang="en-US" sz="3200" b="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temporaire</a:t>
          </a:r>
          <a:endParaRPr lang="en-US" sz="32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 rot="10800000">
        <a:off x="0" y="2062853"/>
        <a:ext cx="11064766" cy="676038"/>
      </dsp:txXfrm>
    </dsp:sp>
    <dsp:sp modelId="{613BF86F-0A3C-4FAA-93E5-175D8E6FE0AA}">
      <dsp:nvSpPr>
        <dsp:cNvPr id="0" name=""/>
        <dsp:cNvSpPr/>
      </dsp:nvSpPr>
      <dsp:spPr>
        <a:xfrm rot="10800000">
          <a:off x="0" y="1032574"/>
          <a:ext cx="11064766" cy="1040426"/>
        </a:xfrm>
        <a:prstGeom prst="upArrowCallout">
          <a:avLst/>
        </a:prstGeom>
        <a:solidFill>
          <a:srgbClr val="97C05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Retenue de subvention</a:t>
          </a:r>
          <a:endParaRPr lang="en-US" sz="32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 rot="10800000">
        <a:off x="0" y="1032574"/>
        <a:ext cx="11064766" cy="676038"/>
      </dsp:txXfrm>
    </dsp:sp>
    <dsp:sp modelId="{BB03592E-312B-470D-AFE5-DBB2D514887C}">
      <dsp:nvSpPr>
        <dsp:cNvPr id="0" name=""/>
        <dsp:cNvSpPr/>
      </dsp:nvSpPr>
      <dsp:spPr>
        <a:xfrm rot="10800000">
          <a:off x="0" y="2295"/>
          <a:ext cx="11064766" cy="1040426"/>
        </a:xfrm>
        <a:prstGeom prst="upArrowCallout">
          <a:avLst/>
        </a:prstGeom>
        <a:solidFill>
          <a:srgbClr val="00889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Suivi de gestion</a:t>
          </a:r>
          <a:endParaRPr lang="en-US" sz="32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 rot="10800000">
        <a:off x="0" y="2295"/>
        <a:ext cx="11064766" cy="6760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88E54-629E-4E0D-B224-A54BA2A0FBBA}">
      <dsp:nvSpPr>
        <dsp:cNvPr id="0" name=""/>
        <dsp:cNvSpPr/>
      </dsp:nvSpPr>
      <dsp:spPr>
        <a:xfrm>
          <a:off x="0" y="2330"/>
          <a:ext cx="10118033" cy="3665207"/>
        </a:xfrm>
        <a:prstGeom prst="roundRect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$ annoncé dans le budget du Québec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Le Ministre ou le MSSS décide de critères particuliers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Le MSSS attribue des montants par région </a:t>
          </a:r>
          <a:r>
            <a:rPr lang="fr-CA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(par nbr de groupes)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Méthode de répartition dans le cadre régional (CIUSSS)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	- </a:t>
          </a:r>
          <a:r>
            <a:rPr lang="fr-CA" sz="2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Réduction des écarts par typologie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9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Consultation des regroupements régionaux</a:t>
          </a:r>
          <a:endParaRPr lang="en-US" sz="29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78921" y="181251"/>
        <a:ext cx="9760191" cy="3307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56966-D0AF-4C44-9636-3B2BDBBC31FA}">
      <dsp:nvSpPr>
        <dsp:cNvPr id="0" name=""/>
        <dsp:cNvSpPr/>
      </dsp:nvSpPr>
      <dsp:spPr>
        <a:xfrm>
          <a:off x="0" y="324177"/>
          <a:ext cx="3527534" cy="2116520"/>
        </a:xfrm>
        <a:prstGeom prst="hexagon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Par et pour les gens de la communauté</a:t>
          </a:r>
          <a:endParaRPr lang="en-US" sz="2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70338" y="606380"/>
        <a:ext cx="2586858" cy="1552114"/>
      </dsp:txXfrm>
    </dsp:sp>
    <dsp:sp modelId="{4A62D04D-E689-47CB-AB34-16F97FBCF34A}">
      <dsp:nvSpPr>
        <dsp:cNvPr id="0" name=""/>
        <dsp:cNvSpPr/>
      </dsp:nvSpPr>
      <dsp:spPr>
        <a:xfrm>
          <a:off x="3880287" y="324177"/>
          <a:ext cx="3527534" cy="2116520"/>
        </a:xfrm>
        <a:prstGeom prst="hexagon">
          <a:avLst/>
        </a:prstGeom>
        <a:solidFill>
          <a:srgbClr val="97C0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Transformation sociale </a:t>
          </a:r>
          <a:endParaRPr lang="en-US" sz="24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350625" y="606380"/>
        <a:ext cx="2586858" cy="1552114"/>
      </dsp:txXfrm>
    </dsp:sp>
    <dsp:sp modelId="{51ED6AF3-F296-4BFD-A243-A3A428848485}">
      <dsp:nvSpPr>
        <dsp:cNvPr id="0" name=""/>
        <dsp:cNvSpPr/>
      </dsp:nvSpPr>
      <dsp:spPr>
        <a:xfrm>
          <a:off x="7760575" y="324177"/>
          <a:ext cx="3527534" cy="2116520"/>
        </a:xfrm>
        <a:prstGeom prst="hexagon">
          <a:avLst/>
        </a:prstGeom>
        <a:solidFill>
          <a:srgbClr val="28AA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Améliorer les conditions de vie </a:t>
          </a:r>
          <a:endParaRPr lang="en-US" sz="2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8230913" y="606380"/>
        <a:ext cx="2586858" cy="1552114"/>
      </dsp:txXfrm>
    </dsp:sp>
    <dsp:sp modelId="{0F307F33-1693-41F6-A95D-BBAECAAFE013}">
      <dsp:nvSpPr>
        <dsp:cNvPr id="0" name=""/>
        <dsp:cNvSpPr/>
      </dsp:nvSpPr>
      <dsp:spPr>
        <a:xfrm>
          <a:off x="0" y="2773577"/>
          <a:ext cx="3527534" cy="2116520"/>
        </a:xfrm>
        <a:prstGeom prst="hexagon">
          <a:avLst/>
        </a:prstGeom>
        <a:solidFill>
          <a:srgbClr val="97C0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Défendre les droits et  combattre les discriminations</a:t>
          </a:r>
          <a:endParaRPr lang="en-US" sz="24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70338" y="3055780"/>
        <a:ext cx="2586858" cy="1552114"/>
      </dsp:txXfrm>
    </dsp:sp>
    <dsp:sp modelId="{FEFDE2F0-6A6D-4372-B93E-E385785C43DF}">
      <dsp:nvSpPr>
        <dsp:cNvPr id="0" name=""/>
        <dsp:cNvSpPr/>
      </dsp:nvSpPr>
      <dsp:spPr>
        <a:xfrm>
          <a:off x="3880287" y="2793451"/>
          <a:ext cx="3527534" cy="2116520"/>
        </a:xfrm>
        <a:prstGeom prst="hexagon">
          <a:avLst/>
        </a:prstGeom>
        <a:solidFill>
          <a:srgbClr val="28AA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Participation citoyenne</a:t>
          </a:r>
          <a:endParaRPr lang="en-US" sz="24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350625" y="3075654"/>
        <a:ext cx="2586858" cy="1552114"/>
      </dsp:txXfrm>
    </dsp:sp>
    <dsp:sp modelId="{634172CF-7991-427D-975D-B174660A8286}">
      <dsp:nvSpPr>
        <dsp:cNvPr id="0" name=""/>
        <dsp:cNvSpPr/>
      </dsp:nvSpPr>
      <dsp:spPr>
        <a:xfrm>
          <a:off x="7760575" y="2793451"/>
          <a:ext cx="3527534" cy="2116520"/>
        </a:xfrm>
        <a:prstGeom prst="hexagon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Amélioration des lois et des politiques publiques</a:t>
          </a:r>
          <a:endParaRPr lang="en-US" sz="24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8230913" y="3075654"/>
        <a:ext cx="2586858" cy="1552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5FE66-5D72-4FDE-A669-DC0060B96567}">
      <dsp:nvSpPr>
        <dsp:cNvPr id="0" name=""/>
        <dsp:cNvSpPr/>
      </dsp:nvSpPr>
      <dsp:spPr>
        <a:xfrm>
          <a:off x="0" y="84392"/>
          <a:ext cx="3684076" cy="2210445"/>
        </a:xfrm>
        <a:prstGeom prst="ellipse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Aide et entraide</a:t>
          </a:r>
          <a:endParaRPr lang="en-US" sz="2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39520" y="408104"/>
        <a:ext cx="2605036" cy="1563021"/>
      </dsp:txXfrm>
    </dsp:sp>
    <dsp:sp modelId="{D8752324-53B4-449C-977C-78224EFBEBC6}">
      <dsp:nvSpPr>
        <dsp:cNvPr id="0" name=""/>
        <dsp:cNvSpPr/>
      </dsp:nvSpPr>
      <dsp:spPr>
        <a:xfrm>
          <a:off x="4052483" y="84392"/>
          <a:ext cx="3684076" cy="2210445"/>
        </a:xfrm>
        <a:prstGeom prst="ellipse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6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Organismes de sensibilisation, de promotion </a:t>
          </a:r>
          <a:br>
            <a:rPr lang="fr-CA" sz="26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r>
            <a:rPr lang="fr-CA" sz="26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et de défense des droits</a:t>
          </a:r>
          <a:endParaRPr lang="en-US" sz="26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592003" y="408104"/>
        <a:ext cx="2605036" cy="1563021"/>
      </dsp:txXfrm>
    </dsp:sp>
    <dsp:sp modelId="{37794C54-0992-44A3-8169-68A26AB2995C}">
      <dsp:nvSpPr>
        <dsp:cNvPr id="0" name=""/>
        <dsp:cNvSpPr/>
      </dsp:nvSpPr>
      <dsp:spPr>
        <a:xfrm>
          <a:off x="8104967" y="84392"/>
          <a:ext cx="3684076" cy="2210445"/>
        </a:xfrm>
        <a:prstGeom prst="ellipse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Milieux de vie et de soutien dans la communauté</a:t>
          </a:r>
          <a:endParaRPr lang="en-US" sz="2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8644487" y="408104"/>
        <a:ext cx="2605036" cy="1563021"/>
      </dsp:txXfrm>
    </dsp:sp>
    <dsp:sp modelId="{D6BBA59E-ADD1-4792-890F-41F41CC082BA}">
      <dsp:nvSpPr>
        <dsp:cNvPr id="0" name=""/>
        <dsp:cNvSpPr/>
      </dsp:nvSpPr>
      <dsp:spPr>
        <a:xfrm>
          <a:off x="1837856" y="2663246"/>
          <a:ext cx="3684076" cy="2210445"/>
        </a:xfrm>
        <a:prstGeom prst="ellipse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Organismes d’hébergement temporaire</a:t>
          </a:r>
          <a:endParaRPr lang="en-US" sz="2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377376" y="2986958"/>
        <a:ext cx="2605036" cy="1563021"/>
      </dsp:txXfrm>
    </dsp:sp>
    <dsp:sp modelId="{9BA9F218-CA59-4452-A65E-6CFE45A2FE0A}">
      <dsp:nvSpPr>
        <dsp:cNvPr id="0" name=""/>
        <dsp:cNvSpPr/>
      </dsp:nvSpPr>
      <dsp:spPr>
        <a:xfrm>
          <a:off x="5890340" y="2663246"/>
          <a:ext cx="4060846" cy="2210445"/>
        </a:xfrm>
        <a:prstGeom prst="ellipse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Regroupements régionaux</a:t>
          </a:r>
          <a:endParaRPr lang="en-US" sz="27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6485037" y="2986958"/>
        <a:ext cx="2871452" cy="15630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DB241-0CD1-467F-88A9-E009DBCC5252}">
      <dsp:nvSpPr>
        <dsp:cNvPr id="0" name=""/>
        <dsp:cNvSpPr/>
      </dsp:nvSpPr>
      <dsp:spPr>
        <a:xfrm>
          <a:off x="0" y="261616"/>
          <a:ext cx="11532870" cy="4324320"/>
        </a:xfrm>
        <a:prstGeom prst="roundRect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Santé et bien-être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</a:t>
          </a:r>
          <a:r>
            <a:rPr lang="fr-CA" sz="28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Baisse mortalité, incapacités physiques et handicaps</a:t>
          </a:r>
          <a:endParaRPr lang="fr-FR" sz="2800" b="0" i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Actions de prévention et de promotion</a:t>
          </a:r>
          <a:endParaRPr lang="fr-FR" sz="2800" b="0" i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Protection de la santé publique</a:t>
          </a:r>
          <a:endParaRPr lang="fr-FR" sz="2800" b="0" i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Adaptation/réadaptation + intégration/réintégration sociale</a:t>
          </a:r>
          <a:endParaRPr lang="fr-FR" sz="2800" b="0" i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Équilibre, épanouissement, autonomie des personnes</a:t>
          </a:r>
          <a:endParaRPr lang="fr-FR" sz="2800" b="0" i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- Niveaux comparables de santé au sein des différentes populations</a:t>
          </a:r>
          <a:endParaRPr lang="fr-FR" sz="2800" b="0" i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11096" y="472712"/>
        <a:ext cx="11110678" cy="39021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1B943-207D-4C60-91AE-32D005DBD058}">
      <dsp:nvSpPr>
        <dsp:cNvPr id="0" name=""/>
        <dsp:cNvSpPr/>
      </dsp:nvSpPr>
      <dsp:spPr>
        <a:xfrm>
          <a:off x="865938" y="3239"/>
          <a:ext cx="1682395" cy="1009437"/>
        </a:xfrm>
        <a:prstGeom prst="rect">
          <a:avLst/>
        </a:prstGeom>
        <a:solidFill>
          <a:srgbClr val="28AA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Alcoolisme / toxicomanie et autres dépendances  </a:t>
          </a:r>
          <a:endParaRPr lang="en-US" sz="16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865938" y="3239"/>
        <a:ext cx="1682395" cy="1009437"/>
      </dsp:txXfrm>
    </dsp:sp>
    <dsp:sp modelId="{DE1AEABE-B2A3-4E53-A3B6-FAD41C21E45D}">
      <dsp:nvSpPr>
        <dsp:cNvPr id="0" name=""/>
        <dsp:cNvSpPr/>
      </dsp:nvSpPr>
      <dsp:spPr>
        <a:xfrm>
          <a:off x="2716574" y="3239"/>
          <a:ext cx="1682395" cy="1009437"/>
        </a:xfrm>
        <a:prstGeom prst="rect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Assistance et accompagn. / centres téléphoniques  </a:t>
          </a:r>
          <a:endParaRPr lang="en-US" sz="16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716574" y="3239"/>
        <a:ext cx="1682395" cy="1009437"/>
      </dsp:txXfrm>
    </dsp:sp>
    <dsp:sp modelId="{23CAB946-C6C7-470A-A820-54B83DF4C820}">
      <dsp:nvSpPr>
        <dsp:cNvPr id="0" name=""/>
        <dsp:cNvSpPr/>
      </dsp:nvSpPr>
      <dsp:spPr>
        <a:xfrm>
          <a:off x="4567209" y="3239"/>
          <a:ext cx="1682395" cy="1009437"/>
        </a:xfrm>
        <a:prstGeom prst="rect">
          <a:avLst/>
        </a:prstGeom>
        <a:solidFill>
          <a:srgbClr val="28AA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Autres ressources jeunesse</a:t>
          </a:r>
          <a:endParaRPr lang="en-US" sz="1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567209" y="3239"/>
        <a:ext cx="1682395" cy="1009437"/>
      </dsp:txXfrm>
    </dsp:sp>
    <dsp:sp modelId="{88674DC5-B79D-48E4-B5A5-F72F7F11DD2A}">
      <dsp:nvSpPr>
        <dsp:cNvPr id="0" name=""/>
        <dsp:cNvSpPr/>
      </dsp:nvSpPr>
      <dsp:spPr>
        <a:xfrm>
          <a:off x="6417844" y="3239"/>
          <a:ext cx="1682395" cy="1009437"/>
        </a:xfrm>
        <a:prstGeom prst="rect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Autres ressources pour femmes  </a:t>
          </a:r>
          <a:endParaRPr lang="en-US" sz="16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6417844" y="3239"/>
        <a:ext cx="1682395" cy="1009437"/>
      </dsp:txXfrm>
    </dsp:sp>
    <dsp:sp modelId="{F8FF27DA-24E0-465E-9F25-C8B4655526FB}">
      <dsp:nvSpPr>
        <dsp:cNvPr id="0" name=""/>
        <dsp:cNvSpPr/>
      </dsp:nvSpPr>
      <dsp:spPr>
        <a:xfrm>
          <a:off x="8268480" y="3239"/>
          <a:ext cx="1682395" cy="1009437"/>
        </a:xfrm>
        <a:prstGeom prst="rect">
          <a:avLst/>
        </a:prstGeom>
        <a:solidFill>
          <a:srgbClr val="97C0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Autres ressources pour hommes</a:t>
          </a:r>
          <a:endParaRPr lang="en-US" sz="1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8268480" y="3239"/>
        <a:ext cx="1682395" cy="1009437"/>
      </dsp:txXfrm>
    </dsp:sp>
    <dsp:sp modelId="{C7C604BB-C22C-4BCF-8424-FB9AE6029D42}">
      <dsp:nvSpPr>
        <dsp:cNvPr id="0" name=""/>
        <dsp:cNvSpPr/>
      </dsp:nvSpPr>
      <dsp:spPr>
        <a:xfrm>
          <a:off x="10119115" y="3239"/>
          <a:ext cx="1682395" cy="1009437"/>
        </a:xfrm>
        <a:prstGeom prst="rect">
          <a:avLst/>
        </a:prstGeom>
        <a:solidFill>
          <a:srgbClr val="28AA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Cancer</a:t>
          </a:r>
          <a:endParaRPr lang="en-US" sz="1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0119115" y="3239"/>
        <a:ext cx="1682395" cy="1009437"/>
      </dsp:txXfrm>
    </dsp:sp>
    <dsp:sp modelId="{C3F3BEEC-B470-4A6B-AB61-42953E737452}">
      <dsp:nvSpPr>
        <dsp:cNvPr id="0" name=""/>
        <dsp:cNvSpPr/>
      </dsp:nvSpPr>
      <dsp:spPr>
        <a:xfrm>
          <a:off x="865938" y="1180916"/>
          <a:ext cx="1682395" cy="1009437"/>
        </a:xfrm>
        <a:prstGeom prst="rect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Centres d'action bénévole </a:t>
          </a:r>
          <a:endParaRPr lang="en-US" sz="1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865938" y="1180916"/>
        <a:ext cx="1682395" cy="1009437"/>
      </dsp:txXfrm>
    </dsp:sp>
    <dsp:sp modelId="{8C78B73A-91C6-46D3-B37D-662D4733AE73}">
      <dsp:nvSpPr>
        <dsp:cNvPr id="0" name=""/>
        <dsp:cNvSpPr/>
      </dsp:nvSpPr>
      <dsp:spPr>
        <a:xfrm>
          <a:off x="2716574" y="1180916"/>
          <a:ext cx="1682395" cy="1009437"/>
        </a:xfrm>
        <a:prstGeom prst="rect">
          <a:avLst/>
        </a:prstGeom>
        <a:solidFill>
          <a:srgbClr val="97C0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Centres d'aide et de lutte contre les agressions à caractère sexuel </a:t>
          </a:r>
          <a:endParaRPr lang="en-US" sz="14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716574" y="1180916"/>
        <a:ext cx="1682395" cy="1009437"/>
      </dsp:txXfrm>
    </dsp:sp>
    <dsp:sp modelId="{D66177AB-9213-4721-8018-AB8514080421}">
      <dsp:nvSpPr>
        <dsp:cNvPr id="0" name=""/>
        <dsp:cNvSpPr/>
      </dsp:nvSpPr>
      <dsp:spPr>
        <a:xfrm>
          <a:off x="4567209" y="1180916"/>
          <a:ext cx="1682395" cy="1009437"/>
        </a:xfrm>
        <a:prstGeom prst="rect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Centres de femmes</a:t>
          </a:r>
          <a:endParaRPr lang="en-US" sz="1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567209" y="1180916"/>
        <a:ext cx="1682395" cy="1009437"/>
      </dsp:txXfrm>
    </dsp:sp>
    <dsp:sp modelId="{FA9AA205-6ABB-429E-97C9-8230B5B2BAF5}">
      <dsp:nvSpPr>
        <dsp:cNvPr id="0" name=""/>
        <dsp:cNvSpPr/>
      </dsp:nvSpPr>
      <dsp:spPr>
        <a:xfrm>
          <a:off x="6417844" y="1180916"/>
          <a:ext cx="1682395" cy="1009437"/>
        </a:xfrm>
        <a:prstGeom prst="rect">
          <a:avLst/>
        </a:prstGeom>
        <a:solidFill>
          <a:srgbClr val="97C0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Communautés culturelles et autochtones</a:t>
          </a:r>
          <a:endParaRPr lang="en-US" sz="1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6417844" y="1180916"/>
        <a:ext cx="1682395" cy="1009437"/>
      </dsp:txXfrm>
    </dsp:sp>
    <dsp:sp modelId="{6901A606-984F-49F4-8142-0D37DC8BDCA4}">
      <dsp:nvSpPr>
        <dsp:cNvPr id="0" name=""/>
        <dsp:cNvSpPr/>
      </dsp:nvSpPr>
      <dsp:spPr>
        <a:xfrm>
          <a:off x="8268480" y="1180916"/>
          <a:ext cx="1682395" cy="1009437"/>
        </a:xfrm>
        <a:prstGeom prst="rect">
          <a:avLst/>
        </a:prstGeom>
        <a:solidFill>
          <a:srgbClr val="28AA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Concertation et consultation générale</a:t>
          </a:r>
          <a:endParaRPr lang="en-US" sz="1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8268480" y="1180916"/>
        <a:ext cx="1682395" cy="1009437"/>
      </dsp:txXfrm>
    </dsp:sp>
    <dsp:sp modelId="{A46F9C1A-9B88-4A01-8840-8EF252990DC2}">
      <dsp:nvSpPr>
        <dsp:cNvPr id="0" name=""/>
        <dsp:cNvSpPr/>
      </dsp:nvSpPr>
      <dsp:spPr>
        <a:xfrm>
          <a:off x="10119115" y="1180916"/>
          <a:ext cx="1682395" cy="1009437"/>
        </a:xfrm>
        <a:prstGeom prst="rect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Contraception, allaitement, périnatalité, famille</a:t>
          </a:r>
          <a:endParaRPr lang="en-US" sz="16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0119115" y="1180916"/>
        <a:ext cx="1682395" cy="1009437"/>
      </dsp:txXfrm>
    </dsp:sp>
    <dsp:sp modelId="{98DF4E65-7A6F-43AC-AE6F-2529C09F3F52}">
      <dsp:nvSpPr>
        <dsp:cNvPr id="0" name=""/>
        <dsp:cNvSpPr/>
      </dsp:nvSpPr>
      <dsp:spPr>
        <a:xfrm>
          <a:off x="865938" y="2358593"/>
          <a:ext cx="1682395" cy="1009437"/>
        </a:xfrm>
        <a:prstGeom prst="rect">
          <a:avLst/>
        </a:prstGeom>
        <a:solidFill>
          <a:srgbClr val="28AA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Déficience intellectuelle</a:t>
          </a:r>
          <a:endParaRPr lang="en-US" sz="1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865938" y="2358593"/>
        <a:ext cx="1682395" cy="1009437"/>
      </dsp:txXfrm>
    </dsp:sp>
    <dsp:sp modelId="{F12458FA-4CB8-4CD8-AFB1-E279CDF357E6}">
      <dsp:nvSpPr>
        <dsp:cNvPr id="0" name=""/>
        <dsp:cNvSpPr/>
      </dsp:nvSpPr>
      <dsp:spPr>
        <a:xfrm>
          <a:off x="2716574" y="2358593"/>
          <a:ext cx="1682395" cy="1009437"/>
        </a:xfrm>
        <a:prstGeom prst="rect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Déficience physique</a:t>
          </a:r>
          <a:endParaRPr lang="en-US" sz="1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716574" y="2358593"/>
        <a:ext cx="1682395" cy="1009437"/>
      </dsp:txXfrm>
    </dsp:sp>
    <dsp:sp modelId="{F7395D7A-2C64-44E2-A0E6-ECBF318A2ECF}">
      <dsp:nvSpPr>
        <dsp:cNvPr id="0" name=""/>
        <dsp:cNvSpPr/>
      </dsp:nvSpPr>
      <dsp:spPr>
        <a:xfrm>
          <a:off x="4567209" y="2358593"/>
          <a:ext cx="1682395" cy="1009437"/>
        </a:xfrm>
        <a:prstGeom prst="rect">
          <a:avLst/>
        </a:prstGeom>
        <a:solidFill>
          <a:srgbClr val="97C0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Maintien à domicile</a:t>
          </a:r>
          <a:endParaRPr lang="en-US" sz="1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567209" y="2358593"/>
        <a:ext cx="1682395" cy="1009437"/>
      </dsp:txXfrm>
    </dsp:sp>
    <dsp:sp modelId="{24C8E75A-B4BA-4F51-A5F9-67D9C4514728}">
      <dsp:nvSpPr>
        <dsp:cNvPr id="0" name=""/>
        <dsp:cNvSpPr/>
      </dsp:nvSpPr>
      <dsp:spPr>
        <a:xfrm>
          <a:off x="6417844" y="2358593"/>
          <a:ext cx="1682395" cy="1009437"/>
        </a:xfrm>
        <a:prstGeom prst="rect">
          <a:avLst/>
        </a:prstGeom>
        <a:solidFill>
          <a:srgbClr val="28AA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Maisons de jeunes</a:t>
          </a:r>
          <a:endParaRPr lang="en-US" sz="1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6417844" y="2358593"/>
        <a:ext cx="1682395" cy="1009437"/>
      </dsp:txXfrm>
    </dsp:sp>
    <dsp:sp modelId="{EC2F4674-66B2-41F2-99FD-71DCBF5617AB}">
      <dsp:nvSpPr>
        <dsp:cNvPr id="0" name=""/>
        <dsp:cNvSpPr/>
      </dsp:nvSpPr>
      <dsp:spPr>
        <a:xfrm>
          <a:off x="8268480" y="2358593"/>
          <a:ext cx="1682395" cy="1009437"/>
        </a:xfrm>
        <a:prstGeom prst="rect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Maisons d'hébergement communautaire jeunesse</a:t>
          </a:r>
          <a:endParaRPr lang="en-US" sz="16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8268480" y="2358593"/>
        <a:ext cx="1682395" cy="1009437"/>
      </dsp:txXfrm>
    </dsp:sp>
    <dsp:sp modelId="{8F3E7689-7ED4-4A01-8E1E-A4963A7D8007}">
      <dsp:nvSpPr>
        <dsp:cNvPr id="0" name=""/>
        <dsp:cNvSpPr/>
      </dsp:nvSpPr>
      <dsp:spPr>
        <a:xfrm>
          <a:off x="10119115" y="2358593"/>
          <a:ext cx="1682395" cy="1009437"/>
        </a:xfrm>
        <a:prstGeom prst="rect">
          <a:avLst/>
        </a:prstGeom>
        <a:solidFill>
          <a:srgbClr val="97C0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Maisons d'hébergement pour femmes violentées ou en difficulté</a:t>
          </a:r>
          <a:endParaRPr lang="en-US" sz="14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0119115" y="2358593"/>
        <a:ext cx="1682395" cy="1009437"/>
      </dsp:txXfrm>
    </dsp:sp>
    <dsp:sp modelId="{BC289E5C-A9ED-4CE4-B06E-772F66458032}">
      <dsp:nvSpPr>
        <dsp:cNvPr id="0" name=""/>
        <dsp:cNvSpPr/>
      </dsp:nvSpPr>
      <dsp:spPr>
        <a:xfrm>
          <a:off x="865938" y="3536270"/>
          <a:ext cx="1682395" cy="1009437"/>
        </a:xfrm>
        <a:prstGeom prst="rect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Maisons d'hébergement pour hommes en difficulté</a:t>
          </a:r>
          <a:endParaRPr lang="en-US" sz="14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865938" y="3536270"/>
        <a:ext cx="1682395" cy="1009437"/>
      </dsp:txXfrm>
    </dsp:sp>
    <dsp:sp modelId="{B13E3EFD-B9C7-4255-A15D-DFCDF5F1F206}">
      <dsp:nvSpPr>
        <dsp:cNvPr id="0" name=""/>
        <dsp:cNvSpPr/>
      </dsp:nvSpPr>
      <dsp:spPr>
        <a:xfrm>
          <a:off x="2716574" y="3536270"/>
          <a:ext cx="1682395" cy="1009437"/>
        </a:xfrm>
        <a:prstGeom prst="rect">
          <a:avLst/>
        </a:prstGeom>
        <a:solidFill>
          <a:srgbClr val="97C0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Organismes de justice alternative</a:t>
          </a:r>
          <a:endParaRPr lang="en-US" sz="1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716574" y="3536270"/>
        <a:ext cx="1682395" cy="1009437"/>
      </dsp:txXfrm>
    </dsp:sp>
    <dsp:sp modelId="{B42CBF8E-3222-4DD8-9FE7-0BC5539670B0}">
      <dsp:nvSpPr>
        <dsp:cNvPr id="0" name=""/>
        <dsp:cNvSpPr/>
      </dsp:nvSpPr>
      <dsp:spPr>
        <a:xfrm>
          <a:off x="4567209" y="3536270"/>
          <a:ext cx="1682395" cy="1009437"/>
        </a:xfrm>
        <a:prstGeom prst="rect">
          <a:avLst/>
        </a:prstGeom>
        <a:solidFill>
          <a:srgbClr val="28AA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Orientation et identité sexuelles</a:t>
          </a:r>
          <a:endParaRPr lang="en-US" sz="1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567209" y="3536270"/>
        <a:ext cx="1682395" cy="1009437"/>
      </dsp:txXfrm>
    </dsp:sp>
    <dsp:sp modelId="{1E5632D3-F3A3-4061-9B58-858457910C82}">
      <dsp:nvSpPr>
        <dsp:cNvPr id="0" name=""/>
        <dsp:cNvSpPr/>
      </dsp:nvSpPr>
      <dsp:spPr>
        <a:xfrm>
          <a:off x="6417844" y="3536270"/>
          <a:ext cx="1682395" cy="1009437"/>
        </a:xfrm>
        <a:prstGeom prst="rect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Personnes démunies</a:t>
          </a:r>
          <a:endParaRPr lang="en-US" sz="1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6417844" y="3536270"/>
        <a:ext cx="1682395" cy="1009437"/>
      </dsp:txXfrm>
    </dsp:sp>
    <dsp:sp modelId="{10160E59-02B6-48D8-9B0A-EBF1954C1AB6}">
      <dsp:nvSpPr>
        <dsp:cNvPr id="0" name=""/>
        <dsp:cNvSpPr/>
      </dsp:nvSpPr>
      <dsp:spPr>
        <a:xfrm>
          <a:off x="8268480" y="3536270"/>
          <a:ext cx="1682395" cy="1009437"/>
        </a:xfrm>
        <a:prstGeom prst="rect">
          <a:avLst/>
        </a:prstGeom>
        <a:solidFill>
          <a:srgbClr val="97C0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Santé mentale</a:t>
          </a:r>
          <a:endParaRPr lang="en-US" sz="1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8268480" y="3536270"/>
        <a:ext cx="1682395" cy="1009437"/>
      </dsp:txXfrm>
    </dsp:sp>
    <dsp:sp modelId="{F2A0EFA5-EAF8-4205-A5B5-4D7AA7E89ABF}">
      <dsp:nvSpPr>
        <dsp:cNvPr id="0" name=""/>
        <dsp:cNvSpPr/>
      </dsp:nvSpPr>
      <dsp:spPr>
        <a:xfrm>
          <a:off x="10119115" y="3536270"/>
          <a:ext cx="1682395" cy="1009437"/>
        </a:xfrm>
        <a:prstGeom prst="rect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Santé physique</a:t>
          </a:r>
          <a:endParaRPr lang="en-US" sz="1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0119115" y="3536270"/>
        <a:ext cx="1682395" cy="1009437"/>
      </dsp:txXfrm>
    </dsp:sp>
    <dsp:sp modelId="{570D4259-58FD-4A2D-9714-CBD545D80F40}">
      <dsp:nvSpPr>
        <dsp:cNvPr id="0" name=""/>
        <dsp:cNvSpPr/>
      </dsp:nvSpPr>
      <dsp:spPr>
        <a:xfrm>
          <a:off x="4567209" y="4713947"/>
          <a:ext cx="1682395" cy="1009437"/>
        </a:xfrm>
        <a:prstGeom prst="rect">
          <a:avLst/>
        </a:prstGeom>
        <a:solidFill>
          <a:srgbClr val="97C0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Troubles du spectre de l'autisme</a:t>
          </a:r>
          <a:endParaRPr lang="en-US" sz="1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567209" y="4713947"/>
        <a:ext cx="1682395" cy="1009437"/>
      </dsp:txXfrm>
    </dsp:sp>
    <dsp:sp modelId="{A0759474-4B80-4D34-BCB9-1C00788A4DC0}">
      <dsp:nvSpPr>
        <dsp:cNvPr id="0" name=""/>
        <dsp:cNvSpPr/>
      </dsp:nvSpPr>
      <dsp:spPr>
        <a:xfrm>
          <a:off x="6417844" y="4713947"/>
          <a:ext cx="1682395" cy="1009437"/>
        </a:xfrm>
        <a:prstGeom prst="rect">
          <a:avLst/>
        </a:prstGeom>
        <a:solidFill>
          <a:srgbClr val="28AA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VIH-SIDA</a:t>
          </a:r>
          <a:endParaRPr lang="en-US" sz="1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6417844" y="4713947"/>
        <a:ext cx="1682395" cy="10094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D0EAD-DA1E-45B9-B7CF-8DBCD37E2D0D}">
      <dsp:nvSpPr>
        <dsp:cNvPr id="0" name=""/>
        <dsp:cNvSpPr/>
      </dsp:nvSpPr>
      <dsp:spPr>
        <a:xfrm>
          <a:off x="0" y="945"/>
          <a:ext cx="11603419" cy="447890"/>
        </a:xfrm>
        <a:prstGeom prst="roundRect">
          <a:avLst/>
        </a:prstGeom>
        <a:solidFill>
          <a:srgbClr val="BEE39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Relève d’un autre ministère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1864" y="22809"/>
        <a:ext cx="11559691" cy="404162"/>
      </dsp:txXfrm>
    </dsp:sp>
    <dsp:sp modelId="{A8CEB715-5526-45A7-8BAA-381CD5A30AEA}">
      <dsp:nvSpPr>
        <dsp:cNvPr id="0" name=""/>
        <dsp:cNvSpPr/>
      </dsp:nvSpPr>
      <dsp:spPr>
        <a:xfrm>
          <a:off x="0" y="460085"/>
          <a:ext cx="11603419" cy="447890"/>
        </a:xfrm>
        <a:prstGeom prst="roundRect">
          <a:avLst/>
        </a:prstGeom>
        <a:solidFill>
          <a:srgbClr val="C3F1F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Congrès, colloques, production de matériel promotionnel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1864" y="481949"/>
        <a:ext cx="11559691" cy="404162"/>
      </dsp:txXfrm>
    </dsp:sp>
    <dsp:sp modelId="{E38C5F7F-D539-4662-A654-92FAA6F3EC77}">
      <dsp:nvSpPr>
        <dsp:cNvPr id="0" name=""/>
        <dsp:cNvSpPr/>
      </dsp:nvSpPr>
      <dsp:spPr>
        <a:xfrm>
          <a:off x="0" y="919226"/>
          <a:ext cx="11603419" cy="447890"/>
        </a:xfrm>
        <a:prstGeom prst="roundRect">
          <a:avLst/>
        </a:prstGeom>
        <a:solidFill>
          <a:srgbClr val="BEE39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Activités de recherches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1864" y="941090"/>
        <a:ext cx="11559691" cy="404162"/>
      </dsp:txXfrm>
    </dsp:sp>
    <dsp:sp modelId="{F0EFDC61-F280-4FE2-9D9E-D737E1DD01C1}">
      <dsp:nvSpPr>
        <dsp:cNvPr id="0" name=""/>
        <dsp:cNvSpPr/>
      </dsp:nvSpPr>
      <dsp:spPr>
        <a:xfrm>
          <a:off x="0" y="1378366"/>
          <a:ext cx="11603419" cy="447890"/>
        </a:xfrm>
        <a:prstGeom prst="roundRect">
          <a:avLst/>
        </a:prstGeom>
        <a:solidFill>
          <a:srgbClr val="C3F1F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Acquisition ou la rénovation de biens immeubles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1864" y="1400230"/>
        <a:ext cx="11559691" cy="404162"/>
      </dsp:txXfrm>
    </dsp:sp>
    <dsp:sp modelId="{DC13AB27-939A-4271-880C-DB16353856D6}">
      <dsp:nvSpPr>
        <dsp:cNvPr id="0" name=""/>
        <dsp:cNvSpPr/>
      </dsp:nvSpPr>
      <dsp:spPr>
        <a:xfrm>
          <a:off x="0" y="1837507"/>
          <a:ext cx="11603419" cy="447890"/>
        </a:xfrm>
        <a:prstGeom prst="roundRect">
          <a:avLst/>
        </a:prstGeom>
        <a:solidFill>
          <a:srgbClr val="BEE39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Redistribution de fonds (fondation)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1864" y="1859371"/>
        <a:ext cx="11559691" cy="404162"/>
      </dsp:txXfrm>
    </dsp:sp>
    <dsp:sp modelId="{A879EACB-3606-4CB4-AF3A-62660758299E}">
      <dsp:nvSpPr>
        <dsp:cNvPr id="0" name=""/>
        <dsp:cNvSpPr/>
      </dsp:nvSpPr>
      <dsp:spPr>
        <a:xfrm>
          <a:off x="0" y="2296648"/>
          <a:ext cx="11603419" cy="447890"/>
        </a:xfrm>
        <a:prstGeom prst="roundRect">
          <a:avLst/>
        </a:prstGeom>
        <a:solidFill>
          <a:srgbClr val="C3F1F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Religieux, syndical ou politique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1864" y="2318512"/>
        <a:ext cx="11559691" cy="404162"/>
      </dsp:txXfrm>
    </dsp:sp>
    <dsp:sp modelId="{A095BDA4-CBCA-4724-A0AE-D3A401562A31}">
      <dsp:nvSpPr>
        <dsp:cNvPr id="0" name=""/>
        <dsp:cNvSpPr/>
      </dsp:nvSpPr>
      <dsp:spPr>
        <a:xfrm>
          <a:off x="0" y="2755788"/>
          <a:ext cx="11603419" cy="447890"/>
        </a:xfrm>
        <a:prstGeom prst="roundRect">
          <a:avLst/>
        </a:prstGeom>
        <a:solidFill>
          <a:srgbClr val="BEE39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Ordre professionnel ou regroupement de professionnels/intervenants.  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1864" y="2777652"/>
        <a:ext cx="11559691" cy="404162"/>
      </dsp:txXfrm>
    </dsp:sp>
    <dsp:sp modelId="{BB08F080-3B4B-4128-862C-21FAF1EA7AC0}">
      <dsp:nvSpPr>
        <dsp:cNvPr id="0" name=""/>
        <dsp:cNvSpPr/>
      </dsp:nvSpPr>
      <dsp:spPr>
        <a:xfrm>
          <a:off x="0" y="3214929"/>
          <a:ext cx="11603419" cy="447890"/>
        </a:xfrm>
        <a:prstGeom prst="roundRect">
          <a:avLst/>
        </a:prstGeom>
        <a:solidFill>
          <a:srgbClr val="C3F1F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Inscrit au Registre des entreprises non admissibles aux contrats publics 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1864" y="3236793"/>
        <a:ext cx="11559691" cy="404162"/>
      </dsp:txXfrm>
    </dsp:sp>
    <dsp:sp modelId="{A7EC581C-27BA-44BF-B5F8-D1037A7D7447}">
      <dsp:nvSpPr>
        <dsp:cNvPr id="0" name=""/>
        <dsp:cNvSpPr/>
      </dsp:nvSpPr>
      <dsp:spPr>
        <a:xfrm>
          <a:off x="0" y="3674070"/>
          <a:ext cx="11603419" cy="447890"/>
        </a:xfrm>
        <a:prstGeom prst="roundRect">
          <a:avLst/>
        </a:prstGeom>
        <a:solidFill>
          <a:srgbClr val="BEE39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 manqué à ses obligations antérieurement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1864" y="3695934"/>
        <a:ext cx="11559691" cy="404162"/>
      </dsp:txXfrm>
    </dsp:sp>
    <dsp:sp modelId="{64E41722-4284-471A-A7B2-6DD6A2ECE83C}">
      <dsp:nvSpPr>
        <dsp:cNvPr id="0" name=""/>
        <dsp:cNvSpPr/>
      </dsp:nvSpPr>
      <dsp:spPr>
        <a:xfrm>
          <a:off x="0" y="4133210"/>
          <a:ext cx="11603419" cy="447890"/>
        </a:xfrm>
        <a:prstGeom prst="roundRect">
          <a:avLst/>
        </a:prstGeom>
        <a:solidFill>
          <a:srgbClr val="C3F1F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CA majorité d’employés ou personnes avec liens conjugaux ou familiaux. 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1864" y="4155074"/>
        <a:ext cx="11559691" cy="404162"/>
      </dsp:txXfrm>
    </dsp:sp>
    <dsp:sp modelId="{ADB133F4-75D0-42A8-8A9A-E9EFB9B7F278}">
      <dsp:nvSpPr>
        <dsp:cNvPr id="0" name=""/>
        <dsp:cNvSpPr/>
      </dsp:nvSpPr>
      <dsp:spPr>
        <a:xfrm>
          <a:off x="0" y="4592351"/>
          <a:ext cx="11603419" cy="447890"/>
        </a:xfrm>
        <a:prstGeom prst="roundRect">
          <a:avLst/>
        </a:prstGeom>
        <a:solidFill>
          <a:srgbClr val="BEE39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Coop ou économie sociale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1864" y="4614215"/>
        <a:ext cx="11559691" cy="4041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3EDEB-7020-4745-8EF4-93B87CBF66F0}">
      <dsp:nvSpPr>
        <dsp:cNvPr id="0" name=""/>
        <dsp:cNvSpPr/>
      </dsp:nvSpPr>
      <dsp:spPr>
        <a:xfrm>
          <a:off x="0" y="2399555"/>
          <a:ext cx="11364685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B3797-C02B-468F-A2E4-72A971F88313}">
      <dsp:nvSpPr>
        <dsp:cNvPr id="0" name=""/>
        <dsp:cNvSpPr/>
      </dsp:nvSpPr>
      <dsp:spPr>
        <a:xfrm>
          <a:off x="196162" y="1487724"/>
          <a:ext cx="2856708" cy="575893"/>
        </a:xfrm>
        <a:prstGeom prst="rect">
          <a:avLst/>
        </a:prstGeom>
        <a:solidFill>
          <a:srgbClr val="008892"/>
        </a:solidFill>
        <a:ln w="6350" cap="flat" cmpd="sng" algn="ctr">
          <a:solidFill>
            <a:srgbClr val="00889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Sept à </a:t>
          </a:r>
          <a:r>
            <a:rPr lang="en-US" sz="20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nov</a:t>
          </a: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A</a:t>
          </a:r>
        </a:p>
      </dsp:txBody>
      <dsp:txXfrm>
        <a:off x="196162" y="1487724"/>
        <a:ext cx="2856708" cy="575893"/>
      </dsp:txXfrm>
    </dsp:sp>
    <dsp:sp modelId="{B9599F2B-6B1D-44F4-BEEC-F0B313F44623}">
      <dsp:nvSpPr>
        <dsp:cNvPr id="0" name=""/>
        <dsp:cNvSpPr/>
      </dsp:nvSpPr>
      <dsp:spPr>
        <a:xfrm>
          <a:off x="196162" y="816853"/>
          <a:ext cx="2856708" cy="670870"/>
        </a:xfrm>
        <a:prstGeom prst="rect">
          <a:avLst/>
        </a:prstGeom>
        <a:solidFill>
          <a:srgbClr val="E3F3E0">
            <a:alpha val="90000"/>
          </a:srgb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Dépôt des demandes</a:t>
          </a:r>
        </a:p>
      </dsp:txBody>
      <dsp:txXfrm>
        <a:off x="196162" y="816853"/>
        <a:ext cx="2856708" cy="670870"/>
      </dsp:txXfrm>
    </dsp:sp>
    <dsp:sp modelId="{E72DA0DD-ECB5-49A5-9FB7-DF3A2F58ED05}">
      <dsp:nvSpPr>
        <dsp:cNvPr id="0" name=""/>
        <dsp:cNvSpPr/>
      </dsp:nvSpPr>
      <dsp:spPr>
        <a:xfrm>
          <a:off x="1624517" y="2063617"/>
          <a:ext cx="0" cy="335937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3C5C5-1978-420B-B40F-106A2E4D38B1}">
      <dsp:nvSpPr>
        <dsp:cNvPr id="0" name=""/>
        <dsp:cNvSpPr/>
      </dsp:nvSpPr>
      <dsp:spPr>
        <a:xfrm>
          <a:off x="1039811" y="2690521"/>
          <a:ext cx="2856708" cy="575893"/>
        </a:xfrm>
        <a:prstGeom prst="rect">
          <a:avLst/>
        </a:prstGeom>
        <a:solidFill>
          <a:srgbClr val="008892"/>
        </a:solidFill>
        <a:ln w="6350" cap="flat" cmpd="sng" algn="ctr">
          <a:solidFill>
            <a:srgbClr val="97C05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Mars B</a:t>
          </a:r>
        </a:p>
      </dsp:txBody>
      <dsp:txXfrm>
        <a:off x="1039811" y="2690521"/>
        <a:ext cx="2856708" cy="575893"/>
      </dsp:txXfrm>
    </dsp:sp>
    <dsp:sp modelId="{6BC32B5D-412F-4276-9BD9-440542473FAA}">
      <dsp:nvSpPr>
        <dsp:cNvPr id="0" name=""/>
        <dsp:cNvSpPr/>
      </dsp:nvSpPr>
      <dsp:spPr>
        <a:xfrm>
          <a:off x="1054780" y="3236439"/>
          <a:ext cx="2856708" cy="942845"/>
        </a:xfrm>
        <a:prstGeom prst="rect">
          <a:avLst/>
        </a:prstGeom>
        <a:solidFill>
          <a:srgbClr val="E3F3E0">
            <a:alpha val="90000"/>
          </a:srgb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Réponse</a:t>
          </a: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  <a:r>
            <a:rPr lang="en-US" sz="20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d’admissibilité</a:t>
          </a:r>
          <a:endParaRPr lang="en-US" sz="20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054780" y="3236439"/>
        <a:ext cx="2856708" cy="942845"/>
      </dsp:txXfrm>
    </dsp:sp>
    <dsp:sp modelId="{D97F7E5C-8DF9-4ABC-BBBF-696DC4C5C64C}">
      <dsp:nvSpPr>
        <dsp:cNvPr id="0" name=""/>
        <dsp:cNvSpPr/>
      </dsp:nvSpPr>
      <dsp:spPr>
        <a:xfrm>
          <a:off x="2468165" y="2354583"/>
          <a:ext cx="0" cy="335937"/>
        </a:xfrm>
        <a:prstGeom prst="line">
          <a:avLst/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6508A-5B0D-48B6-85DD-EA5929ACCF94}">
      <dsp:nvSpPr>
        <dsp:cNvPr id="0" name=""/>
        <dsp:cNvSpPr/>
      </dsp:nvSpPr>
      <dsp:spPr>
        <a:xfrm rot="2700000">
          <a:off x="1587189" y="2362226"/>
          <a:ext cx="74656" cy="74656"/>
        </a:xfrm>
        <a:prstGeom prst="rect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15027E-4A4F-4FE1-AAFD-E9309AE13294}">
      <dsp:nvSpPr>
        <dsp:cNvPr id="0" name=""/>
        <dsp:cNvSpPr/>
      </dsp:nvSpPr>
      <dsp:spPr>
        <a:xfrm rot="2700000">
          <a:off x="2430837" y="2317255"/>
          <a:ext cx="74656" cy="74656"/>
        </a:xfrm>
        <a:prstGeom prst="rect">
          <a:avLst/>
        </a:prstGeom>
        <a:gradFill rotWithShape="0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F6FE8C-6AB7-4ECF-9253-52731578841A}">
      <dsp:nvSpPr>
        <dsp:cNvPr id="0" name=""/>
        <dsp:cNvSpPr/>
      </dsp:nvSpPr>
      <dsp:spPr>
        <a:xfrm>
          <a:off x="4201107" y="1456337"/>
          <a:ext cx="2856708" cy="575893"/>
        </a:xfrm>
        <a:prstGeom prst="rect">
          <a:avLst/>
        </a:prstGeom>
        <a:solidFill>
          <a:srgbClr val="008892"/>
        </a:solidFill>
        <a:ln w="6350" cap="flat" cmpd="sng" algn="ctr">
          <a:solidFill>
            <a:srgbClr val="F8AE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avr. B</a:t>
          </a:r>
        </a:p>
      </dsp:txBody>
      <dsp:txXfrm>
        <a:off x="4201107" y="1456337"/>
        <a:ext cx="2856708" cy="575893"/>
      </dsp:txXfrm>
    </dsp:sp>
    <dsp:sp modelId="{D4BAD60B-7E90-4890-BB26-14289023EE0B}">
      <dsp:nvSpPr>
        <dsp:cNvPr id="0" name=""/>
        <dsp:cNvSpPr/>
      </dsp:nvSpPr>
      <dsp:spPr>
        <a:xfrm>
          <a:off x="4201107" y="224787"/>
          <a:ext cx="2856708" cy="1232951"/>
        </a:xfrm>
        <a:prstGeom prst="rect">
          <a:avLst/>
        </a:prstGeom>
        <a:solidFill>
          <a:srgbClr val="E3F3E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Formulaire 1ere demande de financement</a:t>
          </a:r>
        </a:p>
      </dsp:txBody>
      <dsp:txXfrm>
        <a:off x="4201107" y="224787"/>
        <a:ext cx="2856708" cy="1232951"/>
      </dsp:txXfrm>
    </dsp:sp>
    <dsp:sp modelId="{B61D57E1-7A9F-4582-B9B0-F9FD355919F0}">
      <dsp:nvSpPr>
        <dsp:cNvPr id="0" name=""/>
        <dsp:cNvSpPr/>
      </dsp:nvSpPr>
      <dsp:spPr>
        <a:xfrm>
          <a:off x="5629462" y="2032231"/>
          <a:ext cx="0" cy="335937"/>
        </a:xfrm>
        <a:prstGeom prst="line">
          <a:avLst/>
        </a:pr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7317E-64B6-4EA5-908E-9322409E6A22}">
      <dsp:nvSpPr>
        <dsp:cNvPr id="0" name=""/>
        <dsp:cNvSpPr/>
      </dsp:nvSpPr>
      <dsp:spPr>
        <a:xfrm>
          <a:off x="4530954" y="2715499"/>
          <a:ext cx="1996351" cy="657094"/>
        </a:xfrm>
        <a:prstGeom prst="rect">
          <a:avLst/>
        </a:prstGeom>
        <a:solidFill>
          <a:srgbClr val="008892"/>
        </a:solidFill>
        <a:ln w="6350" cap="flat" cmpd="sng" algn="ctr">
          <a:solidFill>
            <a:srgbClr val="28AA7A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avr</a:t>
          </a: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. B </a:t>
          </a:r>
        </a:p>
      </dsp:txBody>
      <dsp:txXfrm>
        <a:off x="4530954" y="2715499"/>
        <a:ext cx="1996351" cy="657094"/>
      </dsp:txXfrm>
    </dsp:sp>
    <dsp:sp modelId="{30963C2B-11A6-4716-B20A-2E8E60A46BD3}">
      <dsp:nvSpPr>
        <dsp:cNvPr id="0" name=""/>
        <dsp:cNvSpPr/>
      </dsp:nvSpPr>
      <dsp:spPr>
        <a:xfrm>
          <a:off x="4664832" y="3365667"/>
          <a:ext cx="1683990" cy="618035"/>
        </a:xfrm>
        <a:prstGeom prst="rect">
          <a:avLst/>
        </a:prstGeom>
        <a:solidFill>
          <a:srgbClr val="E3F3E0"/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processus</a:t>
          </a: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de révision</a:t>
          </a:r>
        </a:p>
      </dsp:txBody>
      <dsp:txXfrm>
        <a:off x="4664832" y="3365667"/>
        <a:ext cx="1683990" cy="618035"/>
      </dsp:txXfrm>
    </dsp:sp>
    <dsp:sp modelId="{E8161F0D-66EE-4F16-911F-66D3A5278904}">
      <dsp:nvSpPr>
        <dsp:cNvPr id="0" name=""/>
        <dsp:cNvSpPr/>
      </dsp:nvSpPr>
      <dsp:spPr>
        <a:xfrm>
          <a:off x="5763437" y="2396478"/>
          <a:ext cx="0" cy="383304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A2BC7-74D1-4728-92A3-658469397A06}">
      <dsp:nvSpPr>
        <dsp:cNvPr id="0" name=""/>
        <dsp:cNvSpPr/>
      </dsp:nvSpPr>
      <dsp:spPr>
        <a:xfrm rot="2700000">
          <a:off x="5592133" y="2330840"/>
          <a:ext cx="74656" cy="74656"/>
        </a:xfrm>
        <a:prstGeom prst="rect">
          <a:avLst/>
        </a:prstGeom>
        <a:gradFill rotWithShape="0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2D0B3F-B92C-41D2-BEFF-722563E1E6BC}">
      <dsp:nvSpPr>
        <dsp:cNvPr id="0" name=""/>
        <dsp:cNvSpPr/>
      </dsp:nvSpPr>
      <dsp:spPr>
        <a:xfrm rot="2700000">
          <a:off x="5737351" y="2394075"/>
          <a:ext cx="52172" cy="52172"/>
        </a:xfrm>
        <a:prstGeom prst="rect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0090E4-05BF-4C78-BF77-FB73185A869D}">
      <dsp:nvSpPr>
        <dsp:cNvPr id="0" name=""/>
        <dsp:cNvSpPr/>
      </dsp:nvSpPr>
      <dsp:spPr>
        <a:xfrm>
          <a:off x="7528127" y="1393761"/>
          <a:ext cx="2856708" cy="768160"/>
        </a:xfrm>
        <a:prstGeom prst="rect">
          <a:avLst/>
        </a:prstGeom>
        <a:solidFill>
          <a:srgbClr val="008892"/>
        </a:solidFill>
        <a:ln w="6350" cap="flat" cmpd="sng" algn="ctr">
          <a:solidFill>
            <a:srgbClr val="97C059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Entre </a:t>
          </a:r>
          <a:r>
            <a:rPr lang="en-US" sz="20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octobre</a:t>
          </a: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et </a:t>
          </a:r>
          <a:r>
            <a:rPr lang="en-US" sz="20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décembre</a:t>
          </a: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B</a:t>
          </a:r>
        </a:p>
      </dsp:txBody>
      <dsp:txXfrm>
        <a:off x="7528127" y="1393761"/>
        <a:ext cx="2856708" cy="768160"/>
      </dsp:txXfrm>
    </dsp:sp>
    <dsp:sp modelId="{E0DC8F8D-D7E8-4CB8-A237-9923A185EA86}">
      <dsp:nvSpPr>
        <dsp:cNvPr id="0" name=""/>
        <dsp:cNvSpPr/>
      </dsp:nvSpPr>
      <dsp:spPr>
        <a:xfrm>
          <a:off x="7528127" y="529887"/>
          <a:ext cx="2856708" cy="942845"/>
        </a:xfrm>
        <a:prstGeom prst="rect">
          <a:avLst/>
        </a:prstGeom>
        <a:solidFill>
          <a:srgbClr val="E3F3E0">
            <a:alpha val="90000"/>
          </a:srgb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Réponse</a:t>
          </a: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de financement</a:t>
          </a:r>
        </a:p>
      </dsp:txBody>
      <dsp:txXfrm>
        <a:off x="7528127" y="529887"/>
        <a:ext cx="2856708" cy="942845"/>
      </dsp:txXfrm>
    </dsp:sp>
    <dsp:sp modelId="{5B92C4D7-B181-4F81-B394-99F60ACE8139}">
      <dsp:nvSpPr>
        <dsp:cNvPr id="0" name=""/>
        <dsp:cNvSpPr/>
      </dsp:nvSpPr>
      <dsp:spPr>
        <a:xfrm>
          <a:off x="8956481" y="2009710"/>
          <a:ext cx="0" cy="448093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D050E-624E-4B0C-8791-9628C1F9E615}">
      <dsp:nvSpPr>
        <dsp:cNvPr id="0" name=""/>
        <dsp:cNvSpPr/>
      </dsp:nvSpPr>
      <dsp:spPr>
        <a:xfrm>
          <a:off x="8311813" y="2735492"/>
          <a:ext cx="2856708" cy="575893"/>
        </a:xfrm>
        <a:prstGeom prst="rect">
          <a:avLst/>
        </a:prstGeom>
        <a:solidFill>
          <a:srgbClr val="008892"/>
        </a:solidFill>
        <a:ln w="6350" cap="flat" cmpd="sng" algn="ctr">
          <a:solidFill>
            <a:srgbClr val="00889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octobre</a:t>
          </a: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B </a:t>
          </a:r>
          <a:r>
            <a:rPr lang="en-US" sz="20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ou</a:t>
          </a: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 </a:t>
          </a:r>
          <a:r>
            <a:rPr lang="en-US" sz="2000" kern="1200" dirty="0" err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janv</a:t>
          </a: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. C </a:t>
          </a:r>
        </a:p>
      </dsp:txBody>
      <dsp:txXfrm>
        <a:off x="8311813" y="2735492"/>
        <a:ext cx="2856708" cy="575893"/>
      </dsp:txXfrm>
    </dsp:sp>
    <dsp:sp modelId="{4E1C549D-DFFC-4B6C-BEA5-0429FEC27FC5}">
      <dsp:nvSpPr>
        <dsp:cNvPr id="0" name=""/>
        <dsp:cNvSpPr/>
      </dsp:nvSpPr>
      <dsp:spPr>
        <a:xfrm>
          <a:off x="8311813" y="3311385"/>
          <a:ext cx="2856708" cy="670870"/>
        </a:xfrm>
        <a:prstGeom prst="rect">
          <a:avLst/>
        </a:prstGeom>
        <a:solidFill>
          <a:srgbClr val="E0F5E6">
            <a:alpha val="90000"/>
          </a:srgb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1er versement</a:t>
          </a:r>
        </a:p>
      </dsp:txBody>
      <dsp:txXfrm>
        <a:off x="8311813" y="3311385"/>
        <a:ext cx="2856708" cy="670870"/>
      </dsp:txXfrm>
    </dsp:sp>
    <dsp:sp modelId="{0DDC2732-3E2B-416B-9011-CC2AC3C4A12F}">
      <dsp:nvSpPr>
        <dsp:cNvPr id="0" name=""/>
        <dsp:cNvSpPr/>
      </dsp:nvSpPr>
      <dsp:spPr>
        <a:xfrm>
          <a:off x="9740167" y="2399554"/>
          <a:ext cx="0" cy="335937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F08B2-2FEF-441C-9D4A-104BDE8FE956}">
      <dsp:nvSpPr>
        <dsp:cNvPr id="0" name=""/>
        <dsp:cNvSpPr/>
      </dsp:nvSpPr>
      <dsp:spPr>
        <a:xfrm rot="2700000">
          <a:off x="8919153" y="2364397"/>
          <a:ext cx="74656" cy="74656"/>
        </a:xfrm>
        <a:prstGeom prst="rect">
          <a:avLst/>
        </a:prstGeom>
        <a:gradFill rotWithShape="0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64F025-AFF5-4700-8F07-E33F6BB2B6B4}">
      <dsp:nvSpPr>
        <dsp:cNvPr id="0" name=""/>
        <dsp:cNvSpPr/>
      </dsp:nvSpPr>
      <dsp:spPr>
        <a:xfrm rot="2700000">
          <a:off x="9702839" y="2362226"/>
          <a:ext cx="74656" cy="74656"/>
        </a:xfrm>
        <a:prstGeom prst="rect">
          <a:avLst/>
        </a:prstGeom>
        <a:gradFill rotWithShape="0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7C961-CB07-4DE8-9EB9-00B88D098454}">
      <dsp:nvSpPr>
        <dsp:cNvPr id="0" name=""/>
        <dsp:cNvSpPr/>
      </dsp:nvSpPr>
      <dsp:spPr>
        <a:xfrm>
          <a:off x="436147" y="1553"/>
          <a:ext cx="2497537" cy="1498522"/>
        </a:xfrm>
        <a:prstGeom prst="rect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Formulaire</a:t>
          </a:r>
          <a:endParaRPr lang="en-US" sz="2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36147" y="1553"/>
        <a:ext cx="2497537" cy="1498522"/>
      </dsp:txXfrm>
    </dsp:sp>
    <dsp:sp modelId="{4F96E464-0E02-4794-A7A8-59560AF4B51D}">
      <dsp:nvSpPr>
        <dsp:cNvPr id="0" name=""/>
        <dsp:cNvSpPr/>
      </dsp:nvSpPr>
      <dsp:spPr>
        <a:xfrm>
          <a:off x="3183439" y="1553"/>
          <a:ext cx="2497537" cy="1498522"/>
        </a:xfrm>
        <a:prstGeom prst="rect">
          <a:avLst/>
        </a:prstGeom>
        <a:solidFill>
          <a:srgbClr val="97C0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Historique de l’organisme </a:t>
          </a:r>
          <a:endParaRPr lang="en-US" sz="2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3183439" y="1553"/>
        <a:ext cx="2497537" cy="1498522"/>
      </dsp:txXfrm>
    </dsp:sp>
    <dsp:sp modelId="{66C0C710-9212-4FDE-98B5-42721A7273EC}">
      <dsp:nvSpPr>
        <dsp:cNvPr id="0" name=""/>
        <dsp:cNvSpPr/>
      </dsp:nvSpPr>
      <dsp:spPr>
        <a:xfrm>
          <a:off x="5930730" y="1553"/>
          <a:ext cx="2497537" cy="1498522"/>
        </a:xfrm>
        <a:prstGeom prst="rect">
          <a:avLst/>
        </a:prstGeom>
        <a:solidFill>
          <a:srgbClr val="28AA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Démonstration du bien-fondé de l’organisme</a:t>
          </a:r>
          <a:endParaRPr lang="en-US" sz="24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930730" y="1553"/>
        <a:ext cx="2497537" cy="1498522"/>
      </dsp:txXfrm>
    </dsp:sp>
    <dsp:sp modelId="{A9193F20-ADE6-471A-AD25-E7AA931806E2}">
      <dsp:nvSpPr>
        <dsp:cNvPr id="0" name=""/>
        <dsp:cNvSpPr/>
      </dsp:nvSpPr>
      <dsp:spPr>
        <a:xfrm>
          <a:off x="8678022" y="1553"/>
          <a:ext cx="2497537" cy="1498522"/>
        </a:xfrm>
        <a:prstGeom prst="rect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Lettres patentes</a:t>
          </a:r>
          <a:endParaRPr lang="en-US" sz="2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8678022" y="1553"/>
        <a:ext cx="2497537" cy="1498522"/>
      </dsp:txXfrm>
    </dsp:sp>
    <dsp:sp modelId="{93CA0540-1360-4456-B52B-223071CB8E34}">
      <dsp:nvSpPr>
        <dsp:cNvPr id="0" name=""/>
        <dsp:cNvSpPr/>
      </dsp:nvSpPr>
      <dsp:spPr>
        <a:xfrm>
          <a:off x="436147" y="1749830"/>
          <a:ext cx="2497537" cy="1498522"/>
        </a:xfrm>
        <a:prstGeom prst="rect">
          <a:avLst/>
        </a:prstGeom>
        <a:solidFill>
          <a:srgbClr val="97C0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Règlements généraux </a:t>
          </a:r>
          <a:endParaRPr lang="en-US" sz="2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36147" y="1749830"/>
        <a:ext cx="2497537" cy="1498522"/>
      </dsp:txXfrm>
    </dsp:sp>
    <dsp:sp modelId="{ED1EAFD2-2F20-4D3D-A1EF-2822ED7ED93B}">
      <dsp:nvSpPr>
        <dsp:cNvPr id="0" name=""/>
        <dsp:cNvSpPr/>
      </dsp:nvSpPr>
      <dsp:spPr>
        <a:xfrm>
          <a:off x="3183439" y="1749830"/>
          <a:ext cx="2497537" cy="1498522"/>
        </a:xfrm>
        <a:prstGeom prst="rect">
          <a:avLst/>
        </a:prstGeom>
        <a:solidFill>
          <a:srgbClr val="28AA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Preuve de la tenue d’une AGA</a:t>
          </a:r>
          <a:endParaRPr lang="en-US" sz="2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3183439" y="1749830"/>
        <a:ext cx="2497537" cy="1498522"/>
      </dsp:txXfrm>
    </dsp:sp>
    <dsp:sp modelId="{4F5D4ABC-E38C-4A66-9E11-2FC981D85A05}">
      <dsp:nvSpPr>
        <dsp:cNvPr id="0" name=""/>
        <dsp:cNvSpPr/>
      </dsp:nvSpPr>
      <dsp:spPr>
        <a:xfrm>
          <a:off x="5930730" y="1749830"/>
          <a:ext cx="2497537" cy="1498522"/>
        </a:xfrm>
        <a:prstGeom prst="rect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Rapport d’activités </a:t>
          </a:r>
          <a:endParaRPr lang="en-US" sz="2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930730" y="1749830"/>
        <a:ext cx="2497537" cy="1498522"/>
      </dsp:txXfrm>
    </dsp:sp>
    <dsp:sp modelId="{CEA8C9B2-05AB-4EC0-90A2-6137830F7608}">
      <dsp:nvSpPr>
        <dsp:cNvPr id="0" name=""/>
        <dsp:cNvSpPr/>
      </dsp:nvSpPr>
      <dsp:spPr>
        <a:xfrm>
          <a:off x="8678022" y="1749830"/>
          <a:ext cx="2497537" cy="1498522"/>
        </a:xfrm>
        <a:prstGeom prst="rect">
          <a:avLst/>
        </a:prstGeom>
        <a:solidFill>
          <a:srgbClr val="97C0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Rapport financier</a:t>
          </a:r>
          <a:endParaRPr lang="en-US" sz="2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8678022" y="1749830"/>
        <a:ext cx="2497537" cy="1498522"/>
      </dsp:txXfrm>
    </dsp:sp>
    <dsp:sp modelId="{B9D59BBF-7C51-4CC5-8351-9A85116D64BD}">
      <dsp:nvSpPr>
        <dsp:cNvPr id="0" name=""/>
        <dsp:cNvSpPr/>
      </dsp:nvSpPr>
      <dsp:spPr>
        <a:xfrm>
          <a:off x="3183439" y="3498106"/>
          <a:ext cx="2497537" cy="1498522"/>
        </a:xfrm>
        <a:prstGeom prst="rect">
          <a:avLst/>
        </a:prstGeom>
        <a:solidFill>
          <a:srgbClr val="0088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Prévisions budgétaires </a:t>
          </a:r>
          <a:endParaRPr lang="en-US" sz="28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3183439" y="3498106"/>
        <a:ext cx="2497537" cy="1498522"/>
      </dsp:txXfrm>
    </dsp:sp>
    <dsp:sp modelId="{11E3DFAE-52AC-4EF3-A647-1B5E4319C12D}">
      <dsp:nvSpPr>
        <dsp:cNvPr id="0" name=""/>
        <dsp:cNvSpPr/>
      </dsp:nvSpPr>
      <dsp:spPr>
        <a:xfrm>
          <a:off x="5930730" y="3498106"/>
          <a:ext cx="2497537" cy="1498522"/>
        </a:xfrm>
        <a:prstGeom prst="rect">
          <a:avLst/>
        </a:prstGeom>
        <a:solidFill>
          <a:srgbClr val="97C0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3 attestations de collaboration</a:t>
          </a:r>
          <a:endParaRPr lang="en-US" sz="24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930730" y="3498106"/>
        <a:ext cx="2497537" cy="14985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9C398-8269-4539-A01C-B969D622D969}">
      <dsp:nvSpPr>
        <dsp:cNvPr id="0" name=""/>
        <dsp:cNvSpPr/>
      </dsp:nvSpPr>
      <dsp:spPr>
        <a:xfrm>
          <a:off x="1340068" y="0"/>
          <a:ext cx="5423337" cy="5423337"/>
        </a:xfrm>
        <a:prstGeom prst="diamond">
          <a:avLst/>
        </a:prstGeom>
        <a:solidFill>
          <a:srgbClr val="00889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6BFD3-2BB2-403C-8C63-7165201A5EE8}">
      <dsp:nvSpPr>
        <dsp:cNvPr id="0" name=""/>
        <dsp:cNvSpPr/>
      </dsp:nvSpPr>
      <dsp:spPr>
        <a:xfrm>
          <a:off x="1328519" y="167346"/>
          <a:ext cx="2115101" cy="2115101"/>
        </a:xfrm>
        <a:prstGeom prst="roundRect">
          <a:avLst/>
        </a:prstGeom>
        <a:solidFill>
          <a:srgbClr val="28AA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Contester un refus</a:t>
          </a:r>
          <a:endParaRPr lang="en-US" sz="2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431770" y="270597"/>
        <a:ext cx="1908599" cy="1908599"/>
      </dsp:txXfrm>
    </dsp:sp>
    <dsp:sp modelId="{EAFD7C18-7EDE-490A-938E-AAF077A76ED0}">
      <dsp:nvSpPr>
        <dsp:cNvPr id="0" name=""/>
        <dsp:cNvSpPr/>
      </dsp:nvSpPr>
      <dsp:spPr>
        <a:xfrm>
          <a:off x="4580347" y="107721"/>
          <a:ext cx="2115101" cy="2115101"/>
        </a:xfrm>
        <a:prstGeom prst="roundRect">
          <a:avLst/>
        </a:prstGeom>
        <a:solidFill>
          <a:srgbClr val="97C0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2 personnes du CIUSSS, 2 personnes des regroupements reconnus</a:t>
          </a:r>
          <a:endParaRPr lang="en-US" sz="20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683598" y="210972"/>
        <a:ext cx="1908599" cy="1908599"/>
      </dsp:txXfrm>
    </dsp:sp>
    <dsp:sp modelId="{7B162638-6924-479D-AB3B-9E502669B0E9}">
      <dsp:nvSpPr>
        <dsp:cNvPr id="0" name=""/>
        <dsp:cNvSpPr/>
      </dsp:nvSpPr>
      <dsp:spPr>
        <a:xfrm>
          <a:off x="1388144" y="2853659"/>
          <a:ext cx="2115101" cy="2115101"/>
        </a:xfrm>
        <a:prstGeom prst="roundRect">
          <a:avLst/>
        </a:prstGeom>
        <a:solidFill>
          <a:srgbClr val="97C0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30 jours</a:t>
          </a:r>
          <a:endParaRPr lang="en-US" sz="32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491395" y="2956910"/>
        <a:ext cx="1908599" cy="1908599"/>
      </dsp:txXfrm>
    </dsp:sp>
    <dsp:sp modelId="{4498B5FA-6382-4A06-AC10-60AC53A8491B}">
      <dsp:nvSpPr>
        <dsp:cNvPr id="0" name=""/>
        <dsp:cNvSpPr/>
      </dsp:nvSpPr>
      <dsp:spPr>
        <a:xfrm>
          <a:off x="4719499" y="2822842"/>
          <a:ext cx="2115101" cy="2115101"/>
        </a:xfrm>
        <a:prstGeom prst="roundRect">
          <a:avLst/>
        </a:prstGeom>
        <a:solidFill>
          <a:srgbClr val="28AA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Bonne source d’information</a:t>
          </a:r>
          <a:endParaRPr lang="en-US" sz="20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822750" y="2926093"/>
        <a:ext cx="1908599" cy="1908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1F9AC-7D0D-44CA-9FF2-E104AF3C74EA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C55B0-13CA-4D23-AF64-78139FDE35E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027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3937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/>
              <a:t>Les critères sont inter reliés, peut être répétitif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/>
              <a:t>Les 8 critères sont obligatoires pour les nouveaux groupes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/>
              <a:t>Les anciens groupes (avant 2021) ont quelques années pour se conformer (démontrer dans leur rapport d’activités)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9154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Donner des contre exemples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9869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Exercice !!!!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3937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/>
              <a:t>Si tu ne fit pas dans les typo, tu n’est pas un groupe ACA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7957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/>
              <a:t>Logique du port d’attache, les autres ministères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/>
              <a:t>50% + 1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/>
              <a:t>Pas de doubles attaches au PSOC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2546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3692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7050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7536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/>
              <a:t>On peut redéposer l’année d’après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/>
              <a:t>Le montant reçu, s’il y a du nouvel argent, sera de 60 000$ ou 120 000$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4884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/>
              <a:t>Tous ces documents sont essentiel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/>
              <a:t>Inutile de déposer un dossier incomplet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/>
              <a:t>Attestation =</a:t>
            </a:r>
            <a:r>
              <a:rPr lang="fr-CA"/>
              <a:t>pas lettre d’appuie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208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Non corporative</a:t>
            </a:r>
          </a:p>
          <a:p>
            <a:r>
              <a:rPr lang="fr-CA" dirty="0"/>
              <a:t>Bien commun</a:t>
            </a:r>
          </a:p>
          <a:p>
            <a:r>
              <a:rPr lang="fr-CA" dirty="0"/>
              <a:t>DRSP et CIUSSS, généraliste et tous les secteurs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5446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0158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3334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/>
              <a:t>Les versements sont inégaux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/>
              <a:t>Avril et juillet : ¼ de l’année précédente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/>
              <a:t>Octobre :1/2 du restant (ajout de l’indexation et – ou du rehaussement – avance / 2 )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/>
              <a:t>Janvier : la balance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4252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 err="1"/>
              <a:t>Pv</a:t>
            </a:r>
            <a:r>
              <a:rPr lang="fr-CA" dirty="0"/>
              <a:t> ou extraits de </a:t>
            </a:r>
            <a:r>
              <a:rPr lang="fr-CA" dirty="0" err="1"/>
              <a:t>pv</a:t>
            </a:r>
            <a:endParaRPr lang="fr-CA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/>
              <a:t>Règlements généraux ou lettres patentes (version à jour)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96653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/>
              <a:t>Toujours être poli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/>
              <a:t>Toujours répondre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/>
              <a:t>S’adresse souvent à la présidence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/>
              <a:t>Attendez pas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05643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3001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À conditions qu’il </a:t>
            </a:r>
            <a:r>
              <a:rPr lang="fr-CA" dirty="0" err="1"/>
              <a:t>nY</a:t>
            </a:r>
            <a:r>
              <a:rPr lang="fr-CA" dirty="0"/>
              <a:t> ai pas de consignes du </a:t>
            </a:r>
            <a:r>
              <a:rPr lang="fr-CA" dirty="0" err="1"/>
              <a:t>ciusss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55250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5849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Plusieurs modes de financements</a:t>
            </a:r>
          </a:p>
          <a:p>
            <a:r>
              <a:rPr lang="fr-CA" dirty="0"/>
              <a:t>Les 3 premiers sont des subventions pour les groupes communautaires</a:t>
            </a:r>
          </a:p>
          <a:p>
            <a:r>
              <a:rPr lang="fr-CA" dirty="0"/>
              <a:t>C’est issu du Cadre de partenariat et basé sur le LSSS (n’a pas été négocié, dicté par le gouvernement)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Ils ne respectent pas toujours leurs propres règlements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Impact pour les groupes (Code de couleurs) = niveau d’ autonomie</a:t>
            </a:r>
          </a:p>
          <a:p>
            <a:r>
              <a:rPr lang="fr-CA" dirty="0"/>
              <a:t>À chaque fois que de l’argent est annoncée, les </a:t>
            </a:r>
            <a:r>
              <a:rPr lang="fr-CA" dirty="0" err="1"/>
              <a:t>pourparlés</a:t>
            </a:r>
            <a:r>
              <a:rPr lang="fr-CA" dirty="0"/>
              <a:t> commencent !!!!!</a:t>
            </a:r>
          </a:p>
          <a:p>
            <a:r>
              <a:rPr lang="fr-CA" dirty="0"/>
              <a:t>Le 2</a:t>
            </a:r>
            <a:r>
              <a:rPr lang="fr-CA" baseline="30000" dirty="0"/>
              <a:t>e</a:t>
            </a:r>
            <a:r>
              <a:rPr lang="fr-CA" dirty="0"/>
              <a:t> mode envoie d’être normé par Québec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1A3EA-98D2-4753-B641-2B0C53B23F41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6862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Le chemin emprunté par l’argent va avoir une influence sur les conditions du financement (chacun y ajoute son grain de sel)</a:t>
            </a:r>
          </a:p>
          <a:p>
            <a:r>
              <a:rPr lang="fr-CA" dirty="0"/>
              <a:t>Tous les départements ne peuvent pas faire tous les modes de financement</a:t>
            </a:r>
          </a:p>
          <a:p>
            <a:r>
              <a:rPr lang="fr-CA" dirty="0"/>
              <a:t>Des fois le ministère décide de l’instance et le mode en découle</a:t>
            </a:r>
          </a:p>
          <a:p>
            <a:r>
              <a:rPr lang="fr-CA" dirty="0"/>
              <a:t>Des fois le ministère décide du mode et l’instance en découle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1A3EA-98D2-4753-B641-2B0C53B23F41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3139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84424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L’argent passait de l’agence aux groupes sans passer par les CSSS</a:t>
            </a:r>
          </a:p>
          <a:p>
            <a:r>
              <a:rPr lang="fr-CA" dirty="0"/>
              <a:t>Réforme de 2015 Abolition de l’agence et des CSSS (16)</a:t>
            </a:r>
          </a:p>
          <a:p>
            <a:r>
              <a:rPr lang="fr-CA" dirty="0"/>
              <a:t>Sans structure régionale, comment je fais pour donner l’argent aux groupes?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1A3EA-98D2-4753-B641-2B0C53B23F41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72901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Exemple santé mentale (le SR doit négocier avec les programmes services des 5 CIUSSS</a:t>
            </a:r>
          </a:p>
          <a:p>
            <a:r>
              <a:rPr lang="fr-CA" dirty="0"/>
              <a:t>Territoire des </a:t>
            </a:r>
            <a:r>
              <a:rPr lang="fr-CA" dirty="0" err="1"/>
              <a:t>ciusss</a:t>
            </a:r>
            <a:r>
              <a:rPr lang="fr-CA" dirty="0"/>
              <a:t> = pas toujours territoire des groupes</a:t>
            </a:r>
          </a:p>
          <a:p>
            <a:r>
              <a:rPr lang="fr-CA" dirty="0"/>
              <a:t>Guerre de pouvoir être eux, se servent des groupes dans leurs power </a:t>
            </a:r>
            <a:r>
              <a:rPr lang="fr-CA" dirty="0" err="1"/>
              <a:t>play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1A3EA-98D2-4753-B641-2B0C53B23F41}" type="slidenum">
              <a:rPr lang="fr-CA" smtClean="0"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8214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RIOCM et regroupements sectoriels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375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FDD9C-CA0E-4A0C-815C-31A40B6F897A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71475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0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Avertissement : ceci est un cours 101 et ne reflète pas l’opinion du RIOCM</a:t>
            </a:r>
          </a:p>
          <a:p>
            <a:r>
              <a:rPr lang="fr-CA" dirty="0"/>
              <a:t>Le RIOCM n’est pas impliqué dans l’admissibilité, mais on peut vous défendre si vous êtes refusés ou expulsés</a:t>
            </a:r>
          </a:p>
          <a:p>
            <a:r>
              <a:rPr lang="fr-CA" dirty="0"/>
              <a:t>Mission = contribution pour tout ce qui est nécessaire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6000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/>
              <a:t>Alternatif aux services de l’État, pas pour le remplacer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 err="1"/>
              <a:t>Empowerment</a:t>
            </a:r>
            <a:endParaRPr lang="fr-CA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/>
              <a:t>Logique transformative et non adaptative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dirty="0"/>
              <a:t>Mouvement social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7975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898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15"/>
              </a:spcAft>
            </a:pPr>
            <a:r>
              <a:rPr lang="fr-CA" dirty="0"/>
              <a:t>La fête des acronymes 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6019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Exemple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9841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Mot clé : </a:t>
            </a:r>
            <a:r>
              <a:rPr lang="fr-CA" dirty="0" err="1"/>
              <a:t>majotitairement</a:t>
            </a:r>
            <a:r>
              <a:rPr lang="fr-CA" dirty="0"/>
              <a:t>  (prédominance)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C55B0-13CA-4D23-AF64-78139FDE35E3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566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95A8B-7BAC-463F-88A8-69FBF99FC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92FEE-5DCC-41AB-BB9F-84C1A098E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219DF-6E5D-46C2-A649-B13F4886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12C-FFA8-4EF7-AB6D-3A512D7A692C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15D15-E3EA-4065-88BE-A580A42A9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E4C48-8171-4744-8B0D-6F7F5273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F144-F02D-46B8-AFB0-8B657C2914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811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465D-781B-4858-B867-DBAD7E44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2DE5F9-D346-46F4-ADDB-F661A8FFA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59680-65F5-49C9-A8C9-B80B0A5E1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12C-FFA8-4EF7-AB6D-3A512D7A692C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EE231-4745-4ABB-A5A1-646F7AB0B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4EDE9-3D14-4D41-BD8D-477D75BD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F144-F02D-46B8-AFB0-8B657C2914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916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0AE3D3-102D-41A1-845E-826C2787F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F977A8-9E96-4162-90E9-418403856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6A4CE-219D-4C62-882B-43A2DAAF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12C-FFA8-4EF7-AB6D-3A512D7A692C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23833-202C-4059-B83D-AD1E257A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A7B90-453E-44C4-9227-262E3384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F144-F02D-46B8-AFB0-8B657C2914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9671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842363"/>
            <a:ext cx="12192000" cy="2697538"/>
          </a:xfrm>
          <a:custGeom>
            <a:avLst/>
            <a:gdLst>
              <a:gd name="connsiteX0" fmla="*/ 0 w 12192000"/>
              <a:gd name="connsiteY0" fmla="*/ 0 h 2697538"/>
              <a:gd name="connsiteX1" fmla="*/ 12192000 w 12192000"/>
              <a:gd name="connsiteY1" fmla="*/ 0 h 2697538"/>
              <a:gd name="connsiteX2" fmla="*/ 12192000 w 12192000"/>
              <a:gd name="connsiteY2" fmla="*/ 2697538 h 2697538"/>
              <a:gd name="connsiteX3" fmla="*/ 0 w 12192000"/>
              <a:gd name="connsiteY3" fmla="*/ 2697538 h 269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97538">
                <a:moveTo>
                  <a:pt x="0" y="0"/>
                </a:moveTo>
                <a:lnTo>
                  <a:pt x="12192000" y="0"/>
                </a:lnTo>
                <a:lnTo>
                  <a:pt x="12192000" y="2697538"/>
                </a:lnTo>
                <a:lnTo>
                  <a:pt x="0" y="26975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1472319" y="364862"/>
            <a:ext cx="402255" cy="40225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487337" y="412100"/>
            <a:ext cx="37221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1008E2E5-EC2A-4388-98C4-42E80B969950}" type="slidenum">
              <a:rPr lang="en-US" sz="1400" smtClean="0">
                <a:solidFill>
                  <a:schemeClr val="bg1"/>
                </a:solidFill>
                <a:latin typeface="+mj-lt"/>
              </a:rPr>
              <a:t>‹N°›</a:t>
            </a:fld>
            <a:endParaRPr lang="en-US" sz="14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91481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E5EFD-B033-4F01-96A7-29838D85A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7BCB6-FCB4-40F4-B4B7-F5AA93CF3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70060-4A4D-4368-B301-AC8B6662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12C-FFA8-4EF7-AB6D-3A512D7A692C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06ADF-6DCE-4AE2-AA86-4BAFEC91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1C35B-431F-4A17-B92C-1D63EAE0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F144-F02D-46B8-AFB0-8B657C2914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392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FDFB-D761-41A8-83E9-28644919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3B781-A81B-46F4-9DAB-AC5AB1E65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11078-B676-4823-AE0C-1A52A88D8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12C-FFA8-4EF7-AB6D-3A512D7A692C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9E641-F05D-4247-850C-1AEAE27C2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182E2-1506-432B-B9B5-55B64DB0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F144-F02D-46B8-AFB0-8B657C2914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743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CCBD-BD3D-4281-AF20-3BFD7B0C4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F9B57-E1D6-4866-B0C8-9F6021CE9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9B152-0D01-441E-9CC3-BA4516FCC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069BB-9D4D-41E9-82FA-CE61C26C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12C-FFA8-4EF7-AB6D-3A512D7A692C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BE115-DD62-4609-8A41-3AE3EF165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EB9CF-8CB1-47CE-97DB-37D0BF37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F144-F02D-46B8-AFB0-8B657C2914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008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EE34-458E-43DD-9BD3-6E76560A3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8F2DB-754A-4728-987F-93A664978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DB877-4DB7-4A22-9C09-B0DA72CF1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C7137-6D74-4556-91AF-F9531AAC9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9271B-0CED-4A1D-B772-526CBD9AF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FC979-042D-414C-AEB5-3D3D71DD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12C-FFA8-4EF7-AB6D-3A512D7A692C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0A0E87-7F17-4221-80DF-956A0F7A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17FA92-565D-48FC-9350-7CCC8CBF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F144-F02D-46B8-AFB0-8B657C2914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031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29365-A863-4247-B5C0-7BABBD0AA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354474-84CD-4C3F-9B62-E2F842A46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12C-FFA8-4EF7-AB6D-3A512D7A692C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DF200-57A1-47C7-9435-5189CB2FC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9B5D9-2B67-413B-849E-7169098D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F144-F02D-46B8-AFB0-8B657C2914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450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68D3BF-7B98-48DC-A16F-3F404615F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12C-FFA8-4EF7-AB6D-3A512D7A692C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1D2DE-309A-4733-9D98-FB3C6FA3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E2064-E4F3-473C-911E-A44F49F3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F144-F02D-46B8-AFB0-8B657C2914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574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5AB0-1CC1-43F3-9BB8-22C1D0D2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53426-F4C3-479B-8736-A0751E5D6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593EE-F8F2-4E5A-916F-6F5ED661E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63129-0BCF-4C2B-A188-D8AF8766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12C-FFA8-4EF7-AB6D-3A512D7A692C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7EFC1-F6F2-42A1-A46C-4A703BEE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93508-EEEA-47A8-A0EA-6E961D45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F144-F02D-46B8-AFB0-8B657C2914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863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7C0B2-DB5C-4DC2-AF59-E5700EA2C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47C527-169B-4D98-9F5A-B3CDCEFDD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6EB84-A2E8-4FAA-A8BC-19C15C1A7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1B7D5-4548-4230-B16F-21420F21D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912C-FFA8-4EF7-AB6D-3A512D7A692C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13A4F-8623-48AC-B2D4-83359BBC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A5DB9-193A-462B-AAB5-D6AC6D93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F144-F02D-46B8-AFB0-8B657C2914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883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BD34B4-4191-4F48-A83A-97D2CF3F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6C306-A732-447C-99BA-BF21B9157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821CA-CE06-4CDC-BBA2-6534EE57B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912C-FFA8-4EF7-AB6D-3A512D7A692C}" type="datetimeFigureOut">
              <a:rPr lang="fr-CA" smtClean="0"/>
              <a:t>2023-10-19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F337B-E045-4E64-B79B-AA7CDFAE0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74521-3C7C-4463-977C-87E85A5DF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3F144-F02D-46B8-AFB0-8B657C2914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216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15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18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notesSlide" Target="../notesSlides/notesSlide19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notesSlide" Target="../notesSlides/notesSlide20.xml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notesSlide" Target="../notesSlides/notesSlide23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notesSlide" Target="../notesSlides/notesSlide24.xml"/><Relationship Id="rId7" Type="http://schemas.openxmlformats.org/officeDocument/2006/relationships/diagramColors" Target="../diagrams/colors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notesSlide" Target="../notesSlides/notesSlide25.xml"/><Relationship Id="rId7" Type="http://schemas.openxmlformats.org/officeDocument/2006/relationships/diagramColors" Target="../diagrams/colors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lais-femmes.qc.ca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oco-net.org/" TargetMode="Externa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hyperlink" Target="https://lecprf.org/" TargetMode="External"/><Relationship Id="rId5" Type="http://schemas.openxmlformats.org/officeDocument/2006/relationships/hyperlink" Target="http://lecfp.qc.ca/" TargetMode="External"/><Relationship Id="rId4" Type="http://schemas.openxmlformats.org/officeDocument/2006/relationships/notesSlide" Target="../notesSlides/notesSlide32.xml"/><Relationship Id="rId9" Type="http://schemas.openxmlformats.org/officeDocument/2006/relationships/hyperlink" Target="https://www.centrestpierre.org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riocm.org/wp-content/uploads/2013/09/saca_politique.pdf" TargetMode="External"/><Relationship Id="rId18" Type="http://schemas.openxmlformats.org/officeDocument/2006/relationships/image" Target="../media/image13.png"/><Relationship Id="rId3" Type="http://schemas.openxmlformats.org/officeDocument/2006/relationships/tags" Target="../tags/tag34.xml"/><Relationship Id="rId7" Type="http://schemas.openxmlformats.org/officeDocument/2006/relationships/hyperlink" Target="https://santemontreal.qc.ca/fileadmin/fichiers/professionnels/outils-services/PSOC/Cadre_de_reference_regional_Mars_2019.pdf" TargetMode="External"/><Relationship Id="rId12" Type="http://schemas.openxmlformats.org/officeDocument/2006/relationships/hyperlink" Target="https://riocm.org/wp-content/uploads/2013/09/saca_cadre_reference_action_communautaire.pdf" TargetMode="External"/><Relationship Id="rId17" Type="http://schemas.openxmlformats.org/officeDocument/2006/relationships/hyperlink" Target="https://santemontreal.qc.ca/professionnels/services-et-outils/activites-communautaires-psoc/" TargetMode="External"/><Relationship Id="rId2" Type="http://schemas.openxmlformats.org/officeDocument/2006/relationships/tags" Target="../tags/tag33.xml"/><Relationship Id="rId16" Type="http://schemas.openxmlformats.org/officeDocument/2006/relationships/image" Target="../media/image12.png"/><Relationship Id="rId1" Type="http://schemas.openxmlformats.org/officeDocument/2006/relationships/tags" Target="../tags/tag32.xml"/><Relationship Id="rId6" Type="http://schemas.openxmlformats.org/officeDocument/2006/relationships/hyperlink" Target="https://riocm.org/wp-content/uploads/2013/09/nouveau-cadre-gestion-ministeriel-psoc-2020.pdf" TargetMode="External"/><Relationship Id="rId11" Type="http://schemas.openxmlformats.org/officeDocument/2006/relationships/image" Target="../media/image11.png"/><Relationship Id="rId5" Type="http://schemas.openxmlformats.org/officeDocument/2006/relationships/notesSlide" Target="../notesSlides/notesSlide33.xml"/><Relationship Id="rId15" Type="http://schemas.openxmlformats.org/officeDocument/2006/relationships/hyperlink" Target="https://riocm.org/wp-content/uploads/2013/09/outil-aca-2021-riocm.pdf" TargetMode="Externa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9.png"/><Relationship Id="rId14" Type="http://schemas.openxmlformats.org/officeDocument/2006/relationships/hyperlink" Target="https://santemontreal.qc.ca/fileadmin/fichiers/asssm/PSOC/Cadre_de_gestion_du_PSOC__2021_vf.pdf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fhlogo.blogspot.com/2011/03/facebook.html" TargetMode="External"/><Relationship Id="rId3" Type="http://schemas.openxmlformats.org/officeDocument/2006/relationships/tags" Target="../tags/tag37.xml"/><Relationship Id="rId7" Type="http://schemas.openxmlformats.org/officeDocument/2006/relationships/image" Target="../media/image14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3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hyperlink" Target="http://www.pngall.com/twitter-png" TargetMode="External"/><Relationship Id="rId4" Type="http://schemas.openxmlformats.org/officeDocument/2006/relationships/tags" Target="../tags/tag38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2FFAD-55BA-4502-A59C-13047549127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45393" y="2305701"/>
            <a:ext cx="8682699" cy="1628028"/>
          </a:xfrm>
          <a:noFill/>
        </p:spPr>
        <p:txBody>
          <a:bodyPr>
            <a:noAutofit/>
          </a:bodyPr>
          <a:lstStyle/>
          <a:p>
            <a:pPr algn="ctr" fontAlgn="base">
              <a:lnSpc>
                <a:spcPct val="100000"/>
              </a:lnSpc>
            </a:pPr>
            <a:r>
              <a:rPr lang="fr-FR" sz="2800" b="1" dirty="0">
                <a:latin typeface="Roboto"/>
              </a:rPr>
              <a:t>Introduction au Programme de soutien </a:t>
            </a:r>
            <a:br>
              <a:rPr lang="fr-FR" sz="2800" b="1" dirty="0">
                <a:latin typeface="Roboto"/>
              </a:rPr>
            </a:br>
            <a:r>
              <a:rPr lang="fr-FR" sz="2800" b="1" dirty="0">
                <a:latin typeface="Roboto"/>
              </a:rPr>
              <a:t>aux organismes communautaires</a:t>
            </a:r>
            <a:br>
              <a:rPr lang="fr-FR" sz="2800" b="1" dirty="0">
                <a:latin typeface="Roboto"/>
              </a:rPr>
            </a:br>
            <a:r>
              <a:rPr lang="fr-FR" sz="2800" b="1" dirty="0">
                <a:latin typeface="Roboto"/>
              </a:rPr>
              <a:t>en santé et services sociaux</a:t>
            </a:r>
            <a:br>
              <a:rPr lang="fr-FR" sz="4000" b="1" dirty="0">
                <a:solidFill>
                  <a:srgbClr val="124733"/>
                </a:solidFill>
                <a:latin typeface="Roboto"/>
              </a:rPr>
            </a:br>
            <a:br>
              <a:rPr lang="fr-CA" sz="1600" dirty="0">
                <a:latin typeface="Roboto"/>
              </a:rPr>
            </a:br>
            <a:endParaRPr lang="fr-CA" sz="1600" dirty="0">
              <a:latin typeface="Roboto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240A929-607D-4656-903B-14F784E9B7B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51" y="4552299"/>
            <a:ext cx="8347941" cy="216211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99DE52E-43F3-4BF0-899D-03E8E1A5DFB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89058" y="980138"/>
            <a:ext cx="39953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8000" b="1" dirty="0">
                <a:solidFill>
                  <a:srgbClr val="124733"/>
                </a:solidFill>
                <a:latin typeface="Oswald Light" pitchFamily="2" charset="0"/>
              </a:rPr>
              <a:t>PSOC 101 </a:t>
            </a:r>
          </a:p>
        </p:txBody>
      </p:sp>
    </p:spTree>
    <p:extLst>
      <p:ext uri="{BB962C8B-B14F-4D97-AF65-F5344CB8AC3E}">
        <p14:creationId xmlns:p14="http://schemas.microsoft.com/office/powerpoint/2010/main" val="149682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8BC8-4967-41F6-BE2D-63D13E05172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rgbClr val="124733"/>
                </a:solidFill>
                <a:latin typeface="Oswald Light" pitchFamily="2" charset="0"/>
              </a:rPr>
              <a:t>Les 8 critères de l’ACA</a:t>
            </a:r>
            <a:endParaRPr lang="fr-CA" sz="3600" b="1" dirty="0">
              <a:solidFill>
                <a:srgbClr val="124733"/>
              </a:solidFill>
              <a:latin typeface="Oswald Light" pitchFamily="2" charset="0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1759285E-3B4A-44B7-AD5F-B999DD6071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355823"/>
              </p:ext>
            </p:extLst>
          </p:nvPr>
        </p:nvGraphicFramePr>
        <p:xfrm>
          <a:off x="496660" y="1690688"/>
          <a:ext cx="11198680" cy="488813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77830">
                  <a:extLst>
                    <a:ext uri="{9D8B030D-6E8A-4147-A177-3AD203B41FA5}">
                      <a16:colId xmlns:a16="http://schemas.microsoft.com/office/drawing/2014/main" val="3647137535"/>
                    </a:ext>
                  </a:extLst>
                </a:gridCol>
                <a:gridCol w="9320850">
                  <a:extLst>
                    <a:ext uri="{9D8B030D-6E8A-4147-A177-3AD203B41FA5}">
                      <a16:colId xmlns:a16="http://schemas.microsoft.com/office/drawing/2014/main" val="1287786987"/>
                    </a:ext>
                  </a:extLst>
                </a:gridCol>
              </a:tblGrid>
              <a:tr h="2377846">
                <a:tc>
                  <a:txBody>
                    <a:bodyPr/>
                    <a:lstStyle/>
                    <a:p>
                      <a:pPr lvl="0" algn="ctr"/>
                      <a:r>
                        <a:rPr lang="fr-CA" sz="6000" b="0" dirty="0">
                          <a:solidFill>
                            <a:srgbClr val="124733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AC</a:t>
                      </a:r>
                      <a:endParaRPr lang="fr-FR" sz="6000" b="0" dirty="0">
                        <a:solidFill>
                          <a:srgbClr val="124733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solidFill>
                      <a:srgbClr val="97C059"/>
                    </a:solidFill>
                  </a:tcPr>
                </a:tc>
                <a:tc>
                  <a:txBody>
                    <a:bodyPr/>
                    <a:lstStyle/>
                    <a:p>
                      <a:pPr marL="357188" lvl="0" indent="-357188" algn="l"/>
                      <a:r>
                        <a:rPr lang="fr-CA" sz="2200" b="1" dirty="0">
                          <a:solidFill>
                            <a:srgbClr val="124733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1-</a:t>
                      </a:r>
                      <a:r>
                        <a:rPr lang="fr-CA" sz="2200" b="1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fr-CA" sz="2200" b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Être un OSBL</a:t>
                      </a:r>
                    </a:p>
                    <a:p>
                      <a:pPr marL="357188" lvl="0" indent="-357188" algn="l"/>
                      <a:r>
                        <a:rPr lang="fr-CA" sz="2200" b="1" dirty="0">
                          <a:solidFill>
                            <a:srgbClr val="124733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2-</a:t>
                      </a:r>
                      <a:r>
                        <a:rPr lang="fr-CA" sz="2200" b="1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fr-CA" sz="2200" b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Être enraciné dans la communauté</a:t>
                      </a:r>
                    </a:p>
                    <a:p>
                      <a:pPr marL="357188" lvl="0" indent="-357188" algn="l"/>
                      <a:r>
                        <a:rPr lang="fr-CA" sz="2200" b="1" dirty="0">
                          <a:solidFill>
                            <a:srgbClr val="124733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3-</a:t>
                      </a:r>
                      <a:r>
                        <a:rPr lang="fr-CA" sz="2200" b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Entretenir une vie associative et démocratique </a:t>
                      </a:r>
                    </a:p>
                    <a:p>
                      <a:pPr marL="357188" lvl="0" indent="-357188" algn="l"/>
                      <a:r>
                        <a:rPr lang="fr-CA" sz="2200" b="1" dirty="0">
                          <a:solidFill>
                            <a:srgbClr val="124733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4-</a:t>
                      </a:r>
                      <a:r>
                        <a:rPr lang="fr-CA" sz="2200" b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Être autonome ou libre de déterminer sa mission, ses approches, ses      pratiques et orientations</a:t>
                      </a:r>
                    </a:p>
                  </a:txBody>
                  <a:tcPr anchor="ctr">
                    <a:solidFill>
                      <a:srgbClr val="97C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237573"/>
                  </a:ext>
                </a:extLst>
              </a:tr>
              <a:tr h="2510293">
                <a:tc>
                  <a:txBody>
                    <a:bodyPr/>
                    <a:lstStyle/>
                    <a:p>
                      <a:pPr lvl="0" algn="ctr"/>
                      <a:r>
                        <a:rPr lang="fr-CA" sz="6000" b="0" dirty="0">
                          <a:solidFill>
                            <a:srgbClr val="124733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ACA</a:t>
                      </a:r>
                      <a:endParaRPr lang="fr-FR" sz="6000" b="0" dirty="0">
                        <a:solidFill>
                          <a:srgbClr val="124733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solidFill>
                      <a:srgbClr val="28AA7A"/>
                    </a:solidFill>
                  </a:tcPr>
                </a:tc>
                <a:tc>
                  <a:txBody>
                    <a:bodyPr/>
                    <a:lstStyle/>
                    <a:p>
                      <a:pPr marL="357188" lvl="0" indent="-357188" algn="l"/>
                      <a:r>
                        <a:rPr lang="fr-CA" sz="2200" b="1" dirty="0">
                          <a:solidFill>
                            <a:srgbClr val="124733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5-</a:t>
                      </a:r>
                      <a:r>
                        <a:rPr lang="fr-CA" sz="2200" b="1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fr-CA" sz="2200" b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Être dirigé par un CA indépendant du réseau publique</a:t>
                      </a:r>
                    </a:p>
                    <a:p>
                      <a:pPr marL="357188" lvl="0" indent="-357188" algn="l"/>
                      <a:r>
                        <a:rPr lang="fr-CA" sz="2200" b="1" dirty="0">
                          <a:solidFill>
                            <a:srgbClr val="124733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6-</a:t>
                      </a:r>
                      <a:r>
                        <a:rPr lang="fr-CA" sz="2200" b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Avoir été constitué à l’initiative des gens de la communauté</a:t>
                      </a:r>
                    </a:p>
                    <a:p>
                      <a:pPr marL="357188" lvl="0" indent="-357188" algn="l"/>
                      <a:r>
                        <a:rPr lang="fr-CA" sz="2200" b="1" dirty="0">
                          <a:solidFill>
                            <a:srgbClr val="124733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7-</a:t>
                      </a:r>
                      <a:r>
                        <a:rPr lang="fr-CA" sz="2200" b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Avoir une mission sociale propre à l’organisme favorisant la     transformation sociale</a:t>
                      </a:r>
                    </a:p>
                    <a:p>
                      <a:pPr marL="357188" lvl="0" indent="-357188" algn="l"/>
                      <a:r>
                        <a:rPr lang="fr-CA" sz="2200" b="1" dirty="0">
                          <a:solidFill>
                            <a:srgbClr val="124733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8-</a:t>
                      </a:r>
                      <a:r>
                        <a:rPr lang="fr-CA" sz="2200" b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Avoir des pratiques citoyennes, des approches larges axées sur la globalité des situations problématiques abordées</a:t>
                      </a:r>
                      <a:endParaRPr lang="fr-FR" sz="2200" b="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solidFill>
                      <a:srgbClr val="28A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332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088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C7FA0D2-FDEB-4A2A-8FAE-89463D9809B4}"/>
              </a:ext>
            </a:extLst>
          </p:cNvPr>
          <p:cNvGraphicFramePr>
            <a:graphicFrameLocks noGrp="1"/>
          </p:cNvGraphicFramePr>
          <p:nvPr/>
        </p:nvGraphicFramePr>
        <p:xfrm>
          <a:off x="404036" y="221508"/>
          <a:ext cx="11185451" cy="6439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0472">
                  <a:extLst>
                    <a:ext uri="{9D8B030D-6E8A-4147-A177-3AD203B41FA5}">
                      <a16:colId xmlns:a16="http://schemas.microsoft.com/office/drawing/2014/main" val="2528006686"/>
                    </a:ext>
                  </a:extLst>
                </a:gridCol>
                <a:gridCol w="6934979">
                  <a:extLst>
                    <a:ext uri="{9D8B030D-6E8A-4147-A177-3AD203B41FA5}">
                      <a16:colId xmlns:a16="http://schemas.microsoft.com/office/drawing/2014/main" val="300255190"/>
                    </a:ext>
                  </a:extLst>
                </a:gridCol>
              </a:tblGrid>
              <a:tr h="705290">
                <a:tc gridSpan="2">
                  <a:txBody>
                    <a:bodyPr/>
                    <a:lstStyle/>
                    <a:p>
                      <a:pPr marL="104140" indent="-1041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200" dirty="0">
                          <a:effectLst/>
                        </a:rPr>
                        <a:t> </a:t>
                      </a:r>
                      <a:r>
                        <a:rPr lang="fr-CA" sz="2800" dirty="0">
                          <a:effectLst/>
                        </a:rPr>
                        <a:t> 4 critères de l’action communautaire</a:t>
                      </a:r>
                      <a:endParaRPr lang="fr-CA" sz="1200" dirty="0">
                        <a:effectLst/>
                      </a:endParaRPr>
                    </a:p>
                  </a:txBody>
                  <a:tcPr marL="64630" marR="6463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000" dirty="0">
                          <a:effectLst/>
                        </a:rPr>
                        <a:t> 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0" marR="64630" marT="0" marB="0"/>
                </a:tc>
                <a:extLst>
                  <a:ext uri="{0D108BD9-81ED-4DB2-BD59-A6C34878D82A}">
                    <a16:rowId xmlns:a16="http://schemas.microsoft.com/office/drawing/2014/main" val="1410155835"/>
                  </a:ext>
                </a:extLst>
              </a:tr>
              <a:tr h="806870">
                <a:tc>
                  <a:txBody>
                    <a:bodyPr/>
                    <a:lstStyle/>
                    <a:p>
                      <a:pPr marL="104140" marR="0" lvl="0" indent="-10414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>
                          <a:solidFill>
                            <a:schemeClr val="tx1"/>
                          </a:solidFill>
                          <a:effectLst/>
                        </a:rPr>
                        <a:t>1. Être un organisme sans but lucratif</a:t>
                      </a:r>
                    </a:p>
                    <a:p>
                      <a:pPr marL="104140" indent="-1041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C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0" marR="646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</a:rPr>
                        <a:t>- Lettres patentes du Québec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600" dirty="0">
                          <a:solidFill>
                            <a:schemeClr val="tx1"/>
                          </a:solidFill>
                          <a:effectLst/>
                        </a:rPr>
                        <a:t>- Partie 3 de la Loi sur les compagnies</a:t>
                      </a:r>
                    </a:p>
                  </a:txBody>
                  <a:tcPr marL="64630" marR="646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149963"/>
                  </a:ext>
                </a:extLst>
              </a:tr>
              <a:tr h="1373396">
                <a:tc>
                  <a:txBody>
                    <a:bodyPr/>
                    <a:lstStyle/>
                    <a:p>
                      <a:pPr marL="104140" marR="0" lvl="0" indent="-10414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Être enraciné dans la communauté</a:t>
                      </a:r>
                    </a:p>
                    <a:p>
                      <a:pPr marL="104140" indent="-1041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C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0" marR="646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Participer aux événements de quartier</a:t>
                      </a:r>
                    </a:p>
                    <a:p>
                      <a:r>
                        <a:rPr lang="fr-C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Réaliser des activités en partenariat</a:t>
                      </a:r>
                    </a:p>
                    <a:p>
                      <a:r>
                        <a:rPr lang="fr-C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Être membre d’une concertation</a:t>
                      </a:r>
                    </a:p>
                    <a:p>
                      <a:r>
                        <a:rPr lang="fr-C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Faire de la publicité locale</a:t>
                      </a:r>
                    </a:p>
                    <a:p>
                      <a:r>
                        <a:rPr lang="fr-C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Les gens de la communauté sont impliqués dans l’organisme	</a:t>
                      </a:r>
                    </a:p>
                  </a:txBody>
                  <a:tcPr marL="64630" marR="646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985434"/>
                  </a:ext>
                </a:extLst>
              </a:tr>
              <a:tr h="2291797">
                <a:tc>
                  <a:txBody>
                    <a:bodyPr/>
                    <a:lstStyle/>
                    <a:p>
                      <a:pPr marL="104140" marR="0" lvl="0" indent="-10414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Entretenir une vie associative et démocratique</a:t>
                      </a:r>
                    </a:p>
                    <a:p>
                      <a:pPr marL="104140" indent="-1041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C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0" marR="646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fr-C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-Nbr de personnes à l’assemblée générale annuelle, nbr rencontre du CA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fr-C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-Nbr de membres de l’organisme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C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-Le CA est constitué majoritairement de personnes visées par les actions (utilisateurs).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C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-Les membres de CA sont élus en AGA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C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-Pas d’apparence de conflit d’intérêt entre les membres du CA et la direction.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C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-Avoir des pratiques conformes à ses règlements généraux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fr-C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-Comités de participants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fr-C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-Activités d’échanges ou de consultation pour les membres</a:t>
                      </a:r>
                    </a:p>
                  </a:txBody>
                  <a:tcPr marL="64630" marR="646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447821"/>
                  </a:ext>
                </a:extLst>
              </a:tr>
              <a:tr h="1205228">
                <a:tc>
                  <a:txBody>
                    <a:bodyPr/>
                    <a:lstStyle/>
                    <a:p>
                      <a:pPr marL="104140" marR="0" lvl="0" indent="-10414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Être autonome et libre de déterminer sa mission, ses approches, ses pratiques et ses orientations</a:t>
                      </a:r>
                    </a:p>
                    <a:p>
                      <a:pPr marL="104140" indent="-1041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CA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0" marR="646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Les membres du CA sont élus en assemblée </a:t>
                      </a:r>
                    </a:p>
                    <a:p>
                      <a:r>
                        <a:rPr lang="fr-C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Aucun acteur extérieur ne détermine les orientations</a:t>
                      </a:r>
                    </a:p>
                    <a:p>
                      <a:r>
                        <a:rPr lang="fr-C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Les politiques relatives aux approches et aux pratiques de l’organisme sont déterminées par l’organisme lui-même et sont le fruit de son organisation et son expertise.</a:t>
                      </a:r>
                    </a:p>
                  </a:txBody>
                  <a:tcPr marL="64630" marR="646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28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30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0523C91-AE71-4188-AF76-CE5FE27AB084}"/>
              </a:ext>
            </a:extLst>
          </p:cNvPr>
          <p:cNvGraphicFramePr>
            <a:graphicFrameLocks noGrp="1"/>
          </p:cNvGraphicFramePr>
          <p:nvPr/>
        </p:nvGraphicFramePr>
        <p:xfrm>
          <a:off x="606055" y="200864"/>
          <a:ext cx="11164186" cy="6456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5823">
                  <a:extLst>
                    <a:ext uri="{9D8B030D-6E8A-4147-A177-3AD203B41FA5}">
                      <a16:colId xmlns:a16="http://schemas.microsoft.com/office/drawing/2014/main" val="2528006686"/>
                    </a:ext>
                  </a:extLst>
                </a:gridCol>
                <a:gridCol w="7368363">
                  <a:extLst>
                    <a:ext uri="{9D8B030D-6E8A-4147-A177-3AD203B41FA5}">
                      <a16:colId xmlns:a16="http://schemas.microsoft.com/office/drawing/2014/main" val="300255190"/>
                    </a:ext>
                  </a:extLst>
                </a:gridCol>
              </a:tblGrid>
              <a:tr h="1015913">
                <a:tc gridSpan="2">
                  <a:txBody>
                    <a:bodyPr/>
                    <a:lstStyle/>
                    <a:p>
                      <a:pPr marL="104140" indent="-1041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200" dirty="0">
                          <a:effectLst/>
                        </a:rPr>
                        <a:t> </a:t>
                      </a:r>
                    </a:p>
                    <a:p>
                      <a:pPr marL="104140" indent="-1041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 dirty="0">
                          <a:effectLst/>
                        </a:rPr>
                        <a:t> 4 critères de l’action communautaire autonome</a:t>
                      </a:r>
                      <a:endParaRPr lang="fr-CA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200" dirty="0">
                          <a:effectLst/>
                        </a:rPr>
                        <a:t> 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0" marR="6463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000" dirty="0">
                          <a:effectLst/>
                        </a:rPr>
                        <a:t> </a:t>
                      </a:r>
                      <a:endParaRPr lang="fr-C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0" marR="64630" marT="0" marB="0"/>
                </a:tc>
                <a:extLst>
                  <a:ext uri="{0D108BD9-81ED-4DB2-BD59-A6C34878D82A}">
                    <a16:rowId xmlns:a16="http://schemas.microsoft.com/office/drawing/2014/main" val="1410155835"/>
                  </a:ext>
                </a:extLst>
              </a:tr>
              <a:tr h="1188058">
                <a:tc>
                  <a:txBody>
                    <a:bodyPr/>
                    <a:lstStyle/>
                    <a:p>
                      <a:pPr marL="104140" marR="0" lvl="0" indent="-10414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Avoir été constitué à l’initiative des gens de la communauté </a:t>
                      </a:r>
                    </a:p>
                    <a:p>
                      <a:pPr marL="104140" indent="-1041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0" marR="646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Un groupe de personnes s’organise autour d’une problématique donnée et agit sur son milieu.</a:t>
                      </a:r>
                    </a:p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Des citoyens ont créé l’organisme (par opposition à des travailleurs du réseau public).</a:t>
                      </a:r>
                    </a:p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La création ne résulte pas de l’application d’un programme.</a:t>
                      </a:r>
                    </a:p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Une personne n’a pas créé seule l’organisme.	</a:t>
                      </a:r>
                    </a:p>
                  </a:txBody>
                  <a:tcPr marL="64630" marR="646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149963"/>
                  </a:ext>
                </a:extLst>
              </a:tr>
              <a:tr h="972329">
                <a:tc>
                  <a:txBody>
                    <a:bodyPr/>
                    <a:lstStyle/>
                    <a:p>
                      <a:pPr marL="104140" indent="-1041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Être dirigé par un conseil d’administration (CA) indépendant du réseau public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0" marR="646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Aucun siège, incluant les sièges de membres non votants ou d’observateurs, n’est réservé à </a:t>
                      </a:r>
                      <a:r>
                        <a:rPr lang="fr-CA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un.e</a:t>
                      </a:r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A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représentant.e</a:t>
                      </a:r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d’une institution publique, ou d’autres bailleurs de fonds.</a:t>
                      </a:r>
                    </a:p>
                  </a:txBody>
                  <a:tcPr marL="64630" marR="646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985434"/>
                  </a:ext>
                </a:extLst>
              </a:tr>
              <a:tr h="1796902">
                <a:tc>
                  <a:txBody>
                    <a:bodyPr/>
                    <a:lstStyle/>
                    <a:p>
                      <a:pPr marL="104140" marR="0" lvl="0" indent="-10414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Avoir une mission sociale propre à l’organisme et favorisant la transformation sociale </a:t>
                      </a:r>
                    </a:p>
                    <a:p>
                      <a:pPr marL="104140" indent="-1041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0" marR="646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Ne pas avoir comme seul objectif de fournir des services.</a:t>
                      </a:r>
                    </a:p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Agir de manière préventive ou contre les préjugés.</a:t>
                      </a:r>
                    </a:p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Viser l’</a:t>
                      </a:r>
                      <a:r>
                        <a:rPr lang="fr-CA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empowerment</a:t>
                      </a:r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individuel et collectif.</a:t>
                      </a:r>
                    </a:p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Sensibilisation, éducation populaire, mobilisation sociale et défense des droits.</a:t>
                      </a:r>
                    </a:p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Agir pour que la société devienne plus inclusive plutôt que de demander aux personnes exclues de s’adapter.</a:t>
                      </a:r>
                    </a:p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Demander des modifications aux politiques publiques.</a:t>
                      </a:r>
                    </a:p>
                  </a:txBody>
                  <a:tcPr marL="64630" marR="646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447821"/>
                  </a:ext>
                </a:extLst>
              </a:tr>
              <a:tr h="1425298">
                <a:tc>
                  <a:txBody>
                    <a:bodyPr/>
                    <a:lstStyle/>
                    <a:p>
                      <a:pPr marL="104140" marR="0" lvl="0" indent="-10414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Avoir des pratiques citoyennes, des approches larges axées sur la globalité des situations problématiques abordées </a:t>
                      </a:r>
                    </a:p>
                  </a:txBody>
                  <a:tcPr marL="64630" marR="646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Agir sur l’ensemble des causes à l’origine de la situation. </a:t>
                      </a:r>
                    </a:p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Approche par et pour.</a:t>
                      </a:r>
                    </a:p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Tenir compte de la personne dans son entièreté.</a:t>
                      </a:r>
                    </a:p>
                    <a:p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Faire place à l’initiative citoyenne.</a:t>
                      </a:r>
                    </a:p>
                  </a:txBody>
                  <a:tcPr marL="64630" marR="6463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28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8BC8-4967-41F6-BE2D-63D13E05172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rgbClr val="124733"/>
                </a:solidFill>
                <a:latin typeface="Oswald Light" pitchFamily="2" charset="0"/>
              </a:rPr>
              <a:t>Les 5 typologies (sorte) de groupes</a:t>
            </a:r>
            <a:endParaRPr lang="fr-CA" sz="3600" b="1" dirty="0">
              <a:solidFill>
                <a:srgbClr val="124733"/>
              </a:solidFill>
              <a:latin typeface="Oswald Light" pitchFamily="2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28B27C-43D6-4290-921D-25A6B61A6F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9797885"/>
              </p:ext>
            </p:extLst>
          </p:nvPr>
        </p:nvGraphicFramePr>
        <p:xfrm>
          <a:off x="201478" y="1723057"/>
          <a:ext cx="11789044" cy="4958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37906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8BC8-4967-41F6-BE2D-63D13E05172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3676" y="45939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CA" sz="6000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Santé et les Services Sociaux selon le gouvernement</a:t>
            </a:r>
            <a:endParaRPr lang="fr-CA" sz="3600" dirty="0">
              <a:solidFill>
                <a:srgbClr val="1247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3CA05D1A-6DE4-41C3-875D-89F0F4D33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7573025"/>
              </p:ext>
            </p:extLst>
          </p:nvPr>
        </p:nvGraphicFramePr>
        <p:xfrm>
          <a:off x="329565" y="1690688"/>
          <a:ext cx="11532870" cy="4847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959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8BC8-4967-41F6-BE2D-63D13E05172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128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rgbClr val="124733"/>
                </a:solidFill>
                <a:latin typeface="Oswald Light" pitchFamily="2" charset="0"/>
              </a:rPr>
              <a:t>Les 26 secteurs</a:t>
            </a:r>
            <a:endParaRPr lang="fr-CA" sz="3600" b="1" dirty="0">
              <a:solidFill>
                <a:srgbClr val="124733"/>
              </a:solidFill>
              <a:latin typeface="Oswald Light" pitchFamily="2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9495EF-2772-4926-8A8A-8E72F8CBE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285205"/>
              </p:ext>
            </p:extLst>
          </p:nvPr>
        </p:nvGraphicFramePr>
        <p:xfrm>
          <a:off x="-299802" y="1131377"/>
          <a:ext cx="12667450" cy="572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10131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8BC8-4967-41F6-BE2D-63D13E05172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rgbClr val="124733"/>
                </a:solidFill>
                <a:latin typeface="Oswald Light" pitchFamily="2" charset="0"/>
              </a:rPr>
              <a:t>Les critères d’exclusion </a:t>
            </a:r>
            <a:endParaRPr lang="fr-CA" sz="3600" b="1" dirty="0">
              <a:solidFill>
                <a:srgbClr val="124733"/>
              </a:solidFill>
              <a:latin typeface="Oswald Light" pitchFamily="2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F64D08-AB47-49DD-B15C-F3C986AB7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897899"/>
              </p:ext>
            </p:extLst>
          </p:nvPr>
        </p:nvGraphicFramePr>
        <p:xfrm>
          <a:off x="176303" y="1690688"/>
          <a:ext cx="11603420" cy="5041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1675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CF45EB3B-1855-40A8-8828-36064A65B2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19365" y="586477"/>
            <a:ext cx="11079901" cy="515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8000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Processus pour une </a:t>
            </a:r>
          </a:p>
          <a:p>
            <a:r>
              <a:rPr lang="fr-CA" sz="8000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première demande</a:t>
            </a:r>
            <a:endParaRPr lang="fr-CA" sz="8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F066A8-F6F8-490A-84DA-86196553CFD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66634" y="1722122"/>
            <a:ext cx="18790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8000" dirty="0">
                <a:solidFill>
                  <a:srgbClr val="124733"/>
                </a:solidFill>
                <a:latin typeface="Oswald Light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48101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8BC8-4967-41F6-BE2D-63D13E05172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rgbClr val="124733"/>
                </a:solidFill>
                <a:latin typeface="Oswald Light" pitchFamily="2" charset="0"/>
              </a:rPr>
              <a:t>Calendrier - demande d’admissibilité</a:t>
            </a:r>
            <a:endParaRPr lang="fr-CA" sz="3600" b="1" dirty="0">
              <a:solidFill>
                <a:srgbClr val="124733"/>
              </a:solidFill>
              <a:latin typeface="Oswald Light" pitchFamily="2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2A430C0-298E-4F46-A4AF-E5B3951D9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595745"/>
              </p:ext>
            </p:extLst>
          </p:nvPr>
        </p:nvGraphicFramePr>
        <p:xfrm>
          <a:off x="466531" y="1825625"/>
          <a:ext cx="11364685" cy="4799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3235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8BC8-4967-41F6-BE2D-63D13E05172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25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rgbClr val="124733"/>
                </a:solidFill>
                <a:latin typeface="Oswald Light" pitchFamily="2" charset="0"/>
              </a:rPr>
              <a:t>Documents à déposer</a:t>
            </a:r>
            <a:endParaRPr lang="fr-CA" sz="3600" b="1" dirty="0">
              <a:solidFill>
                <a:srgbClr val="124733"/>
              </a:solidFill>
              <a:latin typeface="Oswald Light" pitchFamily="2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DE7345-2705-417A-AE6C-5BB9550A8F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9989113"/>
              </p:ext>
            </p:extLst>
          </p:nvPr>
        </p:nvGraphicFramePr>
        <p:xfrm>
          <a:off x="290146" y="1688122"/>
          <a:ext cx="11611708" cy="4998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022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8DA0ADF-5782-443D-BC21-D87C77F3D74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rgbClr val="124733"/>
                </a:solidFill>
                <a:latin typeface="Oswald Light" pitchFamily="2" charset="0"/>
              </a:rPr>
              <a:t>PRÉSENTATION DU RIOCM</a:t>
            </a:r>
            <a:endParaRPr lang="fr-CA" sz="3600" b="1" dirty="0">
              <a:solidFill>
                <a:srgbClr val="124733"/>
              </a:solidFill>
              <a:latin typeface="Oswald Light" pitchFamily="2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4DA7CE3-7E8E-464E-BF3A-28513A5A54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659454"/>
              </p:ext>
            </p:extLst>
          </p:nvPr>
        </p:nvGraphicFramePr>
        <p:xfrm>
          <a:off x="99060" y="1432560"/>
          <a:ext cx="1199388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5381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8BC8-4967-41F6-BE2D-63D13E05172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rgbClr val="124733"/>
                </a:solidFill>
                <a:latin typeface="Oswald Light" pitchFamily="2" charset="0"/>
              </a:rPr>
              <a:t>Révision</a:t>
            </a:r>
            <a:endParaRPr lang="fr-CA" sz="3600" b="1" dirty="0">
              <a:solidFill>
                <a:srgbClr val="124733"/>
              </a:solidFill>
              <a:latin typeface="Oswald Light" pitchFamily="2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9486AC-5B56-42E1-84D9-605D489C04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220108"/>
              </p:ext>
            </p:extLst>
          </p:nvPr>
        </p:nvGraphicFramePr>
        <p:xfrm>
          <a:off x="2044262" y="1434662"/>
          <a:ext cx="8103475" cy="542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56607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CF45EB3B-1855-40A8-8828-36064A65B2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177583" y="576317"/>
            <a:ext cx="11079901" cy="515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5400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Processus annuel pour </a:t>
            </a:r>
          </a:p>
          <a:p>
            <a:r>
              <a:rPr lang="fr-CA" sz="5400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 groupes admis</a:t>
            </a:r>
            <a:endParaRPr lang="fr-CA" sz="5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F066A8-F6F8-490A-84DA-86196553CFD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66634" y="1722122"/>
            <a:ext cx="18790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8000" dirty="0">
                <a:solidFill>
                  <a:srgbClr val="124733"/>
                </a:solidFill>
                <a:latin typeface="Oswald Light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93476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AE671DB3-C6DF-49A9-83B8-C4694BC7E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688800"/>
              </p:ext>
            </p:extLst>
          </p:nvPr>
        </p:nvGraphicFramePr>
        <p:xfrm>
          <a:off x="417871" y="1690688"/>
          <a:ext cx="11356258" cy="4907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78129">
                  <a:extLst>
                    <a:ext uri="{9D8B030D-6E8A-4147-A177-3AD203B41FA5}">
                      <a16:colId xmlns:a16="http://schemas.microsoft.com/office/drawing/2014/main" val="16119458"/>
                    </a:ext>
                  </a:extLst>
                </a:gridCol>
                <a:gridCol w="5678129">
                  <a:extLst>
                    <a:ext uri="{9D8B030D-6E8A-4147-A177-3AD203B41FA5}">
                      <a16:colId xmlns:a16="http://schemas.microsoft.com/office/drawing/2014/main" val="2252515159"/>
                    </a:ext>
                  </a:extLst>
                </a:gridCol>
              </a:tblGrid>
              <a:tr h="9104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CA" sz="28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Formulaire de rehaussement</a:t>
                      </a:r>
                      <a:endParaRPr lang="fr-FR" sz="28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CA" sz="28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décembre-février</a:t>
                      </a:r>
                      <a:endParaRPr lang="fr-FR" sz="28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104279"/>
                  </a:ext>
                </a:extLst>
              </a:tr>
              <a:tr h="9041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CA" sz="28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Reddition de compte</a:t>
                      </a:r>
                      <a:endParaRPr lang="fr-FR" sz="28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mois après votre fin d’année financière (juin)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421593"/>
                  </a:ext>
                </a:extLst>
              </a:tr>
              <a:tr h="9041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CA" sz="28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Confirmation de l’indexation</a:t>
                      </a:r>
                      <a:endParaRPr lang="fr-FR" sz="28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CA" sz="28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Septembre</a:t>
                      </a:r>
                      <a:endParaRPr lang="fr-FR" sz="28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133736"/>
                  </a:ext>
                </a:extLst>
              </a:tr>
              <a:tr h="9041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CA" sz="28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Rehaussement</a:t>
                      </a:r>
                      <a:endParaRPr lang="fr-FR" sz="28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décembre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A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238111"/>
                  </a:ext>
                </a:extLst>
              </a:tr>
              <a:tr h="9041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CA" sz="28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Dépôt des 4 versements</a:t>
                      </a:r>
                      <a:endParaRPr lang="fr-FR" sz="2800" b="1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CA" sz="28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avril; juillet; octobre; janvier</a:t>
                      </a:r>
                      <a:endParaRPr lang="fr-FR" sz="28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25064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5BD8BC8-4967-41F6-BE2D-63D13E05172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rgbClr val="124733"/>
                </a:solidFill>
                <a:latin typeface="Oswald Light" pitchFamily="2" charset="0"/>
              </a:rPr>
              <a:t>Calendrier approximatif type</a:t>
            </a:r>
            <a:endParaRPr lang="fr-CA" sz="3600" b="1" dirty="0">
              <a:solidFill>
                <a:srgbClr val="124733"/>
              </a:solidFill>
              <a:latin typeface="Oswal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25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8BC8-4967-41F6-BE2D-63D13E05172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rgbClr val="124733"/>
                </a:solidFill>
                <a:latin typeface="Oswald Light" pitchFamily="2" charset="0"/>
              </a:rPr>
              <a:t>Reddition de compte annuelle</a:t>
            </a:r>
            <a:endParaRPr lang="fr-CA" sz="3600" b="1" dirty="0">
              <a:solidFill>
                <a:srgbClr val="124733"/>
              </a:solidFill>
              <a:latin typeface="Oswald Light" pitchFamily="2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B6E1CA-5987-45D0-9280-8450EC739A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5164836"/>
              </p:ext>
            </p:extLst>
          </p:nvPr>
        </p:nvGraphicFramePr>
        <p:xfrm>
          <a:off x="570187" y="1065861"/>
          <a:ext cx="11038718" cy="560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1ADE712-413C-2CF9-0F2E-FC5EC23DE0F3}"/>
              </a:ext>
            </a:extLst>
          </p:cNvPr>
          <p:cNvSpPr/>
          <p:nvPr/>
        </p:nvSpPr>
        <p:spPr>
          <a:xfrm>
            <a:off x="5897219" y="2305878"/>
            <a:ext cx="2143539" cy="6659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Convocation et </a:t>
            </a:r>
            <a:r>
              <a:rPr lang="fr-CA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odj</a:t>
            </a:r>
            <a:endParaRPr lang="fr-CA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0864CC-CFBB-7D0C-F4B5-DAEEDE370A21}"/>
              </a:ext>
            </a:extLst>
          </p:cNvPr>
          <p:cNvSpPr/>
          <p:nvPr/>
        </p:nvSpPr>
        <p:spPr>
          <a:xfrm>
            <a:off x="6765236" y="3031436"/>
            <a:ext cx="2985051" cy="8547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Liste des présence ou nombre de personnes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023F98-86C6-29D0-24AD-EDB29DAF40D6}"/>
              </a:ext>
            </a:extLst>
          </p:cNvPr>
          <p:cNvSpPr/>
          <p:nvPr/>
        </p:nvSpPr>
        <p:spPr>
          <a:xfrm>
            <a:off x="7848601" y="3979586"/>
            <a:ext cx="3869634" cy="6818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Extrait de la présentation du rapport d’activités et du rapport financier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C3B625-B53D-C10E-DBF1-28CBC23832D4}"/>
              </a:ext>
            </a:extLst>
          </p:cNvPr>
          <p:cNvSpPr/>
          <p:nvPr/>
        </p:nvSpPr>
        <p:spPr>
          <a:xfrm>
            <a:off x="8555936" y="4835645"/>
            <a:ext cx="1721126" cy="472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Élections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0940F5B-ADE9-BF5A-9AD9-65B889C1AE79}"/>
              </a:ext>
            </a:extLst>
          </p:cNvPr>
          <p:cNvCxnSpPr>
            <a:cxnSpLocks/>
          </p:cNvCxnSpPr>
          <p:nvPr/>
        </p:nvCxnSpPr>
        <p:spPr>
          <a:xfrm flipV="1">
            <a:off x="5327374" y="3118610"/>
            <a:ext cx="683315" cy="9763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02BB542-90BD-6915-47FA-C31582A3F2C5}"/>
              </a:ext>
            </a:extLst>
          </p:cNvPr>
          <p:cNvCxnSpPr>
            <a:cxnSpLocks/>
          </p:cNvCxnSpPr>
          <p:nvPr/>
        </p:nvCxnSpPr>
        <p:spPr>
          <a:xfrm flipV="1">
            <a:off x="5426765" y="3708331"/>
            <a:ext cx="1114840" cy="6121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90EF3B4-F363-1AED-0313-93A1B91C307C}"/>
              </a:ext>
            </a:extLst>
          </p:cNvPr>
          <p:cNvCxnSpPr>
            <a:cxnSpLocks/>
          </p:cNvCxnSpPr>
          <p:nvPr/>
        </p:nvCxnSpPr>
        <p:spPr>
          <a:xfrm flipV="1">
            <a:off x="5426765" y="4399722"/>
            <a:ext cx="2067339" cy="102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228713B-A5D3-E3DE-D43C-69CD0746643A}"/>
              </a:ext>
            </a:extLst>
          </p:cNvPr>
          <p:cNvCxnSpPr>
            <a:cxnSpLocks/>
          </p:cNvCxnSpPr>
          <p:nvPr/>
        </p:nvCxnSpPr>
        <p:spPr>
          <a:xfrm>
            <a:off x="5536096" y="4684643"/>
            <a:ext cx="2721665" cy="3020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079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8BC8-4967-41F6-BE2D-63D13E05172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rgbClr val="124733"/>
                </a:solidFill>
                <a:latin typeface="Oswald Light" pitchFamily="2" charset="0"/>
              </a:rPr>
              <a:t>Reddition de compte non conforme</a:t>
            </a:r>
            <a:endParaRPr lang="fr-CA" sz="3600" b="1" dirty="0">
              <a:solidFill>
                <a:srgbClr val="124733"/>
              </a:solidFill>
              <a:latin typeface="Oswald Light" pitchFamily="2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B6E1CA-5987-45D0-9280-8450EC739A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5925091"/>
              </p:ext>
            </p:extLst>
          </p:nvPr>
        </p:nvGraphicFramePr>
        <p:xfrm>
          <a:off x="570186" y="1690687"/>
          <a:ext cx="11064766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08758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8BC8-4967-41F6-BE2D-63D13E05172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sz="6000" b="1" dirty="0">
                <a:solidFill>
                  <a:srgbClr val="124733"/>
                </a:solidFill>
                <a:latin typeface="Oswald Light" pitchFamily="2" charset="0"/>
              </a:rPr>
              <a:t>Méthode de répartition des rehaussements</a:t>
            </a:r>
            <a:endParaRPr lang="fr-CA" sz="3600" b="1" dirty="0">
              <a:solidFill>
                <a:srgbClr val="124733"/>
              </a:solidFill>
              <a:latin typeface="Oswald Light" pitchFamily="2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9796022B-D88C-491B-BAC8-C8A44B4E47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41544"/>
              </p:ext>
            </p:extLst>
          </p:nvPr>
        </p:nvGraphicFramePr>
        <p:xfrm>
          <a:off x="1133063" y="1928192"/>
          <a:ext cx="10118033" cy="3667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6943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9F15DB-3101-FC89-4F90-4BF8AFBEB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07" y="253173"/>
            <a:ext cx="10515600" cy="1325563"/>
          </a:xfrm>
        </p:spPr>
        <p:txBody>
          <a:bodyPr/>
          <a:lstStyle/>
          <a:p>
            <a:r>
              <a:rPr lang="fr-CA" b="1" dirty="0">
                <a:solidFill>
                  <a:schemeClr val="accent6">
                    <a:lumMod val="50000"/>
                  </a:schemeClr>
                </a:solidFill>
                <a:latin typeface="Oswald Light" panose="00000400000000000000" pitchFamily="2" charset="0"/>
                <a:ea typeface="Roboto Condensed" panose="020F0502020204030204" pitchFamily="2" charset="0"/>
                <a:cs typeface="Roboto Condensed" panose="020F0502020204030204" pitchFamily="2" charset="0"/>
              </a:rPr>
              <a:t>Méthode préconisée à Montréal : réduction des écarts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D8BEBC0-43C5-D0EC-0652-A687110549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76800"/>
              </p:ext>
            </p:extLst>
          </p:nvPr>
        </p:nvGraphicFramePr>
        <p:xfrm>
          <a:off x="1440180" y="1416599"/>
          <a:ext cx="9311640" cy="2512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7800">
                  <a:extLst>
                    <a:ext uri="{9D8B030D-6E8A-4147-A177-3AD203B41FA5}">
                      <a16:colId xmlns:a16="http://schemas.microsoft.com/office/drawing/2014/main" val="824457847"/>
                    </a:ext>
                  </a:extLst>
                </a:gridCol>
                <a:gridCol w="5323840">
                  <a:extLst>
                    <a:ext uri="{9D8B030D-6E8A-4147-A177-3AD203B41FA5}">
                      <a16:colId xmlns:a16="http://schemas.microsoft.com/office/drawing/2014/main" val="2208279267"/>
                    </a:ext>
                  </a:extLst>
                </a:gridCol>
              </a:tblGrid>
              <a:tr h="502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25240" algn="l"/>
                        </a:tabLs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Typologie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25240" algn="l"/>
                        </a:tabLs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Seuils </a:t>
                      </a:r>
                      <a:r>
                        <a:rPr lang="fr-CA" sz="1800" i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 sous-financement </a:t>
                      </a: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reconnus par le </a:t>
                      </a:r>
                      <a:b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CIUSSS Centre-Sud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1216999"/>
                  </a:ext>
                </a:extLst>
              </a:tr>
              <a:tr h="389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25240" algn="l"/>
                        </a:tabLst>
                      </a:pPr>
                      <a:r>
                        <a:rPr lang="fr-CA" sz="18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Aide et entraide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25240" algn="l"/>
                        </a:tabLs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255 527 $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29274376"/>
                  </a:ext>
                </a:extLst>
              </a:tr>
              <a:tr h="389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25240" algn="l"/>
                        </a:tabLst>
                      </a:pPr>
                      <a:r>
                        <a:rPr lang="fr-CA" sz="18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Promotion et sensibilisation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25240" algn="l"/>
                        </a:tabLs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255 527 $ 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0079256"/>
                  </a:ext>
                </a:extLst>
              </a:tr>
              <a:tr h="384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25240" algn="l"/>
                        </a:tabLst>
                      </a:pPr>
                      <a:r>
                        <a:rPr lang="fr-CA" sz="18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Milieu de vie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25240" algn="l"/>
                        </a:tabLs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425 879 $ 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71727491"/>
                  </a:ext>
                </a:extLst>
              </a:tr>
              <a:tr h="389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25240" algn="l"/>
                        </a:tabLs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Hébergement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25240" algn="l"/>
                        </a:tabLs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851 760 $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94007967"/>
                  </a:ext>
                </a:extLst>
              </a:tr>
              <a:tr h="389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25240" algn="l"/>
                        </a:tabLst>
                      </a:pPr>
                      <a:r>
                        <a:rPr lang="fr-CA" sz="18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Regroupement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3825240" algn="l"/>
                        </a:tabLs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425 879 $ 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72855856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BF6CAAE-B824-EC63-E4F9-7208448AD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9314"/>
              </p:ext>
            </p:extLst>
          </p:nvPr>
        </p:nvGraphicFramePr>
        <p:xfrm>
          <a:off x="1658068" y="4260498"/>
          <a:ext cx="9311639" cy="236158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939881">
                  <a:extLst>
                    <a:ext uri="{9D8B030D-6E8A-4147-A177-3AD203B41FA5}">
                      <a16:colId xmlns:a16="http://schemas.microsoft.com/office/drawing/2014/main" val="1211893121"/>
                    </a:ext>
                  </a:extLst>
                </a:gridCol>
                <a:gridCol w="3185879">
                  <a:extLst>
                    <a:ext uri="{9D8B030D-6E8A-4147-A177-3AD203B41FA5}">
                      <a16:colId xmlns:a16="http://schemas.microsoft.com/office/drawing/2014/main" val="2699655299"/>
                    </a:ext>
                  </a:extLst>
                </a:gridCol>
                <a:gridCol w="3185879">
                  <a:extLst>
                    <a:ext uri="{9D8B030D-6E8A-4147-A177-3AD203B41FA5}">
                      <a16:colId xmlns:a16="http://schemas.microsoft.com/office/drawing/2014/main" val="1739131932"/>
                    </a:ext>
                  </a:extLst>
                </a:gridCol>
              </a:tblGrid>
              <a:tr h="45647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Exemple d’application de la méthode de réduction des écarts de financement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CA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CA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0786623"/>
                  </a:ext>
                </a:extLst>
              </a:tr>
              <a:tr h="456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Écart au seuil plancher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Pourcentage de rapprochement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$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6976001"/>
                  </a:ext>
                </a:extLst>
              </a:tr>
              <a:tr h="348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81 % et plus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16.5 %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8 000$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3308083"/>
                  </a:ext>
                </a:extLst>
              </a:tr>
              <a:tr h="275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Entre 61 % et 80 %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14.5 %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7 000$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7955712"/>
                  </a:ext>
                </a:extLst>
              </a:tr>
              <a:tr h="275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60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Entre 41 % et 60 %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12.5 %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6 000$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3208305"/>
                  </a:ext>
                </a:extLst>
              </a:tr>
              <a:tr h="275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Entre 21 % et 40 %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10.5 %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5 000$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6800788"/>
                  </a:ext>
                </a:extLst>
              </a:tr>
              <a:tr h="2750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20 % et moins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8.5 %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5 000$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4225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623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CF45EB3B-1855-40A8-8828-36064A65B2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177583" y="576317"/>
            <a:ext cx="11079901" cy="515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5400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Modes de financement en SSS</a:t>
            </a:r>
            <a:endParaRPr lang="fr-CA" sz="5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F066A8-F6F8-490A-84DA-86196553CFD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66634" y="1722122"/>
            <a:ext cx="18790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8000" dirty="0">
                <a:solidFill>
                  <a:srgbClr val="124733"/>
                </a:solidFill>
                <a:latin typeface="Oswald Light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51319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BEBE919-E05E-1E52-616D-129CD5E20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918098"/>
              </p:ext>
            </p:extLst>
          </p:nvPr>
        </p:nvGraphicFramePr>
        <p:xfrm>
          <a:off x="549730" y="1124400"/>
          <a:ext cx="10943635" cy="538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4670">
                  <a:extLst>
                    <a:ext uri="{9D8B030D-6E8A-4147-A177-3AD203B41FA5}">
                      <a16:colId xmlns:a16="http://schemas.microsoft.com/office/drawing/2014/main" val="514272025"/>
                    </a:ext>
                  </a:extLst>
                </a:gridCol>
                <a:gridCol w="1587040">
                  <a:extLst>
                    <a:ext uri="{9D8B030D-6E8A-4147-A177-3AD203B41FA5}">
                      <a16:colId xmlns:a16="http://schemas.microsoft.com/office/drawing/2014/main" val="2559965407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874500653"/>
                    </a:ext>
                  </a:extLst>
                </a:gridCol>
                <a:gridCol w="2033796">
                  <a:extLst>
                    <a:ext uri="{9D8B030D-6E8A-4147-A177-3AD203B41FA5}">
                      <a16:colId xmlns:a16="http://schemas.microsoft.com/office/drawing/2014/main" val="3452111123"/>
                    </a:ext>
                  </a:extLst>
                </a:gridCol>
                <a:gridCol w="1787124">
                  <a:extLst>
                    <a:ext uri="{9D8B030D-6E8A-4147-A177-3AD203B41FA5}">
                      <a16:colId xmlns:a16="http://schemas.microsoft.com/office/drawing/2014/main" val="880796532"/>
                    </a:ext>
                  </a:extLst>
                </a:gridCol>
                <a:gridCol w="2088509">
                  <a:extLst>
                    <a:ext uri="{9D8B030D-6E8A-4147-A177-3AD203B41FA5}">
                      <a16:colId xmlns:a16="http://schemas.microsoft.com/office/drawing/2014/main" val="575512297"/>
                    </a:ext>
                  </a:extLst>
                </a:gridCol>
              </a:tblGrid>
              <a:tr h="662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Mode (sorte)</a:t>
                      </a:r>
                    </a:p>
                  </a:txBody>
                  <a:tcPr marL="66240" marR="66240" marT="0" marB="0" anchor="ctr">
                    <a:solidFill>
                      <a:srgbClr val="1247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Logique de </a:t>
                      </a:r>
                      <a:br>
                        <a:rPr lang="fr-CA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</a:br>
                      <a:r>
                        <a:rPr lang="fr-CA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la relation</a:t>
                      </a:r>
                    </a:p>
                  </a:txBody>
                  <a:tcPr marL="66240" marR="66240" marT="0" marB="0" anchor="ctr">
                    <a:solidFill>
                      <a:srgbClr val="1247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Pour qui</a:t>
                      </a:r>
                    </a:p>
                  </a:txBody>
                  <a:tcPr marL="66240" marR="66240" marT="0" marB="0" anchor="ctr">
                    <a:solidFill>
                      <a:srgbClr val="1247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Pour quoi</a:t>
                      </a:r>
                    </a:p>
                  </a:txBody>
                  <a:tcPr marL="66240" marR="66240" marT="0" marB="0" anchor="ctr">
                    <a:solidFill>
                      <a:srgbClr val="1247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Par qui</a:t>
                      </a:r>
                    </a:p>
                  </a:txBody>
                  <a:tcPr marL="66240" marR="66240" marT="0" marB="0" anchor="ctr">
                    <a:solidFill>
                      <a:srgbClr val="1247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0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Exemples</a:t>
                      </a:r>
                    </a:p>
                  </a:txBody>
                  <a:tcPr marL="66240" marR="66240" marT="0" marB="0" anchor="ctr">
                    <a:solidFill>
                      <a:srgbClr val="124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629923"/>
                  </a:ext>
                </a:extLst>
              </a:tr>
              <a:tr h="845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1. Mission globale PSOC</a:t>
                      </a:r>
                    </a:p>
                  </a:txBody>
                  <a:tcPr marL="66240" marR="66240" marT="0" marB="0" anchor="ctr">
                    <a:solidFill>
                      <a:srgbClr val="1247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Subvention</a:t>
                      </a:r>
                    </a:p>
                  </a:txBody>
                  <a:tcPr marL="66240" marR="66240" marT="0" marB="0" anchor="ctr">
                    <a:solidFill>
                      <a:srgbClr val="9CC5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ACA</a:t>
                      </a:r>
                    </a:p>
                  </a:txBody>
                  <a:tcPr marL="66240" marR="66240" marT="0" marB="0" anchor="ctr">
                    <a:solidFill>
                      <a:srgbClr val="9CC5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Toutes tes activités et ta mission</a:t>
                      </a:r>
                    </a:p>
                  </a:txBody>
                  <a:tcPr marL="66240" marR="66240" marT="0" marB="0" anchor="ctr">
                    <a:solidFill>
                      <a:srgbClr val="9CC5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Service régional</a:t>
                      </a:r>
                    </a:p>
                  </a:txBody>
                  <a:tcPr marL="66240" marR="66240" marT="0" marB="0" anchor="ctr">
                    <a:solidFill>
                      <a:srgbClr val="9CC5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PSOC</a:t>
                      </a:r>
                    </a:p>
                  </a:txBody>
                  <a:tcPr marL="66240" marR="66240" marT="0" marB="0" anchor="ctr">
                    <a:solidFill>
                      <a:srgbClr val="9CC5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246160"/>
                  </a:ext>
                </a:extLst>
              </a:tr>
              <a:tr h="945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2. Subvention pour activités spécifiques</a:t>
                      </a:r>
                    </a:p>
                  </a:txBody>
                  <a:tcPr marL="66240" marR="66240" marT="0" marB="0" anchor="ctr">
                    <a:solidFill>
                      <a:srgbClr val="1247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Subvention</a:t>
                      </a:r>
                    </a:p>
                  </a:txBody>
                  <a:tcPr marL="66240" marR="66240" marT="0" marB="0" anchor="ctr">
                    <a:solidFill>
                      <a:srgbClr val="FED5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ACA et AC</a:t>
                      </a:r>
                    </a:p>
                  </a:txBody>
                  <a:tcPr marL="66240" marR="66240" marT="0" marB="0" anchor="ctr">
                    <a:solidFill>
                      <a:srgbClr val="FED5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Des activités dans le cadre d’un programme</a:t>
                      </a:r>
                    </a:p>
                  </a:txBody>
                  <a:tcPr marL="66240" marR="66240" marT="0" marB="0" anchor="ctr">
                    <a:solidFill>
                      <a:srgbClr val="FED5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Service régional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DRSP</a:t>
                      </a:r>
                    </a:p>
                  </a:txBody>
                  <a:tcPr marL="66240" marR="66240" marT="0" marB="0" anchor="ctr">
                    <a:solidFill>
                      <a:srgbClr val="FED5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SCLS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DRSP petite enfance, ITSS</a:t>
                      </a:r>
                    </a:p>
                  </a:txBody>
                  <a:tcPr marL="66240" marR="66240" marT="0" marB="0" anchor="ctr">
                    <a:solidFill>
                      <a:srgbClr val="FED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799514"/>
                  </a:ext>
                </a:extLst>
              </a:tr>
              <a:tr h="954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3. Subvention pour projet ponctuel</a:t>
                      </a:r>
                    </a:p>
                  </a:txBody>
                  <a:tcPr marL="66240" marR="66240" marT="0" marB="0" anchor="ctr">
                    <a:solidFill>
                      <a:srgbClr val="1247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Subvention</a:t>
                      </a:r>
                    </a:p>
                  </a:txBody>
                  <a:tcPr marL="66240" marR="66240" marT="0" marB="0" anchor="ctr">
                    <a:solidFill>
                      <a:srgbClr val="FED5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ACA et AC</a:t>
                      </a:r>
                    </a:p>
                  </a:txBody>
                  <a:tcPr marL="66240" marR="66240" marT="0" marB="0" anchor="ctr">
                    <a:solidFill>
                      <a:srgbClr val="FED5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Pas normé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Rare</a:t>
                      </a:r>
                    </a:p>
                  </a:txBody>
                  <a:tcPr marL="66240" marR="66240" marT="0" marB="0" anchor="ctr">
                    <a:solidFill>
                      <a:srgbClr val="FED5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Service régional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DRSP</a:t>
                      </a:r>
                    </a:p>
                  </a:txBody>
                  <a:tcPr marL="66240" marR="66240" marT="0" marB="0" anchor="ctr">
                    <a:solidFill>
                      <a:srgbClr val="FED58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Fonds d’urgence</a:t>
                      </a:r>
                    </a:p>
                  </a:txBody>
                  <a:tcPr marL="66240" marR="66240" marT="0" marB="0" anchor="ctr">
                    <a:solidFill>
                      <a:srgbClr val="FED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635667"/>
                  </a:ext>
                </a:extLst>
              </a:tr>
              <a:tr h="845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b="1" dirty="0">
                          <a:solidFill>
                            <a:schemeClr val="tx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Entente </a:t>
                      </a:r>
                      <a:br>
                        <a:rPr lang="fr-CA" sz="1800" b="1" dirty="0">
                          <a:solidFill>
                            <a:schemeClr val="tx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</a:br>
                      <a:r>
                        <a:rPr lang="fr-CA" sz="1800" b="1" dirty="0">
                          <a:solidFill>
                            <a:schemeClr val="tx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de service (article 108)</a:t>
                      </a:r>
                    </a:p>
                  </a:txBody>
                  <a:tcPr marL="66240" marR="6624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Achat/vente </a:t>
                      </a:r>
                      <a:b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</a:b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 services (entente)</a:t>
                      </a:r>
                    </a:p>
                  </a:txBody>
                  <a:tcPr marL="66240" marR="6624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ACA et AC et n’importe qui</a:t>
                      </a:r>
                    </a:p>
                  </a:txBody>
                  <a:tcPr marL="66240" marR="6624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 la sous-traitance</a:t>
                      </a:r>
                    </a:p>
                  </a:txBody>
                  <a:tcPr marL="66240" marR="6624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Programmes-services des CIUSSS</a:t>
                      </a:r>
                    </a:p>
                  </a:txBody>
                  <a:tcPr marL="66240" marR="6624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Sites de consommation supervisée</a:t>
                      </a:r>
                    </a:p>
                  </a:txBody>
                  <a:tcPr marL="66240" marR="6624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43859"/>
                  </a:ext>
                </a:extLst>
              </a:tr>
              <a:tr h="1072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Entente de collaboration</a:t>
                      </a:r>
                    </a:p>
                  </a:txBody>
                  <a:tcPr marL="66240" marR="66240" marT="0" marB="0" anchor="ctr">
                    <a:solidFill>
                      <a:srgbClr val="1247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Baliser des relations sans argent</a:t>
                      </a:r>
                    </a:p>
                  </a:txBody>
                  <a:tcPr marL="66240" marR="66240" marT="0" marB="0" anchor="ctr">
                    <a:solidFill>
                      <a:srgbClr val="9CC5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ACA, AC et autres</a:t>
                      </a:r>
                    </a:p>
                  </a:txBody>
                  <a:tcPr marL="66240" marR="66240" marT="0" marB="0" anchor="ctr">
                    <a:solidFill>
                      <a:srgbClr val="9CC5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Au besoin</a:t>
                      </a:r>
                    </a:p>
                  </a:txBody>
                  <a:tcPr marL="66240" marR="66240" marT="0" marB="0" anchor="ctr">
                    <a:solidFill>
                      <a:srgbClr val="9CC5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Programmes-services des CIUSSS</a:t>
                      </a:r>
                    </a:p>
                  </a:txBody>
                  <a:tcPr marL="66240" marR="66240" marT="0" marB="0" anchor="ctr">
                    <a:solidFill>
                      <a:srgbClr val="9CC5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18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Maison d’hébergement - DPJ</a:t>
                      </a:r>
                    </a:p>
                  </a:txBody>
                  <a:tcPr marL="66240" marR="66240" marT="0" marB="0" anchor="ctr">
                    <a:solidFill>
                      <a:srgbClr val="9CC5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18202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28ABDA28-51E4-98C1-6B15-5007B6B35A62}"/>
              </a:ext>
            </a:extLst>
          </p:cNvPr>
          <p:cNvSpPr txBox="1"/>
          <p:nvPr/>
        </p:nvSpPr>
        <p:spPr>
          <a:xfrm>
            <a:off x="1096382" y="349064"/>
            <a:ext cx="1071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rgbClr val="124733"/>
                </a:solidFill>
                <a:latin typeface="Oswald" pitchFamily="2" charset="0"/>
              </a:rPr>
              <a:t>Modes de financements SSS à Montréal jusqu’au 1</a:t>
            </a:r>
            <a:r>
              <a:rPr lang="fr-CA" sz="3200" baseline="30000" dirty="0">
                <a:solidFill>
                  <a:srgbClr val="124733"/>
                </a:solidFill>
                <a:latin typeface="Oswald" pitchFamily="2" charset="0"/>
              </a:rPr>
              <a:t>er</a:t>
            </a:r>
            <a:r>
              <a:rPr lang="fr-CA" sz="3200" dirty="0">
                <a:solidFill>
                  <a:srgbClr val="124733"/>
                </a:solidFill>
                <a:latin typeface="Oswald" pitchFamily="2" charset="0"/>
              </a:rPr>
              <a:t> avril 2023</a:t>
            </a:r>
          </a:p>
        </p:txBody>
      </p:sp>
    </p:spTree>
    <p:extLst>
      <p:ext uri="{BB962C8B-B14F-4D97-AF65-F5344CB8AC3E}">
        <p14:creationId xmlns:p14="http://schemas.microsoft.com/office/powerpoint/2010/main" val="1324885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1CB6C648-7CEE-EC2C-45C5-2A512DFA7810}"/>
              </a:ext>
            </a:extLst>
          </p:cNvPr>
          <p:cNvSpPr/>
          <p:nvPr/>
        </p:nvSpPr>
        <p:spPr>
          <a:xfrm>
            <a:off x="1496300" y="1645920"/>
            <a:ext cx="1953768" cy="1450848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6000" dirty="0"/>
              <a:t>A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E23771D-D060-FB1E-4758-90A32713CC07}"/>
              </a:ext>
            </a:extLst>
          </p:cNvPr>
          <p:cNvSpPr/>
          <p:nvPr/>
        </p:nvSpPr>
        <p:spPr>
          <a:xfrm>
            <a:off x="8162210" y="4749818"/>
            <a:ext cx="1953768" cy="1450848"/>
          </a:xfrm>
          <a:prstGeom prst="ellipse">
            <a:avLst/>
          </a:prstGeom>
          <a:solidFill>
            <a:srgbClr val="1247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6000" dirty="0"/>
              <a:t>B</a:t>
            </a:r>
          </a:p>
        </p:txBody>
      </p:sp>
      <p:pic>
        <p:nvPicPr>
          <p:cNvPr id="16" name="Graphique 15" descr="Coffre au trésor contour">
            <a:extLst>
              <a:ext uri="{FF2B5EF4-FFF2-40B4-BE49-F238E27FC236}">
                <a16:creationId xmlns:a16="http://schemas.microsoft.com/office/drawing/2014/main" id="{40878C9C-F6E1-DCE5-7FCA-5F78180C9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2688" y="1734507"/>
            <a:ext cx="1250039" cy="1250039"/>
          </a:xfrm>
          <a:prstGeom prst="rect">
            <a:avLst/>
          </a:prstGeom>
        </p:spPr>
      </p:pic>
      <p:pic>
        <p:nvPicPr>
          <p:cNvPr id="18" name="Graphique 17" descr="Escargot contour">
            <a:extLst>
              <a:ext uri="{FF2B5EF4-FFF2-40B4-BE49-F238E27FC236}">
                <a16:creationId xmlns:a16="http://schemas.microsoft.com/office/drawing/2014/main" id="{4AC049DD-343B-06EA-6D62-43F60F2B8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31476" y="3307553"/>
            <a:ext cx="1326978" cy="132697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55ABD03-8678-4D7C-15A2-E8ABB58DA793}"/>
              </a:ext>
            </a:extLst>
          </p:cNvPr>
          <p:cNvSpPr txBox="1"/>
          <p:nvPr/>
        </p:nvSpPr>
        <p:spPr>
          <a:xfrm>
            <a:off x="1199388" y="657334"/>
            <a:ext cx="98099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A" sz="4400" dirty="0">
                <a:solidFill>
                  <a:srgbClr val="124733"/>
                </a:solidFill>
                <a:latin typeface="Oswald" pitchFamily="2" charset="0"/>
              </a:rPr>
              <a:t>Trajectoires de fonds (chemin) Par qui?</a:t>
            </a: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C6D0B30F-49AD-C4F7-AAD6-21F07D48F8C4}"/>
              </a:ext>
            </a:extLst>
          </p:cNvPr>
          <p:cNvSpPr/>
          <p:nvPr/>
        </p:nvSpPr>
        <p:spPr>
          <a:xfrm rot="1601103">
            <a:off x="3320229" y="3856326"/>
            <a:ext cx="4971818" cy="600953"/>
          </a:xfrm>
          <a:custGeom>
            <a:avLst/>
            <a:gdLst>
              <a:gd name="connsiteX0" fmla="*/ 0 w 5097882"/>
              <a:gd name="connsiteY0" fmla="*/ 372213 h 1387781"/>
              <a:gd name="connsiteX1" fmla="*/ 609600 w 5097882"/>
              <a:gd name="connsiteY1" fmla="*/ 1384149 h 1387781"/>
              <a:gd name="connsiteX2" fmla="*/ 2011680 w 5097882"/>
              <a:gd name="connsiteY2" fmla="*/ 55221 h 1387781"/>
              <a:gd name="connsiteX3" fmla="*/ 3108960 w 5097882"/>
              <a:gd name="connsiteY3" fmla="*/ 969621 h 1387781"/>
              <a:gd name="connsiteX4" fmla="*/ 4474464 w 5097882"/>
              <a:gd name="connsiteY4" fmla="*/ 91797 h 1387781"/>
              <a:gd name="connsiteX5" fmla="*/ 5035296 w 5097882"/>
              <a:gd name="connsiteY5" fmla="*/ 18645 h 1387781"/>
              <a:gd name="connsiteX6" fmla="*/ 5059680 w 5097882"/>
              <a:gd name="connsiteY6" fmla="*/ 18645 h 138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882" h="1387781">
                <a:moveTo>
                  <a:pt x="0" y="372213"/>
                </a:moveTo>
                <a:cubicBezTo>
                  <a:pt x="137160" y="904597"/>
                  <a:pt x="274320" y="1436981"/>
                  <a:pt x="609600" y="1384149"/>
                </a:cubicBezTo>
                <a:cubicBezTo>
                  <a:pt x="944880" y="1331317"/>
                  <a:pt x="1595120" y="124309"/>
                  <a:pt x="2011680" y="55221"/>
                </a:cubicBezTo>
                <a:cubicBezTo>
                  <a:pt x="2428240" y="-13867"/>
                  <a:pt x="2698496" y="963525"/>
                  <a:pt x="3108960" y="969621"/>
                </a:cubicBezTo>
                <a:cubicBezTo>
                  <a:pt x="3519424" y="975717"/>
                  <a:pt x="4153408" y="250293"/>
                  <a:pt x="4474464" y="91797"/>
                </a:cubicBezTo>
                <a:cubicBezTo>
                  <a:pt x="4795520" y="-66699"/>
                  <a:pt x="4937760" y="30837"/>
                  <a:pt x="5035296" y="18645"/>
                </a:cubicBezTo>
                <a:cubicBezTo>
                  <a:pt x="5132832" y="6453"/>
                  <a:pt x="5096256" y="12549"/>
                  <a:pt x="5059680" y="18645"/>
                </a:cubicBezTo>
              </a:path>
            </a:pathLst>
          </a:custGeom>
          <a:noFill/>
          <a:ln w="5715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rgbClr val="124733"/>
              </a:solidFill>
            </a:endParaRPr>
          </a:p>
        </p:txBody>
      </p:sp>
      <p:pic>
        <p:nvPicPr>
          <p:cNvPr id="12" name="Graphique 11" descr="Cône de signalisation avec un remplissage uni">
            <a:extLst>
              <a:ext uri="{FF2B5EF4-FFF2-40B4-BE49-F238E27FC236}">
                <a16:creationId xmlns:a16="http://schemas.microsoft.com/office/drawing/2014/main" id="{724AEF31-2CD4-8BCC-3A7B-5EADE8A6D0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66813" y="3657130"/>
            <a:ext cx="1387780" cy="13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3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F583B-0CA6-43E9-B63D-A4263126D1D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fr-CA" sz="6000" b="1" dirty="0">
                <a:solidFill>
                  <a:srgbClr val="124733"/>
                </a:solidFill>
                <a:latin typeface="Oswald Light" pitchFamily="2" charset="0"/>
              </a:rPr>
              <a:t>DÉROULEMENT</a:t>
            </a:r>
            <a:r>
              <a:rPr lang="fr-CA" sz="6000" b="1" dirty="0">
                <a:solidFill>
                  <a:srgbClr val="124733"/>
                </a:solidFill>
                <a:latin typeface="Oswald Medium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E3F99-A722-4F22-9EB6-E3CA6FDAD48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28549"/>
            <a:ext cx="10816989" cy="532945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Clr>
                <a:srgbClr val="124733"/>
              </a:buClr>
              <a:buFont typeface="+mj-lt"/>
              <a:buAutoNum type="arabicPeriod"/>
            </a:pPr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Cadres réglementaires et interlocuteurs</a:t>
            </a:r>
          </a:p>
          <a:p>
            <a:pPr marL="514350" indent="-514350">
              <a:lnSpc>
                <a:spcPct val="150000"/>
              </a:lnSpc>
              <a:buClr>
                <a:srgbClr val="124733"/>
              </a:buClr>
              <a:buFont typeface="+mj-lt"/>
              <a:buAutoNum type="arabicPeriod"/>
            </a:pPr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Critères d’admissibilités au PSOC</a:t>
            </a:r>
            <a:endParaRPr lang="fr-CA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514350">
              <a:lnSpc>
                <a:spcPct val="150000"/>
              </a:lnSpc>
              <a:buClr>
                <a:srgbClr val="124733"/>
              </a:buClr>
              <a:buFont typeface="+mj-lt"/>
              <a:buAutoNum type="arabicPeriod"/>
            </a:pPr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Processus d’une première demande</a:t>
            </a:r>
          </a:p>
          <a:p>
            <a:pPr marL="514350" indent="-514350">
              <a:lnSpc>
                <a:spcPct val="150000"/>
              </a:lnSpc>
              <a:buClr>
                <a:srgbClr val="124733"/>
              </a:buClr>
              <a:buFont typeface="+mj-lt"/>
              <a:buAutoNum type="arabicPeriod"/>
            </a:pPr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Processus annuel des groupes admis</a:t>
            </a:r>
          </a:p>
          <a:p>
            <a:pPr marL="514350" indent="-514350">
              <a:lnSpc>
                <a:spcPct val="150000"/>
              </a:lnSpc>
              <a:buClr>
                <a:srgbClr val="124733"/>
              </a:buClr>
              <a:buFont typeface="+mj-lt"/>
              <a:buAutoNum type="arabicPeriod"/>
            </a:pPr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Modes de financement en SSS</a:t>
            </a:r>
          </a:p>
          <a:p>
            <a:pPr marL="514350" indent="-514350">
              <a:lnSpc>
                <a:spcPct val="150000"/>
              </a:lnSpc>
              <a:buClr>
                <a:srgbClr val="124733"/>
              </a:buClr>
              <a:buFont typeface="+mj-lt"/>
              <a:buAutoNum type="arabicPeriod"/>
            </a:pPr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Ressources d’aide</a:t>
            </a:r>
          </a:p>
          <a:p>
            <a:pPr marL="514350" indent="-514350">
              <a:lnSpc>
                <a:spcPct val="150000"/>
              </a:lnSpc>
              <a:buClr>
                <a:srgbClr val="124733"/>
              </a:buClr>
              <a:buFont typeface="+mj-lt"/>
              <a:buAutoNum type="arabicPeriod"/>
            </a:pPr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Période de questions</a:t>
            </a:r>
          </a:p>
        </p:txBody>
      </p:sp>
    </p:spTree>
    <p:extLst>
      <p:ext uri="{BB962C8B-B14F-4D97-AF65-F5344CB8AC3E}">
        <p14:creationId xmlns:p14="http://schemas.microsoft.com/office/powerpoint/2010/main" val="1376657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82FF7F72-36E7-39B7-7552-D13073CC71D8}"/>
              </a:ext>
            </a:extLst>
          </p:cNvPr>
          <p:cNvSpPr/>
          <p:nvPr/>
        </p:nvSpPr>
        <p:spPr>
          <a:xfrm>
            <a:off x="988222" y="829801"/>
            <a:ext cx="2592475" cy="6631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MSSS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C858EDB-0029-6B59-6584-00B879D055AD}"/>
              </a:ext>
            </a:extLst>
          </p:cNvPr>
          <p:cNvSpPr/>
          <p:nvPr/>
        </p:nvSpPr>
        <p:spPr>
          <a:xfrm>
            <a:off x="988222" y="2744908"/>
            <a:ext cx="2383133" cy="889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Agence régionale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7A1D82-2EDA-BBF5-A946-0003E776A9C3}"/>
              </a:ext>
            </a:extLst>
          </p:cNvPr>
          <p:cNvSpPr/>
          <p:nvPr/>
        </p:nvSpPr>
        <p:spPr>
          <a:xfrm>
            <a:off x="782813" y="195337"/>
            <a:ext cx="2953378" cy="4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DANS L’ANCIEN TEMPS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F5E1B0D-32C6-3A72-E34E-348656527362}"/>
              </a:ext>
            </a:extLst>
          </p:cNvPr>
          <p:cNvSpPr/>
          <p:nvPr/>
        </p:nvSpPr>
        <p:spPr>
          <a:xfrm>
            <a:off x="4808386" y="3178929"/>
            <a:ext cx="1832727" cy="846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CISSS</a:t>
            </a:r>
            <a:endParaRPr lang="fr-CA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5ADDF1-8013-B7A2-1360-0C03F7EAB73C}"/>
              </a:ext>
            </a:extLst>
          </p:cNvPr>
          <p:cNvSpPr/>
          <p:nvPr/>
        </p:nvSpPr>
        <p:spPr>
          <a:xfrm>
            <a:off x="4266207" y="249566"/>
            <a:ext cx="3133301" cy="718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AUJOURD’HUI</a:t>
            </a:r>
            <a:r>
              <a:rPr lang="fr-CA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DANS UNE RÉGION SYMPATHIQUE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48D63F7-29A1-8748-EFD9-361B395DBAC2}"/>
              </a:ext>
            </a:extLst>
          </p:cNvPr>
          <p:cNvSpPr/>
          <p:nvPr/>
        </p:nvSpPr>
        <p:spPr>
          <a:xfrm>
            <a:off x="8495912" y="879313"/>
            <a:ext cx="2592475" cy="6631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MSSS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F9F064-89BF-BDAF-7701-78D02B445847}"/>
              </a:ext>
            </a:extLst>
          </p:cNvPr>
          <p:cNvSpPr/>
          <p:nvPr/>
        </p:nvSpPr>
        <p:spPr>
          <a:xfrm>
            <a:off x="8127561" y="266453"/>
            <a:ext cx="3281626" cy="470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AUJOURD’HUI À MONTRÉAL</a:t>
            </a:r>
          </a:p>
        </p:txBody>
      </p:sp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F9BAEF70-2BDE-0A19-E87D-8488C839AAD1}"/>
              </a:ext>
            </a:extLst>
          </p:cNvPr>
          <p:cNvSpPr/>
          <p:nvPr/>
        </p:nvSpPr>
        <p:spPr>
          <a:xfrm>
            <a:off x="2172416" y="1709982"/>
            <a:ext cx="199128" cy="791308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Flèche : bas 24">
            <a:extLst>
              <a:ext uri="{FF2B5EF4-FFF2-40B4-BE49-F238E27FC236}">
                <a16:creationId xmlns:a16="http://schemas.microsoft.com/office/drawing/2014/main" id="{E21C2A55-7C44-63A9-DA86-34AE3389F35B}"/>
              </a:ext>
            </a:extLst>
          </p:cNvPr>
          <p:cNvSpPr/>
          <p:nvPr/>
        </p:nvSpPr>
        <p:spPr>
          <a:xfrm>
            <a:off x="2159172" y="3801498"/>
            <a:ext cx="196599" cy="1218924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73D292DB-36F5-4662-BD04-C45BB2B8292F}"/>
              </a:ext>
            </a:extLst>
          </p:cNvPr>
          <p:cNvSpPr/>
          <p:nvPr/>
        </p:nvSpPr>
        <p:spPr>
          <a:xfrm>
            <a:off x="5647134" y="1923729"/>
            <a:ext cx="218829" cy="1174979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F6BD9A6F-F001-40D1-3AF0-494E4C859F54}"/>
              </a:ext>
            </a:extLst>
          </p:cNvPr>
          <p:cNvSpPr/>
          <p:nvPr/>
        </p:nvSpPr>
        <p:spPr>
          <a:xfrm>
            <a:off x="5676836" y="4184434"/>
            <a:ext cx="196600" cy="846698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91AB0CB-583A-29C2-E2DB-AC0A80A15306}"/>
              </a:ext>
            </a:extLst>
          </p:cNvPr>
          <p:cNvSpPr/>
          <p:nvPr/>
        </p:nvSpPr>
        <p:spPr>
          <a:xfrm>
            <a:off x="2728999" y="3362437"/>
            <a:ext cx="1191122" cy="6631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DRSP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8CE2796-4C92-FB4F-9209-FD2BA549E7C4}"/>
              </a:ext>
            </a:extLst>
          </p:cNvPr>
          <p:cNvSpPr/>
          <p:nvPr/>
        </p:nvSpPr>
        <p:spPr>
          <a:xfrm>
            <a:off x="146320" y="4176479"/>
            <a:ext cx="1913377" cy="791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Pleins de CSSS</a:t>
            </a:r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95B977EF-095B-2553-C09C-7CBEB4F87857}"/>
              </a:ext>
            </a:extLst>
          </p:cNvPr>
          <p:cNvSpPr/>
          <p:nvPr/>
        </p:nvSpPr>
        <p:spPr>
          <a:xfrm rot="2287320">
            <a:off x="1031402" y="3624891"/>
            <a:ext cx="263585" cy="484036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71C1AA9C-A451-607F-7286-D4531A78C266}"/>
              </a:ext>
            </a:extLst>
          </p:cNvPr>
          <p:cNvSpPr/>
          <p:nvPr/>
        </p:nvSpPr>
        <p:spPr>
          <a:xfrm rot="2227543">
            <a:off x="2891511" y="4495593"/>
            <a:ext cx="182583" cy="669509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FE1A580F-EFA8-AB60-C626-CB879436CAD1}"/>
              </a:ext>
            </a:extLst>
          </p:cNvPr>
          <p:cNvSpPr/>
          <p:nvPr/>
        </p:nvSpPr>
        <p:spPr>
          <a:xfrm rot="20713345">
            <a:off x="2877977" y="1515202"/>
            <a:ext cx="306822" cy="1985769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C263082-9C9F-F7F5-A04A-AB5BAC14A3B0}"/>
              </a:ext>
            </a:extLst>
          </p:cNvPr>
          <p:cNvSpPr/>
          <p:nvPr/>
        </p:nvSpPr>
        <p:spPr>
          <a:xfrm>
            <a:off x="5951173" y="3567558"/>
            <a:ext cx="1190664" cy="6319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DRSP</a:t>
            </a:r>
          </a:p>
        </p:txBody>
      </p:sp>
      <p:sp>
        <p:nvSpPr>
          <p:cNvPr id="29" name="Flèche : bas 28">
            <a:extLst>
              <a:ext uri="{FF2B5EF4-FFF2-40B4-BE49-F238E27FC236}">
                <a16:creationId xmlns:a16="http://schemas.microsoft.com/office/drawing/2014/main" id="{F003A242-891D-EFE6-2067-F4335B670E1D}"/>
              </a:ext>
            </a:extLst>
          </p:cNvPr>
          <p:cNvSpPr/>
          <p:nvPr/>
        </p:nvSpPr>
        <p:spPr>
          <a:xfrm>
            <a:off x="9722341" y="4433201"/>
            <a:ext cx="193504" cy="719152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41866D44-352A-5E5B-2F99-CA6C4EB16C0D}"/>
              </a:ext>
            </a:extLst>
          </p:cNvPr>
          <p:cNvSpPr/>
          <p:nvPr/>
        </p:nvSpPr>
        <p:spPr>
          <a:xfrm>
            <a:off x="8497908" y="2484694"/>
            <a:ext cx="3547772" cy="203574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2BD1DA2-B452-A7AC-8DFA-14E6D54AAD65}"/>
              </a:ext>
            </a:extLst>
          </p:cNvPr>
          <p:cNvSpPr/>
          <p:nvPr/>
        </p:nvSpPr>
        <p:spPr>
          <a:xfrm>
            <a:off x="4509299" y="1113518"/>
            <a:ext cx="2592475" cy="6631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MSSS</a:t>
            </a:r>
          </a:p>
        </p:txBody>
      </p:sp>
      <p:sp>
        <p:nvSpPr>
          <p:cNvPr id="31" name="Flèche : bas 30">
            <a:extLst>
              <a:ext uri="{FF2B5EF4-FFF2-40B4-BE49-F238E27FC236}">
                <a16:creationId xmlns:a16="http://schemas.microsoft.com/office/drawing/2014/main" id="{CE4982D7-36EE-4E58-6B4C-05D0FFE85CB1}"/>
              </a:ext>
            </a:extLst>
          </p:cNvPr>
          <p:cNvSpPr/>
          <p:nvPr/>
        </p:nvSpPr>
        <p:spPr>
          <a:xfrm>
            <a:off x="9739073" y="1609229"/>
            <a:ext cx="200501" cy="540098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638C5C9F-12DD-3C39-AE68-BA6F4EC08698}"/>
              </a:ext>
            </a:extLst>
          </p:cNvPr>
          <p:cNvSpPr/>
          <p:nvPr/>
        </p:nvSpPr>
        <p:spPr>
          <a:xfrm>
            <a:off x="4668317" y="5199476"/>
            <a:ext cx="2279903" cy="748605"/>
          </a:xfrm>
          <a:prstGeom prst="ellipse">
            <a:avLst/>
          </a:prstGeom>
          <a:solidFill>
            <a:srgbClr val="1247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GROUPES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44F15515-FAAD-9950-F63C-6D8C94114F1B}"/>
              </a:ext>
            </a:extLst>
          </p:cNvPr>
          <p:cNvSpPr/>
          <p:nvPr/>
        </p:nvSpPr>
        <p:spPr>
          <a:xfrm>
            <a:off x="8767588" y="5278380"/>
            <a:ext cx="2279903" cy="748605"/>
          </a:xfrm>
          <a:prstGeom prst="ellipse">
            <a:avLst/>
          </a:prstGeom>
          <a:solidFill>
            <a:srgbClr val="1247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GROUPES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BBEA4C60-6BEA-8E2C-D1E3-C2B3032CC197}"/>
              </a:ext>
            </a:extLst>
          </p:cNvPr>
          <p:cNvSpPr/>
          <p:nvPr/>
        </p:nvSpPr>
        <p:spPr>
          <a:xfrm>
            <a:off x="918618" y="5172275"/>
            <a:ext cx="2279903" cy="748605"/>
          </a:xfrm>
          <a:prstGeom prst="ellipse">
            <a:avLst/>
          </a:prstGeom>
          <a:solidFill>
            <a:srgbClr val="1247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GROUPES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35FBC34-F3ED-0CC2-CF1F-888EEF846A2F}"/>
              </a:ext>
            </a:extLst>
          </p:cNvPr>
          <p:cNvSpPr/>
          <p:nvPr/>
        </p:nvSpPr>
        <p:spPr>
          <a:xfrm>
            <a:off x="7717435" y="3408917"/>
            <a:ext cx="1266843" cy="667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CIUSSS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761E7E1B-9AB0-B706-DCC2-0B85A4D079BD}"/>
              </a:ext>
            </a:extLst>
          </p:cNvPr>
          <p:cNvSpPr/>
          <p:nvPr/>
        </p:nvSpPr>
        <p:spPr>
          <a:xfrm>
            <a:off x="7805096" y="2450218"/>
            <a:ext cx="1266843" cy="667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CIUSSS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E98C0781-D3DD-D180-0D27-62B6C5552C77}"/>
              </a:ext>
            </a:extLst>
          </p:cNvPr>
          <p:cNvSpPr/>
          <p:nvPr/>
        </p:nvSpPr>
        <p:spPr>
          <a:xfrm>
            <a:off x="10457767" y="2238959"/>
            <a:ext cx="1266843" cy="667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CIUSSS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231EF715-1025-1549-738C-BC68CC273C24}"/>
              </a:ext>
            </a:extLst>
          </p:cNvPr>
          <p:cNvSpPr/>
          <p:nvPr/>
        </p:nvSpPr>
        <p:spPr>
          <a:xfrm>
            <a:off x="10889869" y="2973570"/>
            <a:ext cx="1266843" cy="667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CIUSSS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257388B7-7C34-4B4D-C9AF-5EDBFDEE5DB5}"/>
              </a:ext>
            </a:extLst>
          </p:cNvPr>
          <p:cNvSpPr/>
          <p:nvPr/>
        </p:nvSpPr>
        <p:spPr>
          <a:xfrm>
            <a:off x="10060601" y="3788583"/>
            <a:ext cx="1306490" cy="667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CIUSSS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02EFC3D-CBBF-B3A6-1CD4-B029FCE4BCC1}"/>
              </a:ext>
            </a:extLst>
          </p:cNvPr>
          <p:cNvSpPr/>
          <p:nvPr/>
        </p:nvSpPr>
        <p:spPr>
          <a:xfrm>
            <a:off x="10143629" y="4592841"/>
            <a:ext cx="1889516" cy="74860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Départements régionaux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410AFF4-97D4-1AC8-1C5D-9DFED7028A5D}"/>
              </a:ext>
            </a:extLst>
          </p:cNvPr>
          <p:cNvCxnSpPr>
            <a:cxnSpLocks/>
          </p:cNvCxnSpPr>
          <p:nvPr/>
        </p:nvCxnSpPr>
        <p:spPr>
          <a:xfrm flipV="1">
            <a:off x="10737848" y="4293303"/>
            <a:ext cx="254320" cy="35124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902BFB6-620D-DC27-AA15-2FEA9A1508B8}"/>
              </a:ext>
            </a:extLst>
          </p:cNvPr>
          <p:cNvCxnSpPr>
            <a:cxnSpLocks/>
            <a:endCxn id="28" idx="1"/>
          </p:cNvCxnSpPr>
          <p:nvPr/>
        </p:nvCxnSpPr>
        <p:spPr>
          <a:xfrm flipH="1" flipV="1">
            <a:off x="11104173" y="4444420"/>
            <a:ext cx="419117" cy="21500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D71538A7-E761-864D-06C1-FFECA02207B1}"/>
              </a:ext>
            </a:extLst>
          </p:cNvPr>
          <p:cNvSpPr/>
          <p:nvPr/>
        </p:nvSpPr>
        <p:spPr>
          <a:xfrm flipH="1" flipV="1">
            <a:off x="10895486" y="4233381"/>
            <a:ext cx="244492" cy="2472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4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" grpId="0" animBg="1"/>
      <p:bldP spid="3" grpId="0" animBg="1"/>
      <p:bldP spid="4" grpId="0" animBg="1"/>
      <p:bldP spid="5" grpId="0" animBg="1"/>
      <p:bldP spid="7" grpId="0" animBg="1"/>
      <p:bldP spid="15" grpId="0" animBg="1"/>
      <p:bldP spid="29" grpId="0" animBg="1"/>
      <p:bldP spid="33" grpId="0" animBg="1"/>
      <p:bldP spid="11" grpId="0" animBg="1"/>
      <p:bldP spid="31" grpId="0" animBg="1"/>
      <p:bldP spid="34" grpId="0" animBg="1"/>
      <p:bldP spid="35" grpId="0" animBg="1"/>
      <p:bldP spid="36" grpId="0" animBg="1"/>
      <p:bldP spid="20" grpId="0" animBg="1"/>
      <p:bldP spid="37" grpId="0" animBg="1"/>
      <p:bldP spid="38" grpId="0" animBg="1"/>
      <p:bldP spid="39" grpId="0" animBg="1"/>
      <p:bldP spid="40" grpId="0" animBg="1"/>
      <p:bldP spid="32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F7EB66A8-0D4A-91F7-8085-B81B19CF0FDE}"/>
              </a:ext>
            </a:extLst>
          </p:cNvPr>
          <p:cNvSpPr txBox="1"/>
          <p:nvPr/>
        </p:nvSpPr>
        <p:spPr>
          <a:xfrm>
            <a:off x="156345" y="3785877"/>
            <a:ext cx="4220583" cy="2893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Programmes-services 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Services généraux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Santé publique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Soutien à l’autonomie des aînés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Déficience physique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DI–TSA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Jeunes en difficulté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Dépendances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Santé mentale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Santé physique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666C47C-2E27-EA20-643F-142591617119}"/>
              </a:ext>
            </a:extLst>
          </p:cNvPr>
          <p:cNvSpPr/>
          <p:nvPr/>
        </p:nvSpPr>
        <p:spPr>
          <a:xfrm>
            <a:off x="2996331" y="54312"/>
            <a:ext cx="5727662" cy="10921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FINANCEMENT MSSS </a:t>
            </a:r>
            <a:br>
              <a:rPr lang="fr-CA" sz="2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2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 MONTRÉAL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7FFD2A7-A4FA-3C13-B367-0690866D43CF}"/>
              </a:ext>
            </a:extLst>
          </p:cNvPr>
          <p:cNvSpPr/>
          <p:nvPr/>
        </p:nvSpPr>
        <p:spPr>
          <a:xfrm>
            <a:off x="2252187" y="1771064"/>
            <a:ext cx="2281128" cy="15182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CIUSSS CO</a:t>
            </a:r>
          </a:p>
          <a:p>
            <a:pPr algn="ctr"/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Programmes-services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676F391-AD23-FC66-212D-EFA3D06A8842}"/>
              </a:ext>
            </a:extLst>
          </p:cNvPr>
          <p:cNvSpPr/>
          <p:nvPr/>
        </p:nvSpPr>
        <p:spPr>
          <a:xfrm>
            <a:off x="4672009" y="3160700"/>
            <a:ext cx="3598361" cy="3061423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CE7F0C8-8565-1E99-17D1-EECE2F661ABC}"/>
              </a:ext>
            </a:extLst>
          </p:cNvPr>
          <p:cNvSpPr/>
          <p:nvPr/>
        </p:nvSpPr>
        <p:spPr>
          <a:xfrm>
            <a:off x="4637980" y="3040341"/>
            <a:ext cx="2720509" cy="126973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Service régional </a:t>
            </a:r>
            <a:br>
              <a:rPr lang="fr-CA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activités communautaires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A4554E5-48D0-BDCF-9BED-1B0B38C32226}"/>
              </a:ext>
            </a:extLst>
          </p:cNvPr>
          <p:cNvSpPr txBox="1"/>
          <p:nvPr/>
        </p:nvSpPr>
        <p:spPr>
          <a:xfrm>
            <a:off x="5279254" y="4364688"/>
            <a:ext cx="3064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CIUSSS du </a:t>
            </a:r>
            <a:br>
              <a:rPr lang="fr-CA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Centre Sud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2E31101-BEA6-1677-23DC-1AB40FF581DD}"/>
              </a:ext>
            </a:extLst>
          </p:cNvPr>
          <p:cNvSpPr/>
          <p:nvPr/>
        </p:nvSpPr>
        <p:spPr>
          <a:xfrm>
            <a:off x="7140932" y="3951630"/>
            <a:ext cx="1552776" cy="11962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DRSP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7F26462-41B4-67F4-A0D4-D1256BFD1871}"/>
              </a:ext>
            </a:extLst>
          </p:cNvPr>
          <p:cNvSpPr txBox="1"/>
          <p:nvPr/>
        </p:nvSpPr>
        <p:spPr>
          <a:xfrm>
            <a:off x="5279254" y="5177409"/>
            <a:ext cx="3166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Programmes-services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7857A5E-43D8-7DDB-D647-A5DBFD8624E1}"/>
              </a:ext>
            </a:extLst>
          </p:cNvPr>
          <p:cNvSpPr/>
          <p:nvPr/>
        </p:nvSpPr>
        <p:spPr>
          <a:xfrm>
            <a:off x="450821" y="620490"/>
            <a:ext cx="2220867" cy="1323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CIUSSS O</a:t>
            </a:r>
          </a:p>
          <a:p>
            <a:pPr algn="ctr"/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Programmes-services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8B61180-CB7A-66E7-2874-AF59D4958910}"/>
              </a:ext>
            </a:extLst>
          </p:cNvPr>
          <p:cNvSpPr/>
          <p:nvPr/>
        </p:nvSpPr>
        <p:spPr>
          <a:xfrm>
            <a:off x="7622133" y="1580101"/>
            <a:ext cx="2281129" cy="1414308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CIUSSS N</a:t>
            </a:r>
          </a:p>
          <a:p>
            <a:pPr algn="ctr"/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Programmes-services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5BC0D19-F55F-B842-1F87-F7B334E2C05A}"/>
              </a:ext>
            </a:extLst>
          </p:cNvPr>
          <p:cNvSpPr/>
          <p:nvPr/>
        </p:nvSpPr>
        <p:spPr>
          <a:xfrm>
            <a:off x="9614422" y="512466"/>
            <a:ext cx="2315412" cy="14871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CIUSSS E</a:t>
            </a:r>
          </a:p>
          <a:p>
            <a:pPr algn="ctr"/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Programmes-services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9E2FA2-E6E0-3DB8-81E0-0F89DBEA85F9}"/>
              </a:ext>
            </a:extLst>
          </p:cNvPr>
          <p:cNvSpPr/>
          <p:nvPr/>
        </p:nvSpPr>
        <p:spPr>
          <a:xfrm>
            <a:off x="653142" y="1756962"/>
            <a:ext cx="1127751" cy="3632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26991E-8A94-DADF-A97C-3360B42C0CA1}"/>
              </a:ext>
            </a:extLst>
          </p:cNvPr>
          <p:cNvSpPr/>
          <p:nvPr/>
        </p:nvSpPr>
        <p:spPr>
          <a:xfrm>
            <a:off x="2369110" y="3001020"/>
            <a:ext cx="1082065" cy="3632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F5E274-38E7-47C8-C863-3344E7E2D33D}"/>
              </a:ext>
            </a:extLst>
          </p:cNvPr>
          <p:cNvSpPr/>
          <p:nvPr/>
        </p:nvSpPr>
        <p:spPr>
          <a:xfrm>
            <a:off x="6892053" y="5749282"/>
            <a:ext cx="1025579" cy="3632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64180E-8C6F-8D1A-5B99-065A536D23AE}"/>
              </a:ext>
            </a:extLst>
          </p:cNvPr>
          <p:cNvSpPr/>
          <p:nvPr/>
        </p:nvSpPr>
        <p:spPr>
          <a:xfrm>
            <a:off x="9313444" y="2603189"/>
            <a:ext cx="1078445" cy="3632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39AF2F-BCCC-0F9D-C0A7-678085980FE9}"/>
              </a:ext>
            </a:extLst>
          </p:cNvPr>
          <p:cNvSpPr/>
          <p:nvPr/>
        </p:nvSpPr>
        <p:spPr>
          <a:xfrm>
            <a:off x="10567407" y="1891952"/>
            <a:ext cx="1173084" cy="3632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196F42-3FF4-55D8-A067-45733DC2EF8E}"/>
              </a:ext>
            </a:extLst>
          </p:cNvPr>
          <p:cNvSpPr/>
          <p:nvPr/>
        </p:nvSpPr>
        <p:spPr>
          <a:xfrm>
            <a:off x="5325159" y="2772972"/>
            <a:ext cx="1132312" cy="4195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Mission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494E92-8A8A-1A4C-A189-D8F8B634B3E9}"/>
              </a:ext>
            </a:extLst>
          </p:cNvPr>
          <p:cNvSpPr/>
          <p:nvPr/>
        </p:nvSpPr>
        <p:spPr>
          <a:xfrm>
            <a:off x="5110298" y="2181871"/>
            <a:ext cx="1540091" cy="588923"/>
          </a:xfrm>
          <a:prstGeom prst="rect">
            <a:avLst/>
          </a:prstGeom>
          <a:solidFill>
            <a:srgbClr val="FFD5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Activités </a:t>
            </a:r>
            <a:br>
              <a:rPr lang="fr-CA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 projets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FD5EC9-DA57-9B9F-7CE7-FB3D60498A54}"/>
              </a:ext>
            </a:extLst>
          </p:cNvPr>
          <p:cNvSpPr/>
          <p:nvPr/>
        </p:nvSpPr>
        <p:spPr>
          <a:xfrm>
            <a:off x="7917320" y="3785877"/>
            <a:ext cx="1369208" cy="5621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Activités </a:t>
            </a:r>
            <a:br>
              <a:rPr lang="fr-CA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CA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 projets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1F13A48-2A12-945E-E5CC-41B51E727978}"/>
              </a:ext>
            </a:extLst>
          </p:cNvPr>
          <p:cNvCxnSpPr/>
          <p:nvPr/>
        </p:nvCxnSpPr>
        <p:spPr>
          <a:xfrm flipH="1">
            <a:off x="2803233" y="814238"/>
            <a:ext cx="768096" cy="19706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C468667-EF57-E339-AA1D-9F66C8BC04FE}"/>
              </a:ext>
            </a:extLst>
          </p:cNvPr>
          <p:cNvCxnSpPr/>
          <p:nvPr/>
        </p:nvCxnSpPr>
        <p:spPr>
          <a:xfrm flipH="1">
            <a:off x="4054622" y="1256043"/>
            <a:ext cx="322306" cy="43975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725C0F1-35FE-1236-B085-8202AE180659}"/>
              </a:ext>
            </a:extLst>
          </p:cNvPr>
          <p:cNvCxnSpPr>
            <a:cxnSpLocks/>
          </p:cNvCxnSpPr>
          <p:nvPr/>
        </p:nvCxnSpPr>
        <p:spPr>
          <a:xfrm>
            <a:off x="7358489" y="1140910"/>
            <a:ext cx="648196" cy="38457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6C2D81F2-ED23-8AC8-8D0B-FAF61DFB6311}"/>
              </a:ext>
            </a:extLst>
          </p:cNvPr>
          <p:cNvCxnSpPr/>
          <p:nvPr/>
        </p:nvCxnSpPr>
        <p:spPr>
          <a:xfrm>
            <a:off x="8046160" y="758527"/>
            <a:ext cx="1500094" cy="1817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7398079D-3EB6-B0CC-7A08-F9A02A4CC967}"/>
              </a:ext>
            </a:extLst>
          </p:cNvPr>
          <p:cNvCxnSpPr>
            <a:cxnSpLocks/>
          </p:cNvCxnSpPr>
          <p:nvPr/>
        </p:nvCxnSpPr>
        <p:spPr>
          <a:xfrm>
            <a:off x="6569765" y="1256043"/>
            <a:ext cx="379729" cy="1784298"/>
          </a:xfrm>
          <a:prstGeom prst="straightConnector1">
            <a:avLst/>
          </a:prstGeom>
          <a:ln w="155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exagone 2">
            <a:extLst>
              <a:ext uri="{FF2B5EF4-FFF2-40B4-BE49-F238E27FC236}">
                <a16:creationId xmlns:a16="http://schemas.microsoft.com/office/drawing/2014/main" id="{37FBA173-CCF0-2F18-3F8C-47839FAACE60}"/>
              </a:ext>
            </a:extLst>
          </p:cNvPr>
          <p:cNvSpPr/>
          <p:nvPr/>
        </p:nvSpPr>
        <p:spPr>
          <a:xfrm>
            <a:off x="9552845" y="4412335"/>
            <a:ext cx="2026572" cy="1640184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Impact de la réforme (PL15)</a:t>
            </a:r>
          </a:p>
          <a:p>
            <a:pPr algn="ctr"/>
            <a:r>
              <a:rPr lang="fr-CA" b="1" dirty="0">
                <a:solidFill>
                  <a:schemeClr val="tx1"/>
                </a:solidFill>
              </a:rPr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339764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 animBg="1"/>
      <p:bldP spid="9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" grpId="0" animBg="1"/>
      <p:bldP spid="8" grpId="0" animBg="1"/>
      <p:bldP spid="10" grpId="0" animBg="1"/>
      <p:bldP spid="11" grpId="0" animBg="1"/>
      <p:bldP spid="13" grpId="0" animBg="1"/>
      <p:bldP spid="23" grpId="0" animBg="1"/>
      <p:bldP spid="24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E3F99-A722-4F22-9EB6-E3CA6FDAD481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72716" y="1896812"/>
            <a:ext cx="11919284" cy="45960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rgbClr val="124733"/>
              </a:buClr>
              <a:buNone/>
            </a:pPr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Centre de formation populaire: </a:t>
            </a:r>
            <a:r>
              <a:rPr lang="fr-FR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5"/>
              </a:rPr>
              <a:t>http://lecfp.qc.ca/</a:t>
            </a:r>
            <a:endParaRPr lang="fr-F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124733"/>
              </a:buClr>
              <a:buNone/>
            </a:pP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Carrefour de participation, ressourcement et formation: </a:t>
            </a:r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6"/>
              </a:rPr>
              <a:t>https://lecprf.org/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50000"/>
              </a:lnSpc>
              <a:buClr>
                <a:srgbClr val="124733"/>
              </a:buClr>
              <a:buNone/>
            </a:pPr>
            <a:r>
              <a:rPr lang="fr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COCO: </a:t>
            </a:r>
            <a:r>
              <a:rPr lang="fr-FR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hlinkClick r:id="rId7"/>
              </a:rPr>
              <a:t>https://coco-net.org/</a:t>
            </a:r>
            <a:endParaRPr lang="fr-F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124733"/>
              </a:buClr>
              <a:buNone/>
            </a:pP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Relais-femmes: 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  <a:hlinkClick r:id="rId8"/>
              </a:rPr>
              <a:t>http://www.relais-femmes.qc.ca/</a:t>
            </a:r>
            <a:endParaRPr lang="fr-F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124733"/>
              </a:buClr>
              <a:buNone/>
            </a:pP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Centre St-Pierre: 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  <a:hlinkClick r:id="rId9"/>
              </a:rPr>
              <a:t>https://www.centrestpierre.org/</a:t>
            </a:r>
            <a:endParaRPr lang="fr-FR" dirty="0">
              <a:solidFill>
                <a:srgbClr val="222222"/>
              </a:solidFill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50000"/>
              </a:lnSpc>
              <a:buClr>
                <a:srgbClr val="124733"/>
              </a:buClr>
              <a:buNone/>
            </a:pPr>
            <a:endParaRPr lang="fr-CA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50000"/>
              </a:lnSpc>
              <a:buClr>
                <a:srgbClr val="124733"/>
              </a:buClr>
              <a:buNone/>
            </a:pPr>
            <a:endParaRPr lang="fr-CA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B0F4C4-A3F3-4600-BE92-804B300E073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CA" sz="6000" b="1" dirty="0">
                <a:solidFill>
                  <a:srgbClr val="124733"/>
                </a:solidFill>
                <a:latin typeface="Oswald Light" pitchFamily="2" charset="0"/>
              </a:rPr>
              <a:t>Groupes d’accompagnement et formation</a:t>
            </a:r>
            <a:endParaRPr lang="fr-CA" sz="3600" b="1" dirty="0">
              <a:solidFill>
                <a:srgbClr val="124733"/>
              </a:solidFill>
              <a:latin typeface="Oswal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08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>
            <a:extLst>
              <a:ext uri="{FF2B5EF4-FFF2-40B4-BE49-F238E27FC236}">
                <a16:creationId xmlns:a16="http://schemas.microsoft.com/office/drawing/2014/main" id="{8D1C93B8-5117-464B-AE63-7B8D45AE2DC7}"/>
              </a:ext>
            </a:extLst>
          </p:cNvPr>
          <p:cNvSpPr txBox="1"/>
          <p:nvPr/>
        </p:nvSpPr>
        <p:spPr>
          <a:xfrm>
            <a:off x="304203" y="3960957"/>
            <a:ext cx="2792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CA" sz="1600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6"/>
              </a:rPr>
              <a:t>Présentation (PDF) du RIOCM sur le nouveau cadre de gestion ministériel</a:t>
            </a:r>
            <a:endParaRPr lang="fr-CA" sz="1600" dirty="0">
              <a:solidFill>
                <a:srgbClr val="1247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E7B9D2A-99E0-43EF-9320-A58F3305B1C7}"/>
              </a:ext>
            </a:extLst>
          </p:cNvPr>
          <p:cNvSpPr txBox="1"/>
          <p:nvPr/>
        </p:nvSpPr>
        <p:spPr>
          <a:xfrm>
            <a:off x="4088844" y="3206203"/>
            <a:ext cx="35844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fr-CA" sz="1600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Cadre de référence régional sur le partenariat avec le milieu communautaire dont les activités sont reliées au domaine de la santé et des services sociaux</a:t>
            </a:r>
            <a:r>
              <a:rPr lang="fr-CA" sz="1600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(CCSMTL)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F634C7C2-CC39-4673-833A-A36FF564F8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38" y="3276495"/>
            <a:ext cx="665082" cy="86081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CAD6E7E-6DFC-436D-94CD-5B62605E3D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1" y="3255387"/>
            <a:ext cx="669487" cy="86927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D4ED6311-7C28-4D13-9EA4-99571539471E}"/>
              </a:ext>
            </a:extLst>
          </p:cNvPr>
          <p:cNvSpPr txBox="1"/>
          <p:nvPr/>
        </p:nvSpPr>
        <p:spPr>
          <a:xfrm>
            <a:off x="251284" y="2725770"/>
            <a:ext cx="4127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GESTION DU PSOC</a:t>
            </a:r>
          </a:p>
        </p:txBody>
      </p:sp>
      <p:pic>
        <p:nvPicPr>
          <p:cNvPr id="32" name="Picture 4">
            <a:extLst>
              <a:ext uri="{FF2B5EF4-FFF2-40B4-BE49-F238E27FC236}">
                <a16:creationId xmlns:a16="http://schemas.microsoft.com/office/drawing/2014/main" id="{156C5568-F96E-4C17-8F08-68C9AB1A6C1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42992" y="5283446"/>
            <a:ext cx="670800" cy="860812"/>
          </a:xfrm>
          <a:prstGeom prst="rect">
            <a:avLst/>
          </a:prstGeom>
          <a:solidFill>
            <a:srgbClr val="124733"/>
          </a:solidFill>
          <a:ln w="12700">
            <a:solidFill>
              <a:srgbClr val="E6E6E6"/>
            </a:solidFill>
          </a:ln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A899468F-7B60-4490-903A-6E0602EECC4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1"/>
          <a:srcRect l="5489" t="4699" r="10423"/>
          <a:stretch/>
        </p:blipFill>
        <p:spPr>
          <a:xfrm>
            <a:off x="3852792" y="5274988"/>
            <a:ext cx="670800" cy="86927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C3D6F27D-3B5A-4FB5-BFD9-8960D52AE953}"/>
              </a:ext>
            </a:extLst>
          </p:cNvPr>
          <p:cNvSpPr txBox="1"/>
          <p:nvPr/>
        </p:nvSpPr>
        <p:spPr>
          <a:xfrm>
            <a:off x="4560098" y="5246352"/>
            <a:ext cx="3504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CA" sz="1600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Cadre de référence en matière d’action communautaire</a:t>
            </a:r>
            <a:r>
              <a:rPr lang="fr-CA" sz="1600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(MTESS)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17F9CBD-A413-4523-952B-2548566D9301}"/>
              </a:ext>
            </a:extLst>
          </p:cNvPr>
          <p:cNvSpPr txBox="1"/>
          <p:nvPr/>
        </p:nvSpPr>
        <p:spPr>
          <a:xfrm>
            <a:off x="1042916" y="5268462"/>
            <a:ext cx="3045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Politique gouvernementale </a:t>
            </a:r>
            <a:br>
              <a:rPr lang="fr-CA" sz="1600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fr-CA" sz="1600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 l’action communautaire</a:t>
            </a:r>
            <a:r>
              <a:rPr lang="fr-CA" sz="1600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(MTESS)</a:t>
            </a:r>
            <a:endParaRPr lang="fr-CA" sz="1600" b="1" dirty="0">
              <a:solidFill>
                <a:srgbClr val="1247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fr-CA" sz="1600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E6DD937-81BC-4164-9B0A-93E618C3D99E}"/>
              </a:ext>
            </a:extLst>
          </p:cNvPr>
          <p:cNvSpPr txBox="1"/>
          <p:nvPr/>
        </p:nvSpPr>
        <p:spPr>
          <a:xfrm>
            <a:off x="251284" y="4814867"/>
            <a:ext cx="4127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ACTION COMMUNAUTAIRE AUTONOME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461765F-C059-46AB-9129-211B0F2A3167}"/>
              </a:ext>
            </a:extLst>
          </p:cNvPr>
          <p:cNvSpPr txBox="1"/>
          <p:nvPr/>
        </p:nvSpPr>
        <p:spPr>
          <a:xfrm>
            <a:off x="8830323" y="3198764"/>
            <a:ext cx="3153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CA" sz="1600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4"/>
              </a:rPr>
              <a:t>Cadre de gestion régional (Montréal) du PSOC pour l’admissibilité au soutien </a:t>
            </a:r>
            <a:br>
              <a:rPr lang="fr-CA" sz="1600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4"/>
              </a:rPr>
            </a:br>
            <a:r>
              <a:rPr lang="fr-CA" sz="1600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4"/>
              </a:rPr>
              <a:t>financier à la mission globale (CCSMTL)</a:t>
            </a:r>
            <a:endParaRPr lang="fr-CA" sz="1600" dirty="0">
              <a:solidFill>
                <a:srgbClr val="1247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ED3E331-3EE4-43F6-9AFB-A70BB574AA34}"/>
              </a:ext>
            </a:extLst>
          </p:cNvPr>
          <p:cNvSpPr txBox="1"/>
          <p:nvPr/>
        </p:nvSpPr>
        <p:spPr>
          <a:xfrm>
            <a:off x="8867741" y="5246352"/>
            <a:ext cx="2981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fr-CA" sz="1600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L’action communautaire autonome en 8 critères(RIOCM</a:t>
            </a:r>
            <a:r>
              <a:rPr lang="fr-CA" sz="1600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5"/>
              </a:rPr>
              <a:t>)</a:t>
            </a:r>
            <a:endParaRPr lang="fr-CA" sz="1600" dirty="0">
              <a:solidFill>
                <a:srgbClr val="1247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2571A786-4C46-4BE6-8AF8-80C7B229C5B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7404" y="5299221"/>
            <a:ext cx="665082" cy="866421"/>
          </a:xfrm>
          <a:prstGeom prst="rect">
            <a:avLst/>
          </a:prstGeom>
        </p:spPr>
      </p:pic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ACDC7BE8-963E-4D11-BD4B-3764581349F3}"/>
              </a:ext>
            </a:extLst>
          </p:cNvPr>
          <p:cNvCxnSpPr>
            <a:cxnSpLocks/>
          </p:cNvCxnSpPr>
          <p:nvPr/>
        </p:nvCxnSpPr>
        <p:spPr>
          <a:xfrm>
            <a:off x="342992" y="3086184"/>
            <a:ext cx="11447768" cy="17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768DDA7B-6E43-4DB0-8E1C-DEC664D23DD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78392" y="33198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6000" b="1" dirty="0">
                <a:solidFill>
                  <a:srgbClr val="124733"/>
                </a:solidFill>
                <a:latin typeface="Oswald Light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Références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3632A1B-C00A-4491-83C5-9AB347C5F288}"/>
              </a:ext>
            </a:extLst>
          </p:cNvPr>
          <p:cNvSpPr txBox="1"/>
          <p:nvPr/>
        </p:nvSpPr>
        <p:spPr>
          <a:xfrm>
            <a:off x="304203" y="1510450"/>
            <a:ext cx="579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FORMULAIRES, AIDE-MÉMOIRES, INFOS PSOC MONTRÉAL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71E3FF8-5C01-4AEB-B1EE-B3645D1B89C4}"/>
              </a:ext>
            </a:extLst>
          </p:cNvPr>
          <p:cNvCxnSpPr>
            <a:cxnSpLocks/>
          </p:cNvCxnSpPr>
          <p:nvPr/>
        </p:nvCxnSpPr>
        <p:spPr>
          <a:xfrm>
            <a:off x="372116" y="1841980"/>
            <a:ext cx="5398241" cy="36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3C8FC12A-BA16-4AD3-BF76-38FDCDB5CFF8}"/>
              </a:ext>
            </a:extLst>
          </p:cNvPr>
          <p:cNvCxnSpPr>
            <a:cxnSpLocks/>
          </p:cNvCxnSpPr>
          <p:nvPr/>
        </p:nvCxnSpPr>
        <p:spPr>
          <a:xfrm>
            <a:off x="304203" y="5171250"/>
            <a:ext cx="11447768" cy="17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2147CA34-6DC5-423A-BB67-42EB195A8A25}"/>
              </a:ext>
            </a:extLst>
          </p:cNvPr>
          <p:cNvSpPr txBox="1"/>
          <p:nvPr/>
        </p:nvSpPr>
        <p:spPr>
          <a:xfrm>
            <a:off x="8064501" y="4872789"/>
            <a:ext cx="4127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OUTIL RIOCM – L’ACA en 8 critères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334B2A3A-D4F2-4F15-85F0-629946945CA8}"/>
              </a:ext>
            </a:extLst>
          </p:cNvPr>
          <p:cNvSpPr txBox="1"/>
          <p:nvPr/>
        </p:nvSpPr>
        <p:spPr>
          <a:xfrm>
            <a:off x="304203" y="1958258"/>
            <a:ext cx="604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CA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Programme de soutien aux organismes communautaires</a:t>
            </a:r>
            <a:endParaRPr lang="fr-CA" dirty="0">
              <a:solidFill>
                <a:srgbClr val="1247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Image 1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515E2A87-135E-0DAA-1B49-20AA705E9C2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0927" y="3183396"/>
            <a:ext cx="1316259" cy="7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30356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8DD5C-3947-403C-8843-D078CE58F9A8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96600" y="1290495"/>
            <a:ext cx="10515600" cy="3165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MERCI !</a:t>
            </a:r>
          </a:p>
          <a:p>
            <a:endParaRPr lang="fr-CA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fr-CA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fr-CA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fr-CA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Nous joindre :</a:t>
            </a:r>
          </a:p>
          <a:p>
            <a:pPr marL="0" indent="0">
              <a:buNone/>
            </a:pPr>
            <a:r>
              <a:rPr lang="fr-CA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info@riocm.org | 514 277-1118 |</a:t>
            </a:r>
          </a:p>
          <a:p>
            <a:pPr marL="0" indent="0">
              <a:buNone/>
            </a:pPr>
            <a:r>
              <a:rPr lang="fr-CA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www.riocm.org |        /</a:t>
            </a:r>
            <a:r>
              <a:rPr lang="fr-CA" sz="2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riocmtl</a:t>
            </a:r>
            <a:r>
              <a:rPr lang="fr-CA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|       /RIOCM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5C8F79-D077-470D-8F37-23D6DB42227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404664" y="4014937"/>
            <a:ext cx="377920" cy="366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D88C9A-BB2C-4977-8789-B7949A20A3C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239436" y="4003261"/>
            <a:ext cx="389963" cy="37807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77B7AC1-F944-4E3A-A744-F0A3CE4941B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28" y="4685212"/>
            <a:ext cx="8389140" cy="217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7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B6EAD-2886-D862-F03A-53F5604AC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318" y="1750728"/>
            <a:ext cx="9144000" cy="1187204"/>
          </a:xfrm>
        </p:spPr>
        <p:txBody>
          <a:bodyPr>
            <a:normAutofit/>
          </a:bodyPr>
          <a:lstStyle/>
          <a:p>
            <a:r>
              <a:rPr lang="fr-CA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Programme de financement récurrent à la mission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BD8D1A-E392-FC5C-9267-E87B3DEC0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318" y="3429000"/>
            <a:ext cx="9144000" cy="905652"/>
          </a:xfrm>
        </p:spPr>
        <p:txBody>
          <a:bodyPr>
            <a:normAutofit lnSpcReduction="10000"/>
          </a:bodyPr>
          <a:lstStyle/>
          <a:p>
            <a:r>
              <a:rPr lang="fr-CA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pour les groupes d’action communautaire autonome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F05AEEE8-5826-0FE7-0428-18ABC166ABEB}"/>
              </a:ext>
            </a:extLst>
          </p:cNvPr>
          <p:cNvSpPr txBox="1">
            <a:spLocks/>
          </p:cNvSpPr>
          <p:nvPr/>
        </p:nvSpPr>
        <p:spPr>
          <a:xfrm>
            <a:off x="1524000" y="4956315"/>
            <a:ext cx="9144000" cy="905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 santé et service sociaux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B9CD617-F0E7-97E5-BCBD-332F05825D3A}"/>
              </a:ext>
            </a:extLst>
          </p:cNvPr>
          <p:cNvSpPr txBox="1">
            <a:spLocks/>
          </p:cNvSpPr>
          <p:nvPr/>
        </p:nvSpPr>
        <p:spPr>
          <a:xfrm>
            <a:off x="1354318" y="631355"/>
            <a:ext cx="9144000" cy="7772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 PSOC C’EST ?</a:t>
            </a:r>
          </a:p>
        </p:txBody>
      </p:sp>
    </p:spTree>
    <p:extLst>
      <p:ext uri="{BB962C8B-B14F-4D97-AF65-F5344CB8AC3E}">
        <p14:creationId xmlns:p14="http://schemas.microsoft.com/office/powerpoint/2010/main" val="132478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8BC8-4967-41F6-BE2D-63D13E05172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9559" y="365125"/>
            <a:ext cx="1052424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CA" sz="6000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L’Action communautaire autonome (ACA)</a:t>
            </a:r>
            <a:endParaRPr lang="fr-CA" sz="3600" dirty="0">
              <a:solidFill>
                <a:srgbClr val="12473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id="{703183C0-173D-4950-969F-F7A73C0DFD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333365"/>
              </p:ext>
            </p:extLst>
          </p:nvPr>
        </p:nvGraphicFramePr>
        <p:xfrm>
          <a:off x="451945" y="1497725"/>
          <a:ext cx="11288110" cy="523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491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CF45EB3B-1855-40A8-8828-36064A65B2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47646" y="737306"/>
            <a:ext cx="9360824" cy="519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5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Cadre réglementaire et interlocuteurs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F066A8-F6F8-490A-84DA-86196553CFD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0524" y="1590880"/>
            <a:ext cx="18790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8000" dirty="0">
                <a:solidFill>
                  <a:srgbClr val="124733"/>
                </a:solidFill>
                <a:latin typeface="Oswald Light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5741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7CE41BE-190A-4DBC-9B3D-03E01E3EEF20}"/>
              </a:ext>
            </a:extLst>
          </p:cNvPr>
          <p:cNvSpPr txBox="1"/>
          <p:nvPr/>
        </p:nvSpPr>
        <p:spPr>
          <a:xfrm>
            <a:off x="487452" y="304853"/>
            <a:ext cx="4670571" cy="2557110"/>
          </a:xfrm>
          <a:prstGeom prst="rect">
            <a:avLst/>
          </a:prstGeom>
          <a:solidFill>
            <a:srgbClr val="008892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CA" sz="2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MESS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CA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Politique </a:t>
            </a:r>
            <a:r>
              <a:rPr lang="fr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reconnaissance de l’action communautaire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CA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Cadre</a:t>
            </a:r>
            <a:r>
              <a:rPr lang="fr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référence en matière d'action communautaire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fr-CA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 d’action </a:t>
            </a:r>
            <a:r>
              <a:rPr lang="fr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gouvernemental en action communautaire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F5BB304-FC5E-479E-A419-9F2B2F9D8A82}"/>
              </a:ext>
            </a:extLst>
          </p:cNvPr>
          <p:cNvSpPr txBox="1"/>
          <p:nvPr/>
        </p:nvSpPr>
        <p:spPr>
          <a:xfrm>
            <a:off x="6454837" y="559621"/>
            <a:ext cx="5249711" cy="1232325"/>
          </a:xfrm>
          <a:prstGeom prst="rect">
            <a:avLst/>
          </a:prstGeom>
          <a:solidFill>
            <a:srgbClr val="97C059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800" b="1" i="0" dirty="0">
                <a:solidFill>
                  <a:srgbClr val="1247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RQ-ACA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Réseau québécois de l'action communautaire autonome</a:t>
            </a:r>
            <a:endParaRPr lang="fr-CA" b="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F70CD50-531B-44A6-B12D-CC955390FB96}"/>
              </a:ext>
            </a:extLst>
          </p:cNvPr>
          <p:cNvSpPr txBox="1"/>
          <p:nvPr/>
        </p:nvSpPr>
        <p:spPr>
          <a:xfrm>
            <a:off x="984510" y="3337847"/>
            <a:ext cx="3676454" cy="870110"/>
          </a:xfrm>
          <a:prstGeom prst="rect">
            <a:avLst/>
          </a:prstGeom>
          <a:solidFill>
            <a:srgbClr val="008892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4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MSSS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Cadre PSOC </a:t>
            </a:r>
            <a:r>
              <a:rPr lang="fr-CA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national (avril 2023)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FF2C2-0095-4941-BD18-1DF491CF0E54}"/>
              </a:ext>
            </a:extLst>
          </p:cNvPr>
          <p:cNvSpPr txBox="1"/>
          <p:nvPr/>
        </p:nvSpPr>
        <p:spPr>
          <a:xfrm>
            <a:off x="6454835" y="2545069"/>
            <a:ext cx="5249711" cy="2134110"/>
          </a:xfrm>
          <a:prstGeom prst="rect">
            <a:avLst/>
          </a:prstGeom>
          <a:solidFill>
            <a:srgbClr val="97C059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CA" sz="2400" b="1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CTROC</a:t>
            </a:r>
          </a:p>
          <a:p>
            <a:pPr algn="ctr">
              <a:lnSpc>
                <a:spcPct val="107000"/>
              </a:lnSpc>
            </a:pPr>
            <a:r>
              <a:rPr lang="fr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Coalition des tables régionales d’organismes communautaires </a:t>
            </a:r>
          </a:p>
          <a:p>
            <a:pPr algn="ctr">
              <a:lnSpc>
                <a:spcPct val="107000"/>
              </a:lnSpc>
            </a:pPr>
            <a:endParaRPr lang="fr-CA" sz="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07000"/>
              </a:lnSpc>
            </a:pPr>
            <a:r>
              <a:rPr lang="fr-CA" sz="2400" b="1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TRPOCB</a:t>
            </a:r>
          </a:p>
          <a:p>
            <a:pPr algn="ctr">
              <a:lnSpc>
                <a:spcPct val="107000"/>
              </a:lnSpc>
            </a:pPr>
            <a:r>
              <a:rPr lang="fr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Table des regroupements provinciaux d’organismes communautaires et bénévoles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E21109E-5E41-4B4E-A7FD-DFE8E12CA4E5}"/>
              </a:ext>
            </a:extLst>
          </p:cNvPr>
          <p:cNvSpPr txBox="1"/>
          <p:nvPr/>
        </p:nvSpPr>
        <p:spPr>
          <a:xfrm>
            <a:off x="984510" y="4948763"/>
            <a:ext cx="3676454" cy="870110"/>
          </a:xfrm>
          <a:prstGeom prst="rect">
            <a:avLst/>
          </a:prstGeom>
          <a:solidFill>
            <a:srgbClr val="008892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400" b="1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CIUSSS Centre-Sud MTL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Cadre PSOC </a:t>
            </a:r>
            <a:r>
              <a:rPr lang="fr-CA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régional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9C6EBFD-5647-4CDA-B349-25AC5C0FA2AB}"/>
              </a:ext>
            </a:extLst>
          </p:cNvPr>
          <p:cNvSpPr txBox="1"/>
          <p:nvPr/>
        </p:nvSpPr>
        <p:spPr>
          <a:xfrm>
            <a:off x="6520289" y="4948675"/>
            <a:ext cx="5118805" cy="870110"/>
          </a:xfrm>
          <a:prstGeom prst="rect">
            <a:avLst/>
          </a:prstGeom>
          <a:solidFill>
            <a:srgbClr val="97C059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400" b="1" dirty="0">
                <a:solidFill>
                  <a:srgbClr val="1247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RIOCM</a:t>
            </a:r>
            <a:r>
              <a:rPr lang="fr-CA" sz="2400" b="1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CA" b="1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+</a:t>
            </a:r>
            <a:endParaRPr lang="fr-CA" dirty="0">
              <a:solidFill>
                <a:srgbClr val="124733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b="1" dirty="0">
                <a:solidFill>
                  <a:srgbClr val="1247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 regroupements sectoriels</a:t>
            </a:r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72B7EE38-A27E-4B20-B0CB-1514325E62C9}"/>
              </a:ext>
            </a:extLst>
          </p:cNvPr>
          <p:cNvSpPr/>
          <p:nvPr/>
        </p:nvSpPr>
        <p:spPr>
          <a:xfrm>
            <a:off x="2822737" y="2909900"/>
            <a:ext cx="256374" cy="358923"/>
          </a:xfrm>
          <a:prstGeom prst="downArrow">
            <a:avLst/>
          </a:prstGeom>
          <a:solidFill>
            <a:srgbClr val="0088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1B5D6D49-41AB-40BA-8B22-2F8CE8071F9E}"/>
              </a:ext>
            </a:extLst>
          </p:cNvPr>
          <p:cNvSpPr/>
          <p:nvPr/>
        </p:nvSpPr>
        <p:spPr>
          <a:xfrm>
            <a:off x="2732604" y="4456442"/>
            <a:ext cx="256374" cy="358923"/>
          </a:xfrm>
          <a:prstGeom prst="downArrow">
            <a:avLst/>
          </a:prstGeom>
          <a:solidFill>
            <a:srgbClr val="0088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56F66431-FDB4-40C3-978C-1DD3BDE596F6}"/>
              </a:ext>
            </a:extLst>
          </p:cNvPr>
          <p:cNvSpPr/>
          <p:nvPr/>
        </p:nvSpPr>
        <p:spPr>
          <a:xfrm rot="10800000">
            <a:off x="8853289" y="4495968"/>
            <a:ext cx="256374" cy="358923"/>
          </a:xfrm>
          <a:prstGeom prst="downArrow">
            <a:avLst/>
          </a:prstGeom>
          <a:solidFill>
            <a:srgbClr val="0088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78B0C61-2D14-4BB3-895C-D1939617B454}"/>
              </a:ext>
            </a:extLst>
          </p:cNvPr>
          <p:cNvSpPr txBox="1"/>
          <p:nvPr/>
        </p:nvSpPr>
        <p:spPr>
          <a:xfrm>
            <a:off x="6505641" y="6335625"/>
            <a:ext cx="5118805" cy="372346"/>
          </a:xfrm>
          <a:prstGeom prst="rect">
            <a:avLst/>
          </a:prstGeom>
          <a:solidFill>
            <a:srgbClr val="97C059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b="1" dirty="0">
                <a:solidFill>
                  <a:srgbClr val="1247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Groupes communautaires membres</a:t>
            </a:r>
          </a:p>
        </p:txBody>
      </p:sp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B6736C2E-FBB5-45AF-B619-90D3CECE7F61}"/>
              </a:ext>
            </a:extLst>
          </p:cNvPr>
          <p:cNvSpPr/>
          <p:nvPr/>
        </p:nvSpPr>
        <p:spPr>
          <a:xfrm rot="10800000">
            <a:off x="8873260" y="5886885"/>
            <a:ext cx="252039" cy="261172"/>
          </a:xfrm>
          <a:prstGeom prst="downArrow">
            <a:avLst/>
          </a:prstGeom>
          <a:solidFill>
            <a:srgbClr val="0088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D567F457-B46E-4478-8FE1-8431D1F3A912}"/>
              </a:ext>
            </a:extLst>
          </p:cNvPr>
          <p:cNvSpPr/>
          <p:nvPr/>
        </p:nvSpPr>
        <p:spPr>
          <a:xfrm rot="10800000">
            <a:off x="8853289" y="1756275"/>
            <a:ext cx="256374" cy="358923"/>
          </a:xfrm>
          <a:prstGeom prst="downArrow">
            <a:avLst/>
          </a:prstGeom>
          <a:solidFill>
            <a:srgbClr val="0088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Flèche : double flèche horizontale 24">
            <a:extLst>
              <a:ext uri="{FF2B5EF4-FFF2-40B4-BE49-F238E27FC236}">
                <a16:creationId xmlns:a16="http://schemas.microsoft.com/office/drawing/2014/main" id="{026CF0A0-1B72-4BDE-9FA7-C164672E20B8}"/>
              </a:ext>
            </a:extLst>
          </p:cNvPr>
          <p:cNvSpPr/>
          <p:nvPr/>
        </p:nvSpPr>
        <p:spPr>
          <a:xfrm>
            <a:off x="5488465" y="1088323"/>
            <a:ext cx="704675" cy="274537"/>
          </a:xfrm>
          <a:prstGeom prst="leftRightArrow">
            <a:avLst/>
          </a:prstGeom>
          <a:solidFill>
            <a:srgbClr val="0088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Flèche : double flèche horizontale 25">
            <a:extLst>
              <a:ext uri="{FF2B5EF4-FFF2-40B4-BE49-F238E27FC236}">
                <a16:creationId xmlns:a16="http://schemas.microsoft.com/office/drawing/2014/main" id="{8DDBCC9D-3276-4FAC-8D3A-9F07377DFB4A}"/>
              </a:ext>
            </a:extLst>
          </p:cNvPr>
          <p:cNvSpPr/>
          <p:nvPr/>
        </p:nvSpPr>
        <p:spPr>
          <a:xfrm>
            <a:off x="5391325" y="3476514"/>
            <a:ext cx="704675" cy="274537"/>
          </a:xfrm>
          <a:prstGeom prst="leftRightArrow">
            <a:avLst/>
          </a:prstGeom>
          <a:solidFill>
            <a:srgbClr val="0088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Flèche : double flèche horizontale 26">
            <a:extLst>
              <a:ext uri="{FF2B5EF4-FFF2-40B4-BE49-F238E27FC236}">
                <a16:creationId xmlns:a16="http://schemas.microsoft.com/office/drawing/2014/main" id="{33D77325-148B-4F6B-B3D1-82DB8F3E61DC}"/>
              </a:ext>
            </a:extLst>
          </p:cNvPr>
          <p:cNvSpPr/>
          <p:nvPr/>
        </p:nvSpPr>
        <p:spPr>
          <a:xfrm>
            <a:off x="5391325" y="5190843"/>
            <a:ext cx="704675" cy="274537"/>
          </a:xfrm>
          <a:prstGeom prst="leftRightArrow">
            <a:avLst/>
          </a:prstGeom>
          <a:solidFill>
            <a:srgbClr val="0088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367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4429871" y="1992837"/>
            <a:ext cx="2198543" cy="881678"/>
          </a:xfrm>
          <a:prstGeom prst="ellipse">
            <a:avLst/>
          </a:prstGeom>
          <a:solidFill>
            <a:srgbClr val="FFFF66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Regroupement des regroupements régionaux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7633998" y="5212999"/>
            <a:ext cx="3895879" cy="1604086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Membres du groupe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Individus sympathisants,</a:t>
            </a:r>
            <a:r>
              <a:rPr kumimoji="0" lang="fr-CA" altLang="fr-FR" sz="1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participants, militants, utilisateurs de services et leur famille, destinataires de l’action.</a:t>
            </a:r>
            <a:endParaRPr kumimoji="0" lang="fr-FR" alt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226432" y="4879936"/>
            <a:ext cx="2377132" cy="111222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</a:rPr>
              <a:t>Groupe communautaire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904844" y="4489442"/>
            <a:ext cx="3046780" cy="1093788"/>
          </a:xfrm>
          <a:prstGeom prst="ellipse">
            <a:avLst/>
          </a:prstGeom>
          <a:solidFill>
            <a:srgbClr val="D9D9D9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Table de quartier </a:t>
            </a:r>
            <a:r>
              <a:rPr kumimoji="0" lang="fr-CA" altLang="fr-FR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multiréseaux</a:t>
            </a:r>
            <a:r>
              <a:rPr kumimoji="0" lang="fr-CA" altLang="fr-FR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et </a:t>
            </a:r>
            <a:r>
              <a:rPr kumimoji="0" lang="fr-CA" altLang="fr-FR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multisecteur</a:t>
            </a:r>
            <a:endParaRPr kumimoji="0" lang="fr-CA" altLang="fr-FR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altLang="fr-F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et/ou CDC</a:t>
            </a:r>
            <a:endParaRPr kumimoji="0" lang="fr-FR" alt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9654776" y="1992837"/>
            <a:ext cx="1885950" cy="887556"/>
            <a:chOff x="111790161" y="109483056"/>
            <a:chExt cx="1885950" cy="1535764"/>
          </a:xfrm>
          <a:solidFill>
            <a:srgbClr val="FFFF66"/>
          </a:solidFill>
        </p:grpSpPr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111790161" y="109483056"/>
              <a:ext cx="1885950" cy="1492249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11855778" y="109647220"/>
              <a:ext cx="1820333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Regroupement nationale sectoriel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6850073" y="1915584"/>
            <a:ext cx="2086871" cy="1178702"/>
            <a:chOff x="106773133" y="110423780"/>
            <a:chExt cx="2180630" cy="1562233"/>
          </a:xfrm>
        </p:grpSpPr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106773133" y="110423780"/>
              <a:ext cx="2180630" cy="1463220"/>
            </a:xfrm>
            <a:prstGeom prst="ellipse">
              <a:avLst/>
            </a:prstGeom>
            <a:solidFill>
              <a:srgbClr val="FFFF66"/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18288" tIns="18288" rIns="18288" bIns="1828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106963413" y="110710251"/>
              <a:ext cx="1828800" cy="1275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altLang="fr-FR" sz="13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Regroupement des regroupements nationaux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4297956" y="985514"/>
            <a:ext cx="3650239" cy="569767"/>
            <a:chOff x="109088767" y="106870251"/>
            <a:chExt cx="1926166" cy="943432"/>
          </a:xfrm>
          <a:solidFill>
            <a:srgbClr val="00B0F0"/>
          </a:solidFill>
        </p:grpSpPr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109088767" y="106870251"/>
              <a:ext cx="1926166" cy="943432"/>
            </a:xfrm>
            <a:prstGeom prst="ellipse">
              <a:avLst/>
            </a:prstGeom>
            <a:grp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109142692" y="107119987"/>
              <a:ext cx="1828800" cy="529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altLang="fr-FR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rPr>
                <a:t>RQ-ACA </a:t>
              </a:r>
            </a:p>
          </p:txBody>
        </p:sp>
      </p:grp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3999388" y="3177149"/>
            <a:ext cx="2182846" cy="123771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Regroupement ACA intersectoriel régional</a:t>
            </a:r>
            <a:endParaRPr kumimoji="0" lang="fr-FR" altLang="fr-FR" sz="1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27" name="Group 13"/>
          <p:cNvGrpSpPr>
            <a:grpSpLocks/>
          </p:cNvGrpSpPr>
          <p:nvPr/>
        </p:nvGrpSpPr>
        <p:grpSpPr bwMode="auto">
          <a:xfrm>
            <a:off x="7010780" y="3375680"/>
            <a:ext cx="1885950" cy="899129"/>
            <a:chOff x="109136428" y="110101171"/>
            <a:chExt cx="1885950" cy="1555789"/>
          </a:xfrm>
          <a:noFill/>
        </p:grpSpPr>
        <p:sp>
          <p:nvSpPr>
            <p:cNvPr id="28" name="Oval 14"/>
            <p:cNvSpPr>
              <a:spLocks noChangeArrowheads="1"/>
            </p:cNvSpPr>
            <p:nvPr/>
          </p:nvSpPr>
          <p:spPr bwMode="auto">
            <a:xfrm>
              <a:off x="109136428" y="110101171"/>
              <a:ext cx="1885950" cy="14922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109163110" y="110285360"/>
              <a:ext cx="1820333" cy="13716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Regroupement régional sectoriel ACA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32" name="Connecteur droit avec flèche 31"/>
          <p:cNvCxnSpPr/>
          <p:nvPr/>
        </p:nvCxnSpPr>
        <p:spPr>
          <a:xfrm flipH="1" flipV="1">
            <a:off x="6123075" y="4249986"/>
            <a:ext cx="680329" cy="5802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5619893" y="2959557"/>
            <a:ext cx="45512" cy="2273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V="1">
            <a:off x="5683089" y="1614773"/>
            <a:ext cx="9832" cy="288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V="1">
            <a:off x="7619619" y="4328821"/>
            <a:ext cx="28758" cy="4307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 flipV="1">
            <a:off x="6343421" y="3796960"/>
            <a:ext cx="586154" cy="54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 flipV="1">
            <a:off x="6985426" y="1621377"/>
            <a:ext cx="140638" cy="1928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cxnSpLocks/>
          </p:cNvCxnSpPr>
          <p:nvPr/>
        </p:nvCxnSpPr>
        <p:spPr>
          <a:xfrm flipH="1">
            <a:off x="9105055" y="2218993"/>
            <a:ext cx="476882" cy="103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10"/>
          <p:cNvSpPr>
            <a:spLocks noChangeArrowheads="1"/>
          </p:cNvSpPr>
          <p:nvPr/>
        </p:nvSpPr>
        <p:spPr bwMode="auto">
          <a:xfrm>
            <a:off x="162793" y="3306866"/>
            <a:ext cx="1605397" cy="10937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Coalition montréalaise des tables de quartier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Oval 10"/>
          <p:cNvSpPr>
            <a:spLocks noChangeArrowheads="1"/>
          </p:cNvSpPr>
          <p:nvPr/>
        </p:nvSpPr>
        <p:spPr bwMode="auto">
          <a:xfrm>
            <a:off x="1208515" y="1824058"/>
            <a:ext cx="2086871" cy="1220913"/>
          </a:xfrm>
          <a:prstGeom prst="ellipse">
            <a:avLst/>
          </a:prstGeom>
          <a:solidFill>
            <a:srgbClr val="FFFF66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Table nationale</a:t>
            </a:r>
            <a:r>
              <a:rPr kumimoji="0" lang="fr-CA" altLang="fr-FR" sz="1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des corporations de développement communautaire</a:t>
            </a:r>
            <a:endParaRPr kumimoji="0" lang="fr-FR" alt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7" name="Connecteur droit avec flèche 56"/>
          <p:cNvCxnSpPr/>
          <p:nvPr/>
        </p:nvCxnSpPr>
        <p:spPr>
          <a:xfrm flipH="1" flipV="1">
            <a:off x="2330119" y="3166459"/>
            <a:ext cx="22761" cy="11191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H="1" flipV="1">
            <a:off x="1823702" y="4154432"/>
            <a:ext cx="207952" cy="2327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flipH="1" flipV="1">
            <a:off x="4214399" y="4950580"/>
            <a:ext cx="2012034" cy="1018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 flipV="1">
            <a:off x="8493350" y="3306866"/>
            <a:ext cx="1593330" cy="16902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3208382" y="5220983"/>
            <a:ext cx="2012034" cy="98430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Tables sectorielles locales ou comités</a:t>
            </a:r>
          </a:p>
        </p:txBody>
      </p:sp>
      <p:cxnSp>
        <p:nvCxnSpPr>
          <p:cNvPr id="37" name="Connecteur droit avec flèche 36"/>
          <p:cNvCxnSpPr>
            <a:cxnSpLocks/>
          </p:cNvCxnSpPr>
          <p:nvPr/>
        </p:nvCxnSpPr>
        <p:spPr>
          <a:xfrm flipH="1">
            <a:off x="5359190" y="5504825"/>
            <a:ext cx="716717" cy="784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3319703" y="1438309"/>
            <a:ext cx="627308" cy="2447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V="1">
            <a:off x="8632446" y="2836815"/>
            <a:ext cx="883234" cy="5656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33EB141A-ADE0-DF90-CF8B-B43DD64624FF}"/>
              </a:ext>
            </a:extLst>
          </p:cNvPr>
          <p:cNvSpPr txBox="1"/>
          <p:nvPr/>
        </p:nvSpPr>
        <p:spPr>
          <a:xfrm>
            <a:off x="1052658" y="245906"/>
            <a:ext cx="99089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CA" altLang="fr-FR" sz="3200" b="1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concertation pour un groupe montréalais en ACA </a:t>
            </a:r>
            <a:endParaRPr lang="fr-CA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85830B1-AF52-5B46-5C4A-5AD15E8A6865}"/>
              </a:ext>
            </a:extLst>
          </p:cNvPr>
          <p:cNvCxnSpPr>
            <a:cxnSpLocks/>
          </p:cNvCxnSpPr>
          <p:nvPr/>
        </p:nvCxnSpPr>
        <p:spPr>
          <a:xfrm flipH="1" flipV="1">
            <a:off x="8050387" y="1296080"/>
            <a:ext cx="1531550" cy="9310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057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CF45EB3B-1855-40A8-8828-36064A65B2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713294" y="519586"/>
            <a:ext cx="8219579" cy="552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5400" dirty="0">
                <a:solidFill>
                  <a:srgbClr val="1247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Critères d’admissibilité et de maintien au PSOC     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2F066A8-F6F8-490A-84DA-86196553CFD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34279" y="1769256"/>
            <a:ext cx="18790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8000" dirty="0">
                <a:solidFill>
                  <a:srgbClr val="124733"/>
                </a:solidFill>
                <a:latin typeface="Oswald Light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83658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7b6013-718b-4eb5-89d1-5776ee8dbafd">
      <Terms xmlns="http://schemas.microsoft.com/office/infopath/2007/PartnerControls"/>
    </lcf76f155ced4ddcb4097134ff3c332f>
    <TaxCatchAll xmlns="af879333-ac1b-4394-b169-578698aca1f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D92A4A9BDAB047B08351445A7E975D" ma:contentTypeVersion="14" ma:contentTypeDescription="Crée un document." ma:contentTypeScope="" ma:versionID="7d5aa3dd0a85dd58b8d3062c1976825b">
  <xsd:schema xmlns:xsd="http://www.w3.org/2001/XMLSchema" xmlns:xs="http://www.w3.org/2001/XMLSchema" xmlns:p="http://schemas.microsoft.com/office/2006/metadata/properties" xmlns:ns2="457b6013-718b-4eb5-89d1-5776ee8dbafd" xmlns:ns3="af879333-ac1b-4394-b169-578698aca1f6" targetNamespace="http://schemas.microsoft.com/office/2006/metadata/properties" ma:root="true" ma:fieldsID="61909687b01b7ca75fe1f7f3a1a8213c" ns2:_="" ns3:_="">
    <xsd:import namespace="457b6013-718b-4eb5-89d1-5776ee8dbafd"/>
    <xsd:import namespace="af879333-ac1b-4394-b169-578698aca1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b6013-718b-4eb5-89d1-5776ee8dba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2be7184f-46a6-46a2-9c36-9ae9b5c5ee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79333-ac1b-4394-b169-578698aca1f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c1036e9-9b4a-4db4-aa03-8df32408e1bc}" ma:internalName="TaxCatchAll" ma:showField="CatchAllData" ma:web="af879333-ac1b-4394-b169-578698aca1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A16F1A-E15F-402E-B264-6484EF81B3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45CF44-5EE0-4016-ACE6-EF6E2FBCC943}">
  <ds:schemaRefs>
    <ds:schemaRef ds:uri="http://schemas.microsoft.com/office/2006/metadata/properties"/>
    <ds:schemaRef ds:uri="http://schemas.microsoft.com/office/infopath/2007/PartnerControls"/>
    <ds:schemaRef ds:uri="457b6013-718b-4eb5-89d1-5776ee8dbafd"/>
    <ds:schemaRef ds:uri="af879333-ac1b-4394-b169-578698aca1f6"/>
  </ds:schemaRefs>
</ds:datastoreItem>
</file>

<file path=customXml/itemProps3.xml><?xml version="1.0" encoding="utf-8"?>
<ds:datastoreItem xmlns:ds="http://schemas.openxmlformats.org/officeDocument/2006/customXml" ds:itemID="{3595BC2E-1FE1-47B7-8A98-FFB4C736DE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7b6013-718b-4eb5-89d1-5776ee8dbafd"/>
    <ds:schemaRef ds:uri="af879333-ac1b-4394-b169-578698aca1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4555</TotalTime>
  <Words>2557</Words>
  <Application>Microsoft Office PowerPoint</Application>
  <PresentationFormat>Grand écran</PresentationFormat>
  <Paragraphs>489</Paragraphs>
  <Slides>34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6" baseType="lpstr">
      <vt:lpstr>Arial</vt:lpstr>
      <vt:lpstr>Calibri</vt:lpstr>
      <vt:lpstr>Calibri Light</vt:lpstr>
      <vt:lpstr>Oswald</vt:lpstr>
      <vt:lpstr>Oswald Light</vt:lpstr>
      <vt:lpstr>Oswald Medium</vt:lpstr>
      <vt:lpstr>Roboto</vt:lpstr>
      <vt:lpstr>Roboto Medium</vt:lpstr>
      <vt:lpstr>Tahoma</vt:lpstr>
      <vt:lpstr>Times New Roman</vt:lpstr>
      <vt:lpstr>Wingdings</vt:lpstr>
      <vt:lpstr>Office Theme</vt:lpstr>
      <vt:lpstr>Introduction au Programme de soutien  aux organismes communautaires en santé et services sociaux  </vt:lpstr>
      <vt:lpstr>PRÉSENTATION DU RIOCM</vt:lpstr>
      <vt:lpstr>DÉROULEMENT </vt:lpstr>
      <vt:lpstr>Programme de financement récurrent à la mission</vt:lpstr>
      <vt:lpstr>L’Action communautaire autonome (ACA)</vt:lpstr>
      <vt:lpstr>Présentation PowerPoint</vt:lpstr>
      <vt:lpstr>Présentation PowerPoint</vt:lpstr>
      <vt:lpstr>Présentation PowerPoint</vt:lpstr>
      <vt:lpstr>Présentation PowerPoint</vt:lpstr>
      <vt:lpstr>Les 8 critères de l’ACA</vt:lpstr>
      <vt:lpstr>Présentation PowerPoint</vt:lpstr>
      <vt:lpstr>Présentation PowerPoint</vt:lpstr>
      <vt:lpstr>Les 5 typologies (sorte) de groupes</vt:lpstr>
      <vt:lpstr>La Santé et les Services Sociaux selon le gouvernement</vt:lpstr>
      <vt:lpstr>Les 26 secteurs</vt:lpstr>
      <vt:lpstr>Les critères d’exclusion </vt:lpstr>
      <vt:lpstr>Présentation PowerPoint</vt:lpstr>
      <vt:lpstr>Calendrier - demande d’admissibilité</vt:lpstr>
      <vt:lpstr>Documents à déposer</vt:lpstr>
      <vt:lpstr>Révision</vt:lpstr>
      <vt:lpstr>Présentation PowerPoint</vt:lpstr>
      <vt:lpstr>Calendrier approximatif type</vt:lpstr>
      <vt:lpstr>Reddition de compte annuelle</vt:lpstr>
      <vt:lpstr>Reddition de compte non conforme</vt:lpstr>
      <vt:lpstr>Méthode de répartition des rehaussements</vt:lpstr>
      <vt:lpstr>Méthode préconisée à Montréal : réduction des écarts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Groupes d’accompagnement et formation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Roxanne Milot</dc:creator>
  <cp:lastModifiedBy>Laurence Lagouarde</cp:lastModifiedBy>
  <cp:revision>369</cp:revision>
  <dcterms:created xsi:type="dcterms:W3CDTF">2020-11-05T19:53:58Z</dcterms:created>
  <dcterms:modified xsi:type="dcterms:W3CDTF">2023-10-19T22:13:28Z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0x0101004BD92A4A9BDAB047B08351445A7E975D</vt:lpwstr>
  </property>
  <property fmtid="{D5CDD505-2E9C-101B-9397-08002B2CF9AE}" pid="3" name="MediaServiceImageTags">
    <vt:lpwstr/>
  </property>
</Properties>
</file>